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359" r:id="rId3"/>
    <p:sldId id="370" r:id="rId4"/>
    <p:sldId id="378" r:id="rId5"/>
    <p:sldId id="380" r:id="rId6"/>
    <p:sldId id="381" r:id="rId7"/>
    <p:sldId id="382" r:id="rId8"/>
    <p:sldId id="383" r:id="rId9"/>
    <p:sldId id="384" r:id="rId10"/>
    <p:sldId id="386" r:id="rId11"/>
    <p:sldId id="385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402" r:id="rId25"/>
    <p:sldId id="400" r:id="rId26"/>
    <p:sldId id="401" r:id="rId27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547" autoAdjust="0"/>
  </p:normalViewPr>
  <p:slideViewPr>
    <p:cSldViewPr snapToGrid="0" snapToObjects="1">
      <p:cViewPr>
        <p:scale>
          <a:sx n="84" d="100"/>
          <a:sy n="84" d="100"/>
        </p:scale>
        <p:origin x="-239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7:  Proofs</a:t>
            </a:r>
          </a:p>
        </p:txBody>
      </p:sp>
      <p:pic>
        <p:nvPicPr>
          <p:cNvPr id="1026" name="Picture 2" descr="http://4.bp.blogspot.com/-d_bQB3tP8us/TZJy-7xERXI/AAAAAAAAAFU/lx1a6hUF340/s400/TautologyClubComic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621" y="2810933"/>
            <a:ext cx="4818476" cy="316212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propositional </a:t>
            </a:r>
            <a:r>
              <a:rPr lang="en-US" dirty="0"/>
              <a:t>i</a:t>
            </a:r>
            <a:r>
              <a:rPr lang="en-US" dirty="0" smtClean="0"/>
              <a:t>nference rules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2844" y="1237632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Excluded middle plus two inference rules per binary connective, one to eliminate it and one to introduce it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522971" y="2437882"/>
            <a:ext cx="13292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 dirty="0">
                <a:latin typeface="Calibri" pitchFamily="34" charset="0"/>
              </a:rPr>
              <a:t>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036087" y="2437882"/>
            <a:ext cx="1471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</a:t>
            </a:r>
            <a:r>
              <a:rPr lang="en-US" sz="3200" u="sng" dirty="0">
                <a:latin typeface="Calibri" pitchFamily="34" charset="0"/>
              </a:rPr>
              <a:t>, q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>
                <a:latin typeface="Calibri" pitchFamily="34" charset="0"/>
              </a:rPr>
              <a:t>p </a:t>
            </a:r>
            <a:r>
              <a:rPr lang="en-US" sz="3200" dirty="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87801" y="3657082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        </a:t>
            </a:r>
            <a:r>
              <a:rPr lang="en-US" sz="3200" u="sng" dirty="0" smtClean="0">
                <a:latin typeface="Calibri" pitchFamily="34" charset="0"/>
              </a:rPr>
              <a:t>p        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320801" y="3733282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456473" y="4952482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p,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3985104" y="4935725"/>
            <a:ext cx="1673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 q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 smtClean="0">
                <a:latin typeface="Calibri" pitchFamily="34" charset="0"/>
              </a:rPr>
              <a:t>p </a:t>
            </a:r>
            <a:r>
              <a:rPr lang="en-US" sz="3200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87801" y="4911913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3871" y="5180729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Not like other rules</a:t>
            </a:r>
          </a:p>
        </p:txBody>
      </p:sp>
    </p:spTree>
    <p:extLst>
      <p:ext uri="{BB962C8B-B14F-4D97-AF65-F5344CB8AC3E}">
        <p14:creationId xmlns:p14="http://schemas.microsoft.com/office/powerpoint/2010/main" val="3849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mportant: application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can use equivalences to make substitutions</a:t>
            </a:r>
          </a:p>
          <a:p>
            <a:pPr marL="0" indent="0">
              <a:buNone/>
            </a:pPr>
            <a:r>
              <a:rPr lang="en-US" sz="2800" dirty="0" smtClean="0"/>
              <a:t>    of any sub-formula.</a:t>
            </a:r>
          </a:p>
          <a:p>
            <a:pPr lvl="5"/>
            <a:endParaRPr lang="en-US" dirty="0" smtClean="0"/>
          </a:p>
          <a:p>
            <a:r>
              <a:rPr lang="en-US" sz="2800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</a:t>
            </a:r>
            <a:r>
              <a:rPr lang="en-US" sz="2800" dirty="0" smtClean="0"/>
              <a:t>e.g.  1.  </a:t>
            </a:r>
            <a:r>
              <a:rPr lang="en-US" sz="2800" dirty="0" smtClean="0">
                <a:latin typeface="Calibri" charset="0"/>
              </a:rPr>
              <a:t>p </a:t>
            </a:r>
            <a:r>
              <a:rPr lang="en-US" sz="2800" dirty="0" smtClean="0">
                <a:latin typeface="Calibri" charset="0"/>
                <a:sym typeface="Symbol" charset="0"/>
              </a:rPr>
              <a:t> q</a:t>
            </a:r>
            <a:r>
              <a:rPr lang="en-US" sz="2800" dirty="0" smtClean="0">
                <a:sym typeface="Symbol"/>
              </a:rPr>
              <a:t>                 given</a:t>
            </a:r>
          </a:p>
          <a:p>
            <a:pPr marL="0" indent="0">
              <a:buNone/>
              <a:defRPr/>
            </a:pPr>
            <a:r>
              <a:rPr lang="en-US" sz="2800" dirty="0" smtClean="0">
                <a:sym typeface="Symbol"/>
              </a:rPr>
              <a:t>             2.  (</a:t>
            </a:r>
            <a:r>
              <a:rPr lang="en-US" sz="2800" dirty="0" smtClean="0">
                <a:latin typeface="Calibri" charset="0"/>
                <a:sym typeface="Symbol" charset="0"/>
              </a:rPr>
              <a:t>p </a:t>
            </a:r>
            <a:r>
              <a:rPr lang="en-US" sz="2800" dirty="0">
                <a:latin typeface="Calibri" charset="0"/>
                <a:sym typeface="Symbol" charset="0"/>
              </a:rPr>
              <a:t> r</a:t>
            </a:r>
            <a:r>
              <a:rPr lang="en-US" sz="2800" dirty="0" smtClean="0">
                <a:latin typeface="Calibri" charset="0"/>
                <a:sym typeface="Symbol" charset="0"/>
              </a:rPr>
              <a:t>)  q       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intro  from 1.</a:t>
            </a:r>
            <a:endParaRPr lang="en-US" sz="2800" dirty="0" smtClean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792110" y="4195228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92110" y="4224861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97295" y="5359974"/>
            <a:ext cx="5581593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Does not follow!  </a:t>
            </a:r>
            <a:r>
              <a:rPr lang="en-US" sz="2800" dirty="0" err="1" smtClean="0">
                <a:latin typeface="Franklin Gothic Medium" pitchFamily="34" charset="0"/>
              </a:rPr>
              <a:t>e.g</a:t>
            </a:r>
            <a:r>
              <a:rPr lang="en-US" sz="2800" dirty="0" smtClean="0">
                <a:latin typeface="Franklin Gothic Medium" pitchFamily="34" charset="0"/>
              </a:rPr>
              <a:t> . p=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q=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r=</a:t>
            </a:r>
            <a:r>
              <a:rPr lang="en-US" sz="2800" b="1" dirty="0" smtClean="0">
                <a:latin typeface="Franklin Gothic Medium" pitchFamily="34" charset="0"/>
              </a:rPr>
              <a:t>T</a:t>
            </a:r>
            <a:endParaRPr lang="en-US" sz="28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 of an implication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 q</a:t>
            </a:r>
            <a:r>
              <a:rPr lang="en-US" sz="2800" dirty="0" smtClean="0">
                <a:sym typeface="Symbol" pitchFamily="18" charset="2"/>
              </a:rPr>
              <a:t> denotes a proof of q given p as an assumption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The direct proof rule:</a:t>
            </a:r>
          </a:p>
          <a:p>
            <a:pPr marL="457200" lvl="1" indent="0">
              <a:buNone/>
            </a:pPr>
            <a:r>
              <a:rPr lang="en-US" dirty="0" smtClean="0"/>
              <a:t>  If you have such a proof then you can conclude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that p </a:t>
            </a:r>
            <a:r>
              <a:rPr lang="en-US" dirty="0" smtClean="0">
                <a:sym typeface="Symbol" pitchFamily="18" charset="2"/>
              </a:rPr>
              <a:t> q is true</a:t>
            </a:r>
          </a:p>
          <a:p>
            <a:endParaRPr lang="en-US" sz="28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800" dirty="0" smtClean="0">
                <a:sym typeface="Symbol" pitchFamily="18" charset="2"/>
              </a:rPr>
              <a:t>    Example:		1.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</a:t>
            </a:r>
            <a:r>
              <a:rPr lang="en-US" sz="2800" dirty="0" smtClean="0">
                <a:sym typeface="Symbol" pitchFamily="18" charset="2"/>
              </a:rPr>
              <a:t>           			assumption                               	            		2.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 q      </a:t>
            </a:r>
            <a:r>
              <a:rPr lang="en-US" sz="2800" dirty="0" smtClean="0">
                <a:sym typeface="Symbol" pitchFamily="18" charset="2"/>
              </a:rPr>
              <a:t>		intro for  from 1                             		3.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 (p  q)     </a:t>
            </a:r>
            <a:r>
              <a:rPr lang="en-US" sz="2800" dirty="0" smtClean="0">
                <a:sym typeface="Symbol" pitchFamily="18" charset="2"/>
              </a:rPr>
              <a:t>direct proof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5154" y="4379120"/>
            <a:ext cx="194457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</a:t>
            </a:r>
            <a:r>
              <a:rPr lang="en-US" sz="2000" dirty="0" smtClean="0">
                <a:solidFill>
                  <a:schemeClr val="accent4"/>
                </a:solidFill>
              </a:rPr>
              <a:t>roof </a:t>
            </a:r>
            <a:r>
              <a:rPr lang="en-US" sz="2000" dirty="0">
                <a:solidFill>
                  <a:schemeClr val="accent4"/>
                </a:solidFill>
              </a:rPr>
              <a:t>subroutine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641599" y="4831644"/>
            <a:ext cx="5746045" cy="801512"/>
          </a:xfrm>
          <a:prstGeom prst="roundRect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 using the direct proof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</a:rPr>
              <a:t>r </a:t>
            </a:r>
            <a:r>
              <a:rPr lang="en-US" sz="2800" dirty="0" smtClean="0"/>
              <a:t>follows from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(p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) 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en-US" dirty="0" smtClean="0">
                <a:sym typeface="Symbol"/>
              </a:rPr>
              <a:t>                     	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 r     </a:t>
            </a:r>
            <a:r>
              <a:rPr lang="en-US" dirty="0" smtClean="0">
                <a:sym typeface="Symbol"/>
              </a:rPr>
              <a:t>	given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	3.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ym typeface="Symbol"/>
              </a:rPr>
              <a:t>           		assumption</a:t>
            </a:r>
            <a:endParaRPr lang="en-US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        	4.  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   </a:t>
            </a:r>
            <a:r>
              <a:rPr lang="en-US" dirty="0" smtClean="0">
                <a:sym typeface="Symbol"/>
              </a:rPr>
              <a:t>	from 1 and 3 via Intro </a:t>
            </a:r>
            <a:r>
              <a:rPr lang="en-US" dirty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 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rule    </a:t>
            </a:r>
            <a:r>
              <a:rPr lang="en-US" dirty="0" smtClean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	    	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5.  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             	</a:t>
            </a:r>
            <a:r>
              <a:rPr lang="en-US" dirty="0">
                <a:latin typeface="Franklin Gothic Medium" pitchFamily="34" charset="0"/>
                <a:sym typeface="Symbol"/>
              </a:rPr>
              <a:t>m</a:t>
            </a:r>
            <a:r>
              <a:rPr lang="en-US" dirty="0" smtClean="0">
                <a:latin typeface="Franklin Gothic Medium" pitchFamily="34" charset="0"/>
                <a:sym typeface="Symbol"/>
              </a:rPr>
              <a:t>odus p</a:t>
            </a:r>
            <a:r>
              <a:rPr lang="en-US" dirty="0" smtClean="0">
                <a:sym typeface="Symbol"/>
              </a:rPr>
              <a:t>onens from 2 and 4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6. 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C00000"/>
                </a:solidFill>
              </a:rPr>
              <a:t>r              </a:t>
            </a:r>
            <a:r>
              <a:rPr lang="en-US" dirty="0" smtClean="0"/>
              <a:t>	direct proof rule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019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xample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5" y="1142560"/>
            <a:ext cx="82296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Prove:    </a:t>
            </a:r>
            <a:r>
              <a:rPr lang="en-US" dirty="0" smtClean="0">
                <a:solidFill>
                  <a:srgbClr val="C00000"/>
                </a:solidFill>
                <a:ea typeface="+mn-ea"/>
              </a:rPr>
              <a:t>((p 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 q)  (q  r))  (p  r)</a:t>
            </a:r>
            <a:endParaRPr lang="en-US" dirty="0" smtClean="0">
              <a:solidFill>
                <a:srgbClr val="C00000"/>
              </a:solidFill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12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general proof </a:t>
            </a:r>
            <a:r>
              <a:rPr lang="en-US" dirty="0"/>
              <a:t>s</a:t>
            </a:r>
            <a:r>
              <a:rPr lang="en-US" dirty="0" smtClean="0"/>
              <a:t>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Look at the rules for introducing connectives to see how you would build up the formula you want to prove from pieces of what is given</a:t>
            </a:r>
          </a:p>
          <a:p>
            <a:pPr marL="1771650" lvl="3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Use the rules for eliminating connectives to break down the given formulas so that you get the pieces you need to do 1.</a:t>
            </a:r>
          </a:p>
          <a:p>
            <a:pPr marL="1771650" lvl="3" indent="-514350">
              <a:buFont typeface="Calibri" pitchFamily="34" charset="0"/>
              <a:buAutoNum type="alphaU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Write the proof beginning with what you figured out for 2 followed by </a:t>
            </a:r>
            <a:r>
              <a:rPr lang="en-US" sz="2800" dirty="0"/>
              <a:t>1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3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inference </a:t>
            </a:r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ules </a:t>
            </a:r>
            <a:r>
              <a:rPr lang="en-US" dirty="0">
                <a:latin typeface="Franklin Gothic Medium" pitchFamily="34" charset="0"/>
              </a:rPr>
              <a:t>for </a:t>
            </a:r>
            <a:r>
              <a:rPr lang="en-US" dirty="0" smtClean="0">
                <a:latin typeface="Franklin Gothic Medium" pitchFamily="34" charset="0"/>
              </a:rPr>
              <a:t>quantifiers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390628" y="2235775"/>
            <a:ext cx="164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944783" y="1526823"/>
            <a:ext cx="2783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        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403614" y="4228174"/>
            <a:ext cx="1717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567004" y="3527778"/>
            <a:ext cx="42963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         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               </a:t>
            </a: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340519" y="6158089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90584" y="1526823"/>
            <a:ext cx="2712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P(c) </a:t>
            </a:r>
            <a:r>
              <a:rPr lang="en-US" sz="2600" dirty="0">
                <a:latin typeface="Franklin Gothic Medium" pitchFamily="34" charset="0"/>
              </a:rPr>
              <a:t>for some </a:t>
            </a:r>
            <a:r>
              <a:rPr lang="en-US" sz="3200" dirty="0" smtClean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996884" y="2190619"/>
            <a:ext cx="2520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P(a) </a:t>
            </a:r>
            <a:r>
              <a:rPr lang="en-US" sz="2600" dirty="0">
                <a:latin typeface="Franklin Gothic Medium" pitchFamily="34" charset="0"/>
              </a:rPr>
              <a:t>for </a:t>
            </a:r>
            <a:r>
              <a:rPr lang="en-US" sz="2600" dirty="0" smtClean="0">
                <a:latin typeface="Franklin Gothic Medium" pitchFamily="34" charset="0"/>
              </a:rPr>
              <a:t>any </a:t>
            </a:r>
            <a:r>
              <a:rPr lang="en-US" sz="3200" dirty="0">
                <a:latin typeface="Calibri" charset="0"/>
              </a:rPr>
              <a:t>a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17011" y="3495567"/>
            <a:ext cx="4293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ja-JP" altLang="en-US" sz="3200" dirty="0">
                <a:latin typeface="Calibri" charset="0"/>
              </a:rPr>
              <a:t>“</a:t>
            </a:r>
            <a:r>
              <a:rPr lang="en-US" sz="2600" dirty="0">
                <a:latin typeface="Franklin Gothic Medium" pitchFamily="34" charset="0"/>
              </a:rPr>
              <a:t>Let</a:t>
            </a:r>
            <a:r>
              <a:rPr lang="en-US" sz="3200" dirty="0">
                <a:latin typeface="Calibri" charset="0"/>
              </a:rPr>
              <a:t> a </a:t>
            </a:r>
            <a:r>
              <a:rPr lang="en-US" sz="2600" dirty="0">
                <a:latin typeface="Franklin Gothic Medium" pitchFamily="34" charset="0"/>
              </a:rPr>
              <a:t>be anything</a:t>
            </a:r>
            <a:r>
              <a:rPr lang="en-US" sz="2800" dirty="0">
                <a:cs typeface="Arial" charset="0"/>
              </a:rPr>
              <a:t>*</a:t>
            </a:r>
            <a:r>
              <a:rPr lang="ja-JP" altLang="en-US" sz="3200" dirty="0">
                <a:latin typeface="Calibri" charset="0"/>
              </a:rPr>
              <a:t>”</a:t>
            </a:r>
            <a:r>
              <a:rPr lang="en-US" sz="3200" dirty="0">
                <a:latin typeface="Calibri" charset="0"/>
              </a:rPr>
              <a:t>...P(a</a:t>
            </a:r>
            <a:r>
              <a:rPr lang="en-US" sz="3200" dirty="0" smtClean="0">
                <a:latin typeface="Calibri" charset="0"/>
              </a:rPr>
              <a:t>)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974306" y="4196732"/>
            <a:ext cx="38490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P(c) </a:t>
            </a:r>
            <a:r>
              <a:rPr lang="en-US" sz="2600" dirty="0">
                <a:latin typeface="Franklin Gothic Medium" pitchFamily="34" charset="0"/>
              </a:rPr>
              <a:t>for some special </a:t>
            </a:r>
            <a:r>
              <a:rPr lang="en-US" sz="3200" dirty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5378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9582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0110" y="4177949"/>
            <a:ext cx="405044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21027" y="4166660"/>
            <a:ext cx="4002346" cy="24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 </a:t>
            </a:r>
            <a:r>
              <a:rPr lang="en-US" dirty="0">
                <a:latin typeface="Franklin Gothic Medium" pitchFamily="34" charset="0"/>
              </a:rPr>
              <a:t>using </a:t>
            </a:r>
            <a:r>
              <a:rPr lang="en-US" dirty="0" smtClean="0">
                <a:latin typeface="Franklin Gothic Medium" pitchFamily="34" charset="0"/>
              </a:rPr>
              <a:t>quantifiers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800" dirty="0">
                <a:latin typeface="Franklin Gothic Medium" pitchFamily="34" charset="0"/>
              </a:rPr>
              <a:t>“</a:t>
            </a:r>
            <a:r>
              <a:rPr lang="en-US" sz="2800" dirty="0">
                <a:latin typeface="Franklin Gothic Medium" pitchFamily="34" charset="0"/>
              </a:rPr>
              <a:t>There exists an even prime number</a:t>
            </a:r>
            <a:r>
              <a:rPr lang="ja-JP" altLang="en-US" sz="2800" dirty="0">
                <a:latin typeface="Franklin Gothic Medium" pitchFamily="34" charset="0"/>
              </a:rPr>
              <a:t>”</a:t>
            </a:r>
            <a:endParaRPr lang="en-US" sz="2800" dirty="0">
              <a:latin typeface="Franklin Gothic Medium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203200" y="5984434"/>
            <a:ext cx="7680325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</a:p>
        </p:txBody>
      </p:sp>
    </p:spTree>
    <p:extLst>
      <p:ext uri="{BB962C8B-B14F-4D97-AF65-F5344CB8AC3E}">
        <p14:creationId xmlns:p14="http://schemas.microsoft.com/office/powerpoint/2010/main" val="19740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even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even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even.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Formal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(Even(x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)  Even(x</a:t>
            </a:r>
            <a:r>
              <a:rPr lang="en-US" sz="2800" baseline="300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4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</a:t>
            </a:r>
            <a:r>
              <a:rPr lang="en-US" dirty="0">
                <a:latin typeface="Franklin Gothic Medium" pitchFamily="34" charset="0"/>
              </a:rPr>
              <a:t>and </a:t>
            </a:r>
            <a:r>
              <a:rPr lang="en-US" dirty="0" smtClean="0">
                <a:latin typeface="Franklin Gothic Medium" pitchFamily="34" charset="0"/>
              </a:rPr>
              <a:t>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odd number is odd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(Odd(x)Odd(x</a:t>
            </a:r>
            <a:r>
              <a:rPr lang="en-US" sz="2800" baseline="30000" dirty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</a:t>
            </a:r>
            <a:r>
              <a:rPr lang="en-US" sz="2800" dirty="0" smtClean="0">
                <a:latin typeface="Calibri" charset="0"/>
                <a:sym typeface="Symbol" charset="0"/>
              </a:rPr>
              <a:t>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3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Logical inference</a:t>
            </a:r>
          </a:p>
          <a:p>
            <a:pPr lvl="2" eaLnBrk="1" hangingPunct="1"/>
            <a:r>
              <a:rPr lang="en-US" dirty="0" smtClean="0"/>
              <a:t>1.6-1.7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1.5-1.7  6</a:t>
            </a:r>
            <a:r>
              <a:rPr lang="en-US" baseline="30000" dirty="0" smtClean="0"/>
              <a:t>th</a:t>
            </a:r>
            <a:r>
              <a:rPr lang="en-US" dirty="0" smtClean="0"/>
              <a:t>  Edition</a:t>
            </a:r>
          </a:p>
          <a:p>
            <a:pPr lvl="2" eaLnBrk="1" hangingPunct="1"/>
            <a:endParaRPr lang="en-US" dirty="0"/>
          </a:p>
          <a:p>
            <a:pPr marL="0" indent="0">
              <a:buNone/>
            </a:pPr>
            <a:r>
              <a:rPr lang="en-US" sz="2800" dirty="0" smtClean="0"/>
              <a:t>Homework #2 due today</a:t>
            </a:r>
            <a:endParaRPr lang="en-US" sz="2800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Graded HW#1 available after class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Solutions available (paper format) after </a:t>
            </a:r>
            <a:r>
              <a:rPr lang="en-US" dirty="0" smtClean="0">
                <a:solidFill>
                  <a:srgbClr val="C00000"/>
                </a:solidFill>
              </a:rPr>
              <a:t>class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HW #3 is posted online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proof by contradiction:  one </a:t>
            </a:r>
            <a:r>
              <a:rPr lang="en-US" dirty="0">
                <a:latin typeface="Franklin Gothic Medium" pitchFamily="34" charset="0"/>
              </a:rPr>
              <a:t>way to prove </a:t>
            </a:r>
            <a:r>
              <a:rPr lang="en-US" dirty="0">
                <a:latin typeface="Franklin Gothic Medium" pitchFamily="34" charset="0"/>
                <a:sym typeface="Symbol" charset="0"/>
              </a:rPr>
              <a:t>p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514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p and derive False (a contradiction), then we have proved </a:t>
            </a:r>
            <a:r>
              <a:rPr lang="en-US" sz="2800" dirty="0" smtClean="0">
                <a:ea typeface="+mn-ea"/>
                <a:sym typeface="Symbol"/>
              </a:rPr>
              <a:t>p.</a:t>
            </a: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 p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 </a:t>
            </a:r>
            <a:r>
              <a:rPr lang="en-US" sz="2800" b="1" dirty="0" smtClean="0">
                <a:solidFill>
                  <a:srgbClr val="002060"/>
                </a:solidFill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p 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 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       </a:t>
            </a:r>
            <a:r>
              <a:rPr lang="en-US" sz="2800" b="1" dirty="0" smtClean="0">
                <a:ea typeface="+mn-ea"/>
                <a:sym typeface="Symbol"/>
              </a:rPr>
              <a:t>		</a:t>
            </a:r>
            <a:r>
              <a:rPr lang="en-US" sz="2800" dirty="0">
                <a:sym typeface="Symbol"/>
              </a:rPr>
              <a:t>e</a:t>
            </a:r>
            <a:r>
              <a:rPr lang="en-US" sz="2800" dirty="0" smtClean="0">
                <a:ea typeface="+mn-ea"/>
                <a:sym typeface="Symbol"/>
              </a:rPr>
              <a:t>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6.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</a:t>
            </a:r>
            <a:r>
              <a:rPr lang="en-US" sz="2800" dirty="0" smtClean="0">
                <a:ea typeface="+mn-ea"/>
                <a:sym typeface="Symbol"/>
              </a:rPr>
              <a:t>              		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96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even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No number is both even and odd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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                        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         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latin typeface="Calibri" charset="0"/>
                <a:sym typeface="Symbol" charset="0"/>
              </a:rPr>
              <a:t>Let </a:t>
            </a:r>
            <a:r>
              <a:rPr lang="en-US" sz="2800" dirty="0">
                <a:latin typeface="Calibri" charset="0"/>
                <a:sym typeface="Symbol" charset="0"/>
              </a:rPr>
              <a:t>x be any integer and suppose that it is both even and odd.   Then x=2k for some integer k and x=2n+1 for some integer n.   Therefore 2k=2n+1 and hence k=n+½.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contradiction. </a:t>
            </a:r>
            <a:r>
              <a:rPr lang="en-US" sz="2800" dirty="0" smtClean="0">
                <a:latin typeface="Calibri" charset="0"/>
                <a:sym typeface="Symbol" charset="0"/>
              </a:rPr>
              <a:t>                                          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 smtClean="0">
              <a:latin typeface="Calibri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If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x and y are rational then </a:t>
            </a:r>
            <a:r>
              <a:rPr lang="en-US" sz="2800" dirty="0" err="1" smtClean="0">
                <a:latin typeface="Franklin Gothic Medium" pitchFamily="34" charset="0"/>
                <a:sym typeface="Symbol" charset="0"/>
              </a:rPr>
              <a:t>xy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is rational</a:t>
            </a:r>
          </a:p>
        </p:txBody>
      </p:sp>
      <p:sp>
        <p:nvSpPr>
          <p:cNvPr id="11" name="TextBox 10"/>
          <p:cNvSpPr txBox="1"/>
          <p:nvPr>
            <p:custDataLst>
              <p:tags r:id="rId1"/>
            </p:custDataLst>
          </p:nvPr>
        </p:nvSpPr>
        <p:spPr>
          <a:xfrm>
            <a:off x="270933" y="5991578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976489" y="4018172"/>
            <a:ext cx="6920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x y ((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Rational(y))  Rational(</a:t>
            </a:r>
            <a:r>
              <a:rPr lang="en-US" sz="2400" dirty="0" err="1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xy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161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endParaRPr lang="en-US" sz="2800" dirty="0" smtClean="0">
              <a:latin typeface="Franklin Gothic Medium" pitchFamily="34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x+y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endParaRPr lang="en-US" dirty="0">
              <a:latin typeface="Calibri" charset="0"/>
              <a:sym typeface="Symbo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</p:spTree>
    <p:extLst>
      <p:ext uri="{BB962C8B-B14F-4D97-AF65-F5344CB8AC3E}">
        <p14:creationId xmlns:p14="http://schemas.microsoft.com/office/powerpoint/2010/main" val="34755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endParaRPr lang="en-US" sz="2800" dirty="0" smtClean="0">
              <a:latin typeface="Franklin Gothic Medium" pitchFamily="34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x+y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</a:t>
            </a:r>
            <a:r>
              <a:rPr lang="en-US" dirty="0" smtClean="0">
                <a:latin typeface="Franklin Gothic Medium" pitchFamily="34" charset="0"/>
                <a:sym typeface="Symbol" charset="0"/>
              </a:rPr>
              <a:t>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x/y is rational</a:t>
            </a:r>
          </a:p>
          <a:p>
            <a:pPr marL="457200" lvl="1" indent="0">
              <a:buNone/>
            </a:pPr>
            <a:endParaRPr lang="en-US" dirty="0">
              <a:latin typeface="Franklin Gothic Medium" pitchFamily="34" charset="0"/>
              <a:sym typeface="Symbol" charset="0"/>
            </a:endParaRPr>
          </a:p>
          <a:p>
            <a:pPr lvl="1"/>
            <a:endParaRPr lang="en-US" dirty="0">
              <a:latin typeface="Calibri" charset="0"/>
              <a:sym typeface="Symbo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</p:spTree>
    <p:extLst>
      <p:ext uri="{BB962C8B-B14F-4D97-AF65-F5344CB8AC3E}">
        <p14:creationId xmlns:p14="http://schemas.microsoft.com/office/powerpoint/2010/main" val="37857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counterexamples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34622" y="1317979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</a:rPr>
              <a:t>To </a:t>
            </a:r>
            <a:r>
              <a:rPr lang="en-US" sz="2800" i="1" dirty="0">
                <a:latin typeface="Franklin Gothic Medium" pitchFamily="34" charset="0"/>
              </a:rPr>
              <a:t>disprove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>
                <a:latin typeface="Calibri" charset="0"/>
                <a:sym typeface="Symbol" charset="0"/>
              </a:rPr>
              <a:t>x P(x)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find a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counterexample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: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lvl="1"/>
            <a:r>
              <a:rPr lang="en-US" sz="2600" dirty="0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 sz="2600" dirty="0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</p:spTree>
    <p:extLst>
      <p:ext uri="{BB962C8B-B14F-4D97-AF65-F5344CB8AC3E}">
        <p14:creationId xmlns:p14="http://schemas.microsoft.com/office/powerpoint/2010/main" val="2947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proofs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004"/>
            <a:ext cx="8229600" cy="514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In the same way that code should be easy to execute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Easily checkable in principle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</p:spTree>
    <p:extLst>
      <p:ext uri="{BB962C8B-B14F-4D97-AF65-F5344CB8AC3E}">
        <p14:creationId xmlns:p14="http://schemas.microsoft.com/office/powerpoint/2010/main" val="35207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last time:  quantifiers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∀, ∃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819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597" y="2812026"/>
            <a:ext cx="8229600" cy="777842"/>
          </a:xfrm>
        </p:spPr>
        <p:txBody>
          <a:bodyPr/>
          <a:lstStyle/>
          <a:p>
            <a:pPr marL="342900" lvl="2" indent="-342900"/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De Morgan’s Laws</a:t>
            </a:r>
            <a:endParaRPr lang="en-US" dirty="0" smtClean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938869" y="3464983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 smtClean="0"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latin typeface="+mn-lt"/>
              </a:rPr>
              <a:t>P(x</a:t>
            </a:r>
            <a:r>
              <a:rPr lang="en-US" sz="3600" dirty="0">
                <a:latin typeface="+mn-lt"/>
              </a:rPr>
              <a:t>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P(x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4444" y="1148202"/>
            <a:ext cx="8229600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/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Quantifiers only act on free 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of the formula they quantify</a:t>
            </a:r>
          </a:p>
          <a:p>
            <a:pPr marL="457200" lvl="1" indent="0">
              <a:buFont typeface="Arial"/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        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(P(</a:t>
            </a:r>
            <a:r>
              <a:rPr lang="en-US" dirty="0" err="1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dirty="0" err="1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174043" y="5177047"/>
                <a:ext cx="8229600" cy="77784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Franklin Gothic Medium"/>
                    <a:ea typeface="+mn-ea"/>
                    <a:cs typeface="Franklin Gothic Medium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Franklin Gothic Medium"/>
                    <a:ea typeface="+mn-ea"/>
                    <a:cs typeface="Franklin Gothic Medium"/>
                  </a:defRPr>
                </a:lvl2pPr>
                <a:lvl3pPr marL="9144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lvl="2" indent="-342900"/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∀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↔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∧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∧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∧⋯</m:t>
                    </m:r>
                  </m:oMath>
                </a14:m>
                <a:endParaRPr lang="en-US" sz="2600" b="0" dirty="0" smtClean="0"/>
              </a:p>
              <a:p>
                <a:pPr marL="342900" lvl="2" indent="-342900"/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∃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↔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∨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∨</m:t>
                    </m:r>
                    <m:r>
                      <a:rPr lang="en-US" sz="2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∨⋯</m:t>
                    </m:r>
                  </m:oMath>
                </a14:m>
                <a:endParaRPr lang="en-US" sz="2600" dirty="0" smtClean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043" y="5177047"/>
                <a:ext cx="8229600" cy="777842"/>
              </a:xfrm>
              <a:prstGeom prst="rect">
                <a:avLst/>
              </a:prstGeom>
              <a:blipFill rotWithShape="1">
                <a:blip r:embed="rId3"/>
                <a:stretch>
                  <a:fillRect b="-16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3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logical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45" y="125588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So far we’ve considered:</a:t>
            </a:r>
          </a:p>
          <a:p>
            <a:pPr lvl="1">
              <a:defRPr/>
            </a:pPr>
            <a:r>
              <a:rPr lang="en-US" sz="2600" dirty="0" smtClean="0"/>
              <a:t>How to understand and </a:t>
            </a:r>
            <a:r>
              <a:rPr lang="en-US" sz="2600" i="1" dirty="0" smtClean="0"/>
              <a:t>express</a:t>
            </a:r>
            <a:r>
              <a:rPr lang="en-US" sz="2600" dirty="0" smtClean="0"/>
              <a:t> things using propositional and predicate logic</a:t>
            </a:r>
          </a:p>
          <a:p>
            <a:pPr lvl="1">
              <a:defRPr/>
            </a:pPr>
            <a:r>
              <a:rPr lang="en-US" sz="2600" dirty="0" smtClean="0"/>
              <a:t>How to </a:t>
            </a:r>
            <a:r>
              <a:rPr lang="en-US" sz="2600" i="1" dirty="0" smtClean="0"/>
              <a:t>compute</a:t>
            </a:r>
            <a:r>
              <a:rPr lang="en-US" sz="2600" dirty="0" smtClean="0"/>
              <a:t> using Boolean (propositional) logic</a:t>
            </a:r>
          </a:p>
          <a:p>
            <a:pPr lvl="1">
              <a:defRPr/>
            </a:pPr>
            <a:r>
              <a:rPr lang="en-US" sz="2600" dirty="0" smtClean="0"/>
              <a:t>How to show that different ways of expressing or computing them are </a:t>
            </a:r>
            <a:r>
              <a:rPr lang="en-US" sz="2600" i="1" dirty="0" smtClean="0"/>
              <a:t>equivalent</a:t>
            </a:r>
            <a:r>
              <a:rPr lang="en-US" sz="2600" dirty="0" smtClean="0"/>
              <a:t> to each other</a:t>
            </a:r>
          </a:p>
          <a:p>
            <a:pPr marL="457200" lvl="1" indent="0">
              <a:buNone/>
              <a:defRPr/>
            </a:pPr>
            <a:endParaRPr lang="en-US" sz="2600" dirty="0" smtClean="0"/>
          </a:p>
          <a:p>
            <a:pPr>
              <a:defRPr/>
            </a:pPr>
            <a:r>
              <a:rPr lang="en-US" sz="2800" dirty="0" smtClean="0"/>
              <a:t>Logic also has methods that let us </a:t>
            </a:r>
            <a:r>
              <a:rPr lang="en-US" sz="2800" i="1" dirty="0" smtClean="0"/>
              <a:t>infer</a:t>
            </a:r>
            <a:r>
              <a:rPr lang="en-US" sz="2800" dirty="0" smtClean="0"/>
              <a:t> implied properties from ones that we know</a:t>
            </a:r>
          </a:p>
          <a:p>
            <a:pPr lvl="1">
              <a:defRPr/>
            </a:pPr>
            <a:r>
              <a:rPr lang="en-US" sz="2600" dirty="0" smtClean="0"/>
              <a:t>Equivalence is a small part of this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proofs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232871"/>
            <a:ext cx="8229600" cy="5140800"/>
          </a:xfrm>
        </p:spPr>
        <p:txBody>
          <a:bodyPr/>
          <a:lstStyle/>
          <a:p>
            <a:r>
              <a:rPr lang="en-US" sz="2800" dirty="0" smtClean="0"/>
              <a:t>Start with hypotheses and facts</a:t>
            </a:r>
          </a:p>
          <a:p>
            <a:r>
              <a:rPr lang="en-US" sz="2800" dirty="0" smtClean="0"/>
              <a:t>Use rules of inference to extend set of facts</a:t>
            </a:r>
          </a:p>
          <a:p>
            <a:r>
              <a:rPr lang="en-US" sz="2800" dirty="0" smtClean="0"/>
              <a:t>Result is proved when it is included in the set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2069" y="3097071"/>
            <a:ext cx="7544291" cy="3124200"/>
            <a:chOff x="571815" y="3249471"/>
            <a:chExt cx="7544291" cy="3124200"/>
          </a:xfrm>
        </p:grpSpPr>
        <p:sp>
          <p:nvSpPr>
            <p:cNvPr id="4" name="Oval 3"/>
            <p:cNvSpPr/>
            <p:nvPr/>
          </p:nvSpPr>
          <p:spPr>
            <a:xfrm>
              <a:off x="1714815" y="3446035"/>
              <a:ext cx="28194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91015" y="4524736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Fact 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00615" y="3794539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Fact 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55069" y="5230671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3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39651" y="4743838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2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3548" y="4180804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7527" y="4676673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77318" y="3706671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7415" y="475493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Result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40430" y="3414001"/>
              <a:ext cx="4812985" cy="2731069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4215" y="3401871"/>
              <a:ext cx="6553200" cy="2819400"/>
            </a:xfrm>
            <a:prstGeom prst="roundRect">
              <a:avLst>
                <a:gd name="adj" fmla="val 50000"/>
              </a:avLst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1815" y="3249471"/>
              <a:ext cx="7544291" cy="3124200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53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an inference rule---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72" y="1196191"/>
            <a:ext cx="8610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If p and p </a:t>
            </a:r>
            <a:r>
              <a:rPr lang="en-US" sz="2800" dirty="0" smtClean="0">
                <a:sym typeface="Symbol"/>
              </a:rPr>
              <a:t> q are both true then q must be true</a:t>
            </a:r>
          </a:p>
          <a:p>
            <a:pPr>
              <a:defRPr/>
            </a:pPr>
            <a:endParaRPr lang="en-US" sz="28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Write this rule as</a:t>
            </a:r>
          </a:p>
          <a:p>
            <a:pPr lvl="4">
              <a:defRPr/>
            </a:pP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If it is Wednesday then you have a 311 class today.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It is Wednesday.</a:t>
            </a:r>
          </a:p>
          <a:p>
            <a:pPr lvl="1">
              <a:defRPr/>
            </a:pPr>
            <a:endParaRPr lang="en-US" sz="24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Therefore,  by modus ponens: 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You have a 311 class today.</a:t>
            </a:r>
            <a:endParaRPr lang="en-US" sz="2400" dirty="0">
              <a:sym typeface="Symbol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3995766" y="2088013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p,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</a:rPr>
              <a:t>p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12947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7" y="1221582"/>
            <a:ext cx="8229600" cy="7313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/>
              <a:t> follows from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q</a:t>
            </a:r>
            <a:r>
              <a:rPr lang="en-US" sz="2800" dirty="0" smtClean="0">
                <a:sym typeface="Symbol"/>
              </a:rPr>
              <a:t>, and </a:t>
            </a:r>
            <a:r>
              <a:rPr lang="en-US" sz="2800" dirty="0" smtClean="0">
                <a:solidFill>
                  <a:srgbClr val="C00000"/>
                </a:solidFill>
              </a:rPr>
              <a:t>q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73285" y="1925433"/>
            <a:ext cx="76087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dirty="0">
                <a:latin typeface="Franklin Gothic Medium" pitchFamily="34" charset="0"/>
                <a:sym typeface="Symbol"/>
              </a:rPr>
              <a:t>1.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p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   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q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  r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q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r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3 and 4</a:t>
            </a: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 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1" y="1221583"/>
            <a:ext cx="8229600" cy="753974"/>
          </a:xfrm>
        </p:spPr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Show that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p</a:t>
            </a:r>
            <a:r>
              <a:rPr lang="en-US" dirty="0" smtClean="0">
                <a:sym typeface="Symbol"/>
              </a:rPr>
              <a:t> follows 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q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q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486" y="1629954"/>
            <a:ext cx="83594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endParaRPr lang="en-US" sz="2800" dirty="0">
              <a:latin typeface="Franklin Gothic Medium" pitchFamily="34" charset="0"/>
              <a:sym typeface="Symbol"/>
            </a:endParaRPr>
          </a:p>
          <a:p>
            <a:pPr lvl="1"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1. 	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q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q   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p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contrapositive </a:t>
            </a:r>
            <a:r>
              <a:rPr lang="en-US" sz="2800" dirty="0">
                <a:latin typeface="Franklin Gothic Medium" pitchFamily="34" charset="0"/>
                <a:sym typeface="Symbol"/>
              </a:rPr>
              <a:t>of 1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p   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2 and 3</a:t>
            </a:r>
          </a:p>
          <a:p>
            <a:pPr>
              <a:defRPr/>
            </a:pPr>
            <a:endParaRPr lang="en-US" sz="2800" dirty="0">
              <a:latin typeface="Franklin Gothic Medium" pitchFamily="34" charset="0"/>
              <a:sym typeface="Symbol"/>
            </a:endParaRPr>
          </a:p>
          <a:p>
            <a:pPr>
              <a:defRPr/>
            </a:pP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593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C00000"/>
                </a:solidFill>
              </a:rPr>
              <a:t>inference rule </a:t>
            </a:r>
            <a:r>
              <a:rPr lang="en-US" sz="2600" dirty="0" smtClean="0"/>
              <a:t>is written as:</a:t>
            </a:r>
          </a:p>
          <a:p>
            <a:pPr marL="0" indent="0">
              <a:buNone/>
              <a:defRPr/>
            </a:pPr>
            <a:r>
              <a:rPr lang="en-US" sz="2600" dirty="0" smtClean="0"/>
              <a:t>    ...which means that if both A and B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are true then you can infer C and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you can infer D.</a:t>
            </a:r>
          </a:p>
          <a:p>
            <a:pPr lvl="1">
              <a:defRPr/>
            </a:pPr>
            <a:r>
              <a:rPr lang="en-US" sz="2400" dirty="0" smtClean="0"/>
              <a:t>For rule to be correct  (A </a:t>
            </a:r>
            <a:r>
              <a:rPr lang="en-US" sz="2400" dirty="0" smtClean="0">
                <a:sym typeface="Symbol"/>
              </a:rPr>
              <a:t> B)  C  and </a:t>
            </a:r>
            <a:endParaRPr lang="en-US" sz="2400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  D  must be a tautologies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Sometimes rules don’t need anything to start with.  These rules are called </a:t>
            </a:r>
            <a:r>
              <a:rPr lang="en-US" sz="2800" dirty="0" smtClean="0">
                <a:solidFill>
                  <a:srgbClr val="C00000"/>
                </a:solidFill>
              </a:rPr>
              <a:t>axioms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e.g. </a:t>
            </a:r>
            <a:r>
              <a:rPr lang="en-US" sz="2400" i="1" dirty="0" smtClean="0"/>
              <a:t>Excluded Middle Axiom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16133" y="1301045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A, B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819422" y="4936154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              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2554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1465</Words>
  <Application>Microsoft Office PowerPoint</Application>
  <PresentationFormat>On-screen Show (4:3)</PresentationFormat>
  <Paragraphs>232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311: Foundations of Computing</vt:lpstr>
      <vt:lpstr>announcements</vt:lpstr>
      <vt:lpstr>last time:  quantifiers ∀, ∃</vt:lpstr>
      <vt:lpstr>review: logical Inference</vt:lpstr>
      <vt:lpstr>proofs</vt:lpstr>
      <vt:lpstr>review: an inference rule--- Modus Ponens</vt:lpstr>
      <vt:lpstr>proofs</vt:lpstr>
      <vt:lpstr>proofs can use equivalences too</vt:lpstr>
      <vt:lpstr>inference rules</vt:lpstr>
      <vt:lpstr>simple propositional inference rules</vt:lpstr>
      <vt:lpstr>important: application of inference rules</vt:lpstr>
      <vt:lpstr>direct proof of an implication</vt:lpstr>
      <vt:lpstr>proofs using the direct proof rule</vt:lpstr>
      <vt:lpstr>example</vt:lpstr>
      <vt:lpstr>one general proof strategy</vt:lpstr>
      <vt:lpstr>inference rules for quantifiers</vt:lpstr>
      <vt:lpstr>proofs using quantifiers</vt:lpstr>
      <vt:lpstr>even and odd</vt:lpstr>
      <vt:lpstr>even and odd</vt:lpstr>
      <vt:lpstr>proof by contradiction:  one way to prove p</vt:lpstr>
      <vt:lpstr>even and odd</vt:lpstr>
      <vt:lpstr>rational numbers</vt:lpstr>
      <vt:lpstr>rational numbers</vt:lpstr>
      <vt:lpstr>rational numbers</vt:lpstr>
      <vt:lpstr>counterexamples</vt:lpstr>
      <vt:lpstr>proofs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327</cp:revision>
  <cp:lastPrinted>2013-10-03T23:44:12Z</cp:lastPrinted>
  <dcterms:created xsi:type="dcterms:W3CDTF">2013-01-07T07:20:47Z</dcterms:created>
  <dcterms:modified xsi:type="dcterms:W3CDTF">2013-10-09T16:10:02Z</dcterms:modified>
</cp:coreProperties>
</file>