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42"/>
  </p:notesMasterIdLst>
  <p:handoutMasterIdLst>
    <p:handoutMasterId r:id="rId43"/>
  </p:handoutMasterIdLst>
  <p:sldIdLst>
    <p:sldId id="413" r:id="rId2"/>
    <p:sldId id="544" r:id="rId3"/>
    <p:sldId id="484" r:id="rId4"/>
    <p:sldId id="510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11" r:id="rId13"/>
    <p:sldId id="536" r:id="rId14"/>
    <p:sldId id="538" r:id="rId15"/>
    <p:sldId id="552" r:id="rId16"/>
    <p:sldId id="539" r:id="rId17"/>
    <p:sldId id="512" r:id="rId18"/>
    <p:sldId id="553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54" r:id="rId37"/>
    <p:sldId id="555" r:id="rId38"/>
    <p:sldId id="556" r:id="rId39"/>
    <p:sldId id="557" r:id="rId40"/>
    <p:sldId id="535" r:id="rId41"/>
  </p:sldIdLst>
  <p:sldSz cx="9144000" cy="6858000" type="screen4x3"/>
  <p:notesSz cx="6934200" cy="9220200"/>
  <p:embeddedFontLst>
    <p:embeddedFont>
      <p:font typeface="Comic Sans MS" pitchFamily="66" charset="0"/>
      <p:regular r:id="rId44"/>
      <p:bold r:id="rId45"/>
    </p:embeddedFont>
    <p:embeddedFont>
      <p:font typeface="Tahoma" pitchFamily="34" charset="0"/>
      <p:regular r:id="rId46"/>
      <p:bold r:id="rId47"/>
    </p:embeddedFont>
    <p:embeddedFont>
      <p:font typeface="MS PGothic" pitchFamily="34" charset="-128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Helvetica" pitchFamily="34" charset="0"/>
      <p:regular r:id="rId53"/>
      <p:bold r:id="rId54"/>
      <p:italic r:id="rId55"/>
      <p:boldItalic r:id="rId56"/>
    </p:embeddedFont>
    <p:embeddedFont>
      <p:font typeface="Cambria Math" pitchFamily="18" charset="0"/>
      <p:regular r:id="rId5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CC99FF"/>
    <a:srgbClr val="FFCC99"/>
    <a:srgbClr val="FFFF00"/>
    <a:srgbClr val="FFFF99"/>
    <a:srgbClr val="00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3" autoAdjust="0"/>
    <p:restoredTop sz="95272" autoAdjust="0"/>
  </p:normalViewPr>
  <p:slideViewPr>
    <p:cSldViewPr>
      <p:cViewPr>
        <p:scale>
          <a:sx n="112" d="100"/>
          <a:sy n="112" d="100"/>
        </p:scale>
        <p:origin x="-81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36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37" tIns="45065" rIns="91737" bIns="45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98500"/>
            <a:ext cx="4651375" cy="348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77558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A9F75FD-C7EA-4D4E-9A7D-03620E6E41EE}" type="slidenum">
              <a:rPr lang="en-US" sz="1200">
                <a:latin typeface="Comic Sans MS" charset="0"/>
              </a:rPr>
              <a:pPr eaLnBrk="1" hangingPunct="1"/>
              <a:t>17</a:t>
            </a:fld>
            <a:endParaRPr lang="en-US" sz="1200">
              <a:latin typeface="Comic Sans M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28A37A5-69E7-1C40-9955-1F2E70B77292}" type="slidenum">
              <a:rPr lang="en-US" sz="1200">
                <a:latin typeface="Comic Sans MS" charset="0"/>
              </a:rPr>
              <a:pPr eaLnBrk="1" hangingPunct="1"/>
              <a:t>26</a:t>
            </a:fld>
            <a:endParaRPr lang="en-US" sz="1200">
              <a:latin typeface="Comic Sans M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2403BA6-CEBE-5840-92C3-F0DCF2A22E71}" type="slidenum">
              <a:rPr lang="en-US" sz="1200">
                <a:latin typeface="Comic Sans MS" charset="0"/>
              </a:rPr>
              <a:pPr eaLnBrk="1" hangingPunct="1"/>
              <a:t>27</a:t>
            </a:fld>
            <a:endParaRPr lang="en-US" sz="1200">
              <a:latin typeface="Comic Sans MS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2EF53FB-A19F-9E49-8C26-97BEF256AC58}" type="slidenum">
              <a:rPr lang="en-US" sz="1200">
                <a:latin typeface="Comic Sans MS" charset="0"/>
              </a:rPr>
              <a:pPr eaLnBrk="1" hangingPunct="1"/>
              <a:t>28</a:t>
            </a:fld>
            <a:endParaRPr lang="en-US" sz="1200">
              <a:latin typeface="Comic Sans M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0F0B107-33BE-844A-8895-0968CD590A76}" type="slidenum">
              <a:rPr lang="en-US" sz="1200">
                <a:latin typeface="Comic Sans MS" charset="0"/>
              </a:rPr>
              <a:pPr eaLnBrk="1" hangingPunct="1"/>
              <a:t>29</a:t>
            </a:fld>
            <a:endParaRPr lang="en-US" sz="1200">
              <a:latin typeface="Comic Sans M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8506DA4-0731-3142-BAC8-E472863C4BA9}" type="slidenum">
              <a:rPr lang="en-US" sz="1200">
                <a:latin typeface="Comic Sans MS" charset="0"/>
              </a:rPr>
              <a:pPr eaLnBrk="1" hangingPunct="1"/>
              <a:t>30</a:t>
            </a:fld>
            <a:endParaRPr lang="en-US" sz="1200">
              <a:latin typeface="Comic Sans M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C4A76F-65FD-4245-BED3-40D63EF59A83}" type="slidenum">
              <a:rPr lang="en-US" sz="1200">
                <a:latin typeface="Comic Sans MS" charset="0"/>
              </a:rPr>
              <a:pPr eaLnBrk="1" hangingPunct="1"/>
              <a:t>31</a:t>
            </a:fld>
            <a:endParaRPr lang="en-US" sz="1200">
              <a:latin typeface="Comic Sans M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BA81F45-48D4-104A-AED7-7DFD2BABCF10}" type="slidenum">
              <a:rPr lang="en-US" sz="1200">
                <a:latin typeface="Comic Sans MS" charset="0"/>
              </a:rPr>
              <a:pPr eaLnBrk="1" hangingPunct="1"/>
              <a:t>32</a:t>
            </a:fld>
            <a:endParaRPr lang="en-US" sz="1200">
              <a:latin typeface="Comic Sans MS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1C988E2-6AB8-EC47-BAE5-8007C4A5236C}" type="slidenum">
              <a:rPr lang="en-US" sz="1200">
                <a:latin typeface="Comic Sans MS" charset="0"/>
              </a:rPr>
              <a:pPr eaLnBrk="1" hangingPunct="1"/>
              <a:t>33</a:t>
            </a:fld>
            <a:endParaRPr lang="en-US" sz="1200">
              <a:latin typeface="Comic Sans MS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CF348BA-3137-5F48-91D9-99CE4172431B}" type="slidenum">
              <a:rPr lang="en-US" sz="1200">
                <a:latin typeface="Comic Sans MS" charset="0"/>
              </a:rPr>
              <a:pPr eaLnBrk="1" hangingPunct="1"/>
              <a:t>34</a:t>
            </a:fld>
            <a:endParaRPr lang="en-US" sz="1200">
              <a:latin typeface="Comic Sans M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025D0D-F956-2F40-A64B-B2B27246B4CC}" type="slidenum">
              <a:rPr lang="en-US" sz="1200">
                <a:latin typeface="Comic Sans MS" charset="0"/>
              </a:rPr>
              <a:pPr eaLnBrk="1" hangingPunct="1"/>
              <a:t>35</a:t>
            </a:fld>
            <a:endParaRPr lang="en-US" sz="1200">
              <a:latin typeface="Comic Sans M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08C8B9F-734D-3E4A-98BD-575AE31D07A5}" type="slidenum">
              <a:rPr lang="en-US" sz="1200">
                <a:latin typeface="Comic Sans MS" charset="0"/>
              </a:rPr>
              <a:pPr eaLnBrk="1" hangingPunct="1"/>
              <a:t>18</a:t>
            </a:fld>
            <a:endParaRPr lang="en-US" sz="1200">
              <a:latin typeface="Comic Sans M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025D0D-F956-2F40-A64B-B2B27246B4CC}" type="slidenum">
              <a:rPr lang="en-US" sz="1200">
                <a:latin typeface="Comic Sans MS" charset="0"/>
              </a:rPr>
              <a:pPr eaLnBrk="1" hangingPunct="1"/>
              <a:t>36</a:t>
            </a:fld>
            <a:endParaRPr lang="en-US" sz="1200">
              <a:latin typeface="Comic Sans M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025D0D-F956-2F40-A64B-B2B27246B4CC}" type="slidenum">
              <a:rPr lang="en-US" sz="1200">
                <a:latin typeface="Comic Sans MS" charset="0"/>
              </a:rPr>
              <a:pPr eaLnBrk="1" hangingPunct="1"/>
              <a:t>37</a:t>
            </a:fld>
            <a:endParaRPr lang="en-US" sz="1200">
              <a:latin typeface="Comic Sans M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025D0D-F956-2F40-A64B-B2B27246B4CC}" type="slidenum">
              <a:rPr lang="en-US" sz="1200">
                <a:latin typeface="Comic Sans MS" charset="0"/>
              </a:rPr>
              <a:pPr eaLnBrk="1" hangingPunct="1"/>
              <a:t>38</a:t>
            </a:fld>
            <a:endParaRPr lang="en-US" sz="1200">
              <a:latin typeface="Comic Sans M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025D0D-F956-2F40-A64B-B2B27246B4CC}" type="slidenum">
              <a:rPr lang="en-US" sz="1200">
                <a:latin typeface="Comic Sans MS" charset="0"/>
              </a:rPr>
              <a:pPr eaLnBrk="1" hangingPunct="1"/>
              <a:t>39</a:t>
            </a:fld>
            <a:endParaRPr lang="en-US" sz="1200">
              <a:latin typeface="Comic Sans M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062F279-0766-BA46-8BEA-213E9138590A}" type="slidenum">
              <a:rPr lang="en-US" sz="1200">
                <a:latin typeface="Comic Sans MS" charset="0"/>
              </a:rPr>
              <a:pPr eaLnBrk="1" hangingPunct="1"/>
              <a:t>40</a:t>
            </a:fld>
            <a:endParaRPr lang="en-US" sz="1200">
              <a:latin typeface="Comic Sans MS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08C8B9F-734D-3E4A-98BD-575AE31D07A5}" type="slidenum">
              <a:rPr lang="en-US" sz="1200">
                <a:latin typeface="Comic Sans MS" charset="0"/>
              </a:rPr>
              <a:pPr eaLnBrk="1" hangingPunct="1"/>
              <a:t>19</a:t>
            </a:fld>
            <a:endParaRPr lang="en-US" sz="1200">
              <a:latin typeface="Comic Sans M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A577725-7452-4549-8725-A8365F01885B}" type="slidenum">
              <a:rPr lang="en-US" sz="1200">
                <a:latin typeface="Comic Sans MS" charset="0"/>
              </a:rPr>
              <a:pPr eaLnBrk="1" hangingPunct="1"/>
              <a:t>20</a:t>
            </a:fld>
            <a:endParaRPr lang="en-US" sz="1200">
              <a:latin typeface="Comic Sans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ED85CCF-B790-274F-94C7-2FB6C074E927}" type="slidenum">
              <a:rPr lang="en-US" sz="1200">
                <a:latin typeface="Comic Sans MS" charset="0"/>
              </a:rPr>
              <a:pPr eaLnBrk="1" hangingPunct="1"/>
              <a:t>21</a:t>
            </a:fld>
            <a:endParaRPr lang="en-US" sz="1200">
              <a:latin typeface="Comic Sans M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6F06BB-0627-7E4D-9520-E101D612A1A1}" type="slidenum">
              <a:rPr lang="en-US" sz="1200">
                <a:latin typeface="Comic Sans MS" charset="0"/>
              </a:rPr>
              <a:pPr eaLnBrk="1" hangingPunct="1"/>
              <a:t>22</a:t>
            </a:fld>
            <a:endParaRPr lang="en-US" sz="1200">
              <a:latin typeface="Comic Sans M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3DA68BD-0BE0-B344-ACCF-176672244B16}" type="slidenum">
              <a:rPr lang="en-US" sz="1200">
                <a:latin typeface="Comic Sans MS" charset="0"/>
              </a:rPr>
              <a:pPr eaLnBrk="1" hangingPunct="1"/>
              <a:t>23</a:t>
            </a:fld>
            <a:endParaRPr lang="en-US" sz="1200">
              <a:latin typeface="Comic Sans M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273F23-7568-AF42-9595-B11FDF432037}" type="slidenum">
              <a:rPr lang="en-US" sz="1200">
                <a:latin typeface="Comic Sans MS" charset="0"/>
              </a:rPr>
              <a:pPr eaLnBrk="1" hangingPunct="1"/>
              <a:t>24</a:t>
            </a:fld>
            <a:endParaRPr lang="en-US" sz="1200">
              <a:latin typeface="Comic Sans MS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59DA92-ADCC-704F-A789-1A5932026778}" type="slidenum">
              <a:rPr lang="en-US" sz="1200">
                <a:latin typeface="Comic Sans MS" charset="0"/>
              </a:rPr>
              <a:pPr eaLnBrk="1" hangingPunct="1"/>
              <a:t>25</a:t>
            </a:fld>
            <a:endParaRPr lang="en-US" sz="1200">
              <a:latin typeface="Comic Sans MS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0CC9-2FFC-2B4D-82DA-4D3BD1B0F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9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BF85-C8F6-1B4C-A6BB-53CC12207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4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56456-9747-CC4D-87F9-B3004A366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DC12-0E0A-414D-B11F-888ABD2A3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E5509-1074-6045-8C72-D6C15F772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DDD3-5F69-EB4A-A6B9-FA7ED7CB8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7E8C-739D-5945-B97A-0D28DBCF6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7A80B-FD8A-BF4B-AC83-12F723CA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9177-427B-A644-9249-B6BD68569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891-B036-F24D-9310-CA6523891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59B45-2FE2-3844-8277-DAA119945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CF24A5-3FB8-DA49-8DBE-6544DFA2A8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Lecture 27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FSM Limits, Pattern Matching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Autumn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73AB24-33B2-D64D-AD55-8A6895B7024B}" type="slidenum">
              <a:rPr 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Only two simplification rules: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n-ea"/>
              </a:rPr>
              <a:t>Rule 1</a:t>
            </a:r>
            <a:r>
              <a:rPr lang="en-US" dirty="0" smtClean="0">
                <a:ea typeface="+mn-ea"/>
              </a:rPr>
              <a:t>:  For any two states q</a:t>
            </a:r>
            <a:r>
              <a:rPr lang="en-US" baseline="-25000" dirty="0" smtClean="0">
                <a:ea typeface="+mn-ea"/>
              </a:rPr>
              <a:t>1</a:t>
            </a:r>
            <a:r>
              <a:rPr lang="en-US" dirty="0" smtClean="0">
                <a:ea typeface="+mn-ea"/>
              </a:rPr>
              <a:t> and q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with parallel edges (possibly q</a:t>
            </a:r>
            <a:r>
              <a:rPr lang="en-US" baseline="-25000" dirty="0" smtClean="0">
                <a:ea typeface="+mn-ea"/>
              </a:rPr>
              <a:t>1</a:t>
            </a:r>
            <a:r>
              <a:rPr lang="en-US" dirty="0" smtClean="0">
                <a:ea typeface="+mn-ea"/>
              </a:rPr>
              <a:t>=q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), replace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ea typeface="+mn-ea"/>
              </a:rPr>
              <a:t>Rule 2</a:t>
            </a:r>
            <a:r>
              <a:rPr lang="en-US" dirty="0" smtClean="0">
                <a:ea typeface="+mn-ea"/>
              </a:rPr>
              <a:t>: Eliminate non-start/final state q</a:t>
            </a:r>
            <a:r>
              <a:rPr lang="en-US" baseline="-25000" dirty="0" smtClean="0">
                <a:ea typeface="+mn-ea"/>
              </a:rPr>
              <a:t>3</a:t>
            </a:r>
            <a:r>
              <a:rPr lang="en-US" dirty="0" smtClean="0">
                <a:ea typeface="+mn-ea"/>
              </a:rPr>
              <a:t> by replacing all</a:t>
            </a:r>
            <a:endParaRPr lang="en-US" dirty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    for </a:t>
            </a:r>
            <a:r>
              <a:rPr lang="en-US" i="1" dirty="0" smtClean="0">
                <a:ea typeface="+mn-ea"/>
              </a:rPr>
              <a:t>every</a:t>
            </a:r>
            <a:r>
              <a:rPr lang="en-US" dirty="0" smtClean="0">
                <a:ea typeface="+mn-ea"/>
              </a:rPr>
              <a:t> pair of states q</a:t>
            </a:r>
            <a:r>
              <a:rPr lang="en-US" baseline="-25000" dirty="0" smtClean="0">
                <a:ea typeface="+mn-ea"/>
              </a:rPr>
              <a:t>1</a:t>
            </a:r>
            <a:r>
              <a:rPr lang="en-US" dirty="0" smtClean="0">
                <a:ea typeface="+mn-ea"/>
              </a:rPr>
              <a:t>, q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 (even if q</a:t>
            </a:r>
            <a:r>
              <a:rPr lang="en-US" baseline="-25000" dirty="0" smtClean="0">
                <a:ea typeface="+mn-ea"/>
              </a:rPr>
              <a:t>1</a:t>
            </a:r>
            <a:r>
              <a:rPr lang="en-US" dirty="0" smtClean="0">
                <a:ea typeface="+mn-ea"/>
              </a:rPr>
              <a:t>=q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)</a:t>
            </a: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5243D27-2356-1C42-BD56-EC6D370A8FAD}" type="slidenum">
              <a:rPr 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1600200" y="2209800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latin typeface="+mn-lt"/>
                    <a:ea typeface="MS PGothic" pitchFamily="34" charset="-128"/>
                    <a:cs typeface="+mn-cs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latin typeface="+mn-lt"/>
                    <a:ea typeface="MS PGothic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latin typeface="+mn-lt"/>
                    <a:ea typeface="MS PGothic" pitchFamily="34" charset="-128"/>
                    <a:cs typeface="+mn-cs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Calibri" charset="0"/>
                  </a:rPr>
                  <a:t>A</a:t>
                </a:r>
                <a:r>
                  <a:rPr lang="en-US" sz="2000" b="1">
                    <a:latin typeface="Cambria Math" charset="0"/>
                  </a:rPr>
                  <a:t>⋃</a:t>
                </a:r>
                <a:r>
                  <a:rPr lang="en-US" sz="2400" b="1">
                    <a:latin typeface="Calibri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1676400" y="4572000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  <a:ea typeface="MS PGothic" pitchFamily="34" charset="-128"/>
                  <a:cs typeface="+mn-cs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  <a:ea typeface="MS PGothic" pitchFamily="34" charset="-128"/>
                  <a:cs typeface="+mn-cs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  <a:ea typeface="MS PGothic" pitchFamily="34" charset="-128"/>
                  <a:cs typeface="+mn-cs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  <a:ea typeface="MS PGothic" pitchFamily="34" charset="-128"/>
                  <a:cs typeface="+mn-cs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400"/>
                <a:t>q</a:t>
              </a:r>
              <a:r>
                <a:rPr lang="en-US" sz="2400" baseline="-25000"/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400"/>
                <a:t>q</a:t>
              </a:r>
              <a:r>
                <a:rPr lang="en-US" sz="2400" baseline="-25000"/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/>
                  <a:t>q</a:t>
                </a:r>
                <a:r>
                  <a:rPr lang="en-US" sz="2400" baseline="-25000"/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029200" y="4953000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MS PGothic" pitchFamily="34" charset="-128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260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Theory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DFA is an NFA</a:t>
            </a:r>
          </a:p>
          <a:p>
            <a:r>
              <a:rPr lang="en-US" dirty="0" smtClean="0"/>
              <a:t>Every NFA can be converted into a DFA that accepts the same language</a:t>
            </a:r>
          </a:p>
          <a:p>
            <a:pPr lvl="1"/>
            <a:r>
              <a:rPr lang="en-US" dirty="0" smtClean="0"/>
              <a:t>However there may be an exponential increase in the number of states</a:t>
            </a:r>
          </a:p>
          <a:p>
            <a:r>
              <a:rPr lang="en-US" dirty="0" smtClean="0"/>
              <a:t>Given a regular expression, we can construct an NFA that recognizes it</a:t>
            </a:r>
          </a:p>
          <a:p>
            <a:r>
              <a:rPr lang="en-US" dirty="0" smtClean="0"/>
              <a:t>Given an NFA we can construct an regular for the strings accepted by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DC12-0E0A-414D-B11F-888ABD2A34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can Finite State Machines do?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ve seen how we can get DFAs to recognize all regular languages</a:t>
            </a:r>
          </a:p>
          <a:p>
            <a:r>
              <a:rPr lang="en-US">
                <a:latin typeface="Calibri" charset="0"/>
              </a:rPr>
              <a:t>What about some other languages we can generate with CFGs?</a:t>
            </a:r>
          </a:p>
          <a:p>
            <a:pPr lvl="1"/>
            <a:r>
              <a:rPr lang="en-US">
                <a:latin typeface="Calibri" charset="0"/>
              </a:rPr>
              <a:t>{ 0</a:t>
            </a:r>
            <a:r>
              <a:rPr lang="en-US" baseline="30000">
                <a:latin typeface="Calibri" charset="0"/>
              </a:rPr>
              <a:t>n</a:t>
            </a:r>
            <a:r>
              <a:rPr lang="en-US">
                <a:latin typeface="Calibri" charset="0"/>
              </a:rPr>
              <a:t>1</a:t>
            </a:r>
            <a:r>
              <a:rPr lang="en-US" baseline="30000">
                <a:latin typeface="Calibri" charset="0"/>
              </a:rPr>
              <a:t>n  </a:t>
            </a:r>
            <a:r>
              <a:rPr lang="en-US">
                <a:latin typeface="Calibri" charset="0"/>
              </a:rPr>
              <a:t>: n≥0 }?</a:t>
            </a:r>
          </a:p>
          <a:p>
            <a:pPr lvl="1"/>
            <a:r>
              <a:rPr lang="en-US">
                <a:latin typeface="Calibri" charset="0"/>
              </a:rPr>
              <a:t>Binary Palindromes?</a:t>
            </a:r>
          </a:p>
          <a:p>
            <a:pPr lvl="1"/>
            <a:r>
              <a:rPr lang="en-US">
                <a:latin typeface="Calibri" charset="0"/>
              </a:rPr>
              <a:t>Strings of Balanced Parentheses?</a:t>
            </a: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2D309C9-AE92-DB46-911E-CD367FD2EA4D}" type="slidenum">
              <a:rPr lang="en-US">
                <a:solidFill>
                  <a:srgbClr val="898989"/>
                </a:solidFill>
              </a:rPr>
              <a:pPr eaLnBrk="1" hangingPunct="1"/>
              <a:t>12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A={0</a:t>
            </a:r>
            <a:r>
              <a:rPr lang="en-US" sz="4000" b="1" baseline="30000">
                <a:latin typeface="Calibri" charset="0"/>
              </a:rPr>
              <a:t>n</a:t>
            </a:r>
            <a:r>
              <a:rPr lang="en-US" sz="4000">
                <a:latin typeface="Calibri" charset="0"/>
              </a:rPr>
              <a:t>1</a:t>
            </a:r>
            <a:r>
              <a:rPr lang="en-US" sz="4000" b="1" baseline="30000">
                <a:latin typeface="Calibri" charset="0"/>
              </a:rPr>
              <a:t>n</a:t>
            </a:r>
            <a:r>
              <a:rPr lang="en-US" sz="4000" baseline="30000">
                <a:latin typeface="Calibri" charset="0"/>
              </a:rPr>
              <a:t>  </a:t>
            </a:r>
            <a:r>
              <a:rPr lang="en-US" sz="4000">
                <a:latin typeface="Calibri" charset="0"/>
              </a:rPr>
              <a:t>: </a:t>
            </a:r>
            <a:r>
              <a:rPr lang="en-US" sz="4000" b="1">
                <a:latin typeface="Calibri" charset="0"/>
              </a:rPr>
              <a:t>n</a:t>
            </a:r>
            <a:r>
              <a:rPr lang="en-US" sz="4000">
                <a:latin typeface="Calibri" charset="0"/>
              </a:rPr>
              <a:t>≥</a:t>
            </a:r>
            <a:r>
              <a:rPr lang="en-US" sz="4000" b="1">
                <a:latin typeface="Calibri" charset="0"/>
              </a:rPr>
              <a:t>0</a:t>
            </a:r>
            <a:r>
              <a:rPr lang="en-US" sz="4000">
                <a:latin typeface="Calibri" charset="0"/>
              </a:rPr>
              <a:t>} cannot be recognized by any DFA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Consider the infinite set of strings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S={</a:t>
            </a:r>
            <a:r>
              <a:rPr lang="en-US" b="1" dirty="0" smtClean="0">
                <a:ea typeface="+mn-ea"/>
                <a:sym typeface="Symbol"/>
              </a:rPr>
              <a:t></a:t>
            </a:r>
            <a:r>
              <a:rPr lang="en-US" dirty="0" smtClean="0">
                <a:ea typeface="+mn-ea"/>
                <a:sym typeface="Symbol"/>
              </a:rPr>
              <a:t>, 0, 00, 000, 0000, ...}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  <a:sym typeface="Symbol"/>
              </a:rPr>
              <a:t>Claim: No two strings in S can end at the same   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	</a:t>
            </a:r>
            <a:r>
              <a:rPr lang="en-US" dirty="0" smtClean="0">
                <a:ea typeface="+mn-ea"/>
                <a:sym typeface="Symbol"/>
              </a:rPr>
              <a:t> state of any DFA for A, so no such DFA can exist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  <a:sym typeface="Symbol"/>
              </a:rPr>
              <a:t>Proof: Suppose </a:t>
            </a:r>
            <a:r>
              <a:rPr lang="en-US" dirty="0" err="1" smtClean="0">
                <a:ea typeface="+mn-ea"/>
                <a:sym typeface="Symbol"/>
              </a:rPr>
              <a:t>nm</a:t>
            </a:r>
            <a:r>
              <a:rPr lang="en-US" dirty="0" smtClean="0">
                <a:ea typeface="+mn-ea"/>
                <a:sym typeface="Symbol"/>
              </a:rPr>
              <a:t> and 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 and 0</a:t>
            </a:r>
            <a:r>
              <a:rPr lang="en-US" b="1" baseline="30000" dirty="0" smtClean="0">
                <a:ea typeface="+mn-ea"/>
                <a:sym typeface="Symbol"/>
              </a:rPr>
              <a:t>m</a:t>
            </a:r>
            <a:r>
              <a:rPr lang="en-US" dirty="0" smtClean="0">
                <a:ea typeface="+mn-ea"/>
                <a:sym typeface="Symbol"/>
              </a:rPr>
              <a:t> end at the same            	        state p.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	</a:t>
            </a:r>
            <a:r>
              <a:rPr lang="en-US" dirty="0" smtClean="0">
                <a:ea typeface="+mn-ea"/>
                <a:sym typeface="Symbol"/>
              </a:rPr>
              <a:t> Since 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1</a:t>
            </a:r>
            <a:r>
              <a:rPr lang="en-US" b="1" baseline="30000" dirty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 is in A, following 1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>
                <a:ea typeface="+mn-ea"/>
                <a:sym typeface="Symbol"/>
              </a:rPr>
              <a:t> </a:t>
            </a:r>
            <a:r>
              <a:rPr lang="en-US" dirty="0" smtClean="0">
                <a:ea typeface="+mn-ea"/>
                <a:sym typeface="Symbol"/>
              </a:rPr>
              <a:t>after state p 	 	       must lead to a final state.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 </a:t>
            </a:r>
            <a:r>
              <a:rPr lang="en-US" dirty="0" smtClean="0">
                <a:ea typeface="+mn-ea"/>
                <a:sym typeface="Symbol"/>
              </a:rPr>
              <a:t>           But then the DFA would accept 0</a:t>
            </a:r>
            <a:r>
              <a:rPr lang="en-US" b="1" baseline="30000" dirty="0" smtClean="0">
                <a:ea typeface="+mn-ea"/>
                <a:sym typeface="Symbol"/>
              </a:rPr>
              <a:t>m</a:t>
            </a:r>
            <a:r>
              <a:rPr lang="en-US" dirty="0" smtClean="0">
                <a:ea typeface="+mn-ea"/>
                <a:sym typeface="Symbol"/>
              </a:rPr>
              <a:t>1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b="1" dirty="0" smtClean="0">
                <a:ea typeface="+mn-ea"/>
                <a:sym typeface="Symbol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ea typeface="+mn-ea"/>
                <a:sym typeface="Symbol"/>
              </a:rPr>
              <a:t> </a:t>
            </a:r>
            <a:r>
              <a:rPr lang="en-US" b="1" dirty="0" smtClean="0">
                <a:ea typeface="+mn-ea"/>
                <a:sym typeface="Symbol"/>
              </a:rPr>
              <a:t>  	       </a:t>
            </a:r>
            <a:r>
              <a:rPr lang="en-US" dirty="0" smtClean="0">
                <a:ea typeface="+mn-ea"/>
                <a:sym typeface="Symbol"/>
              </a:rPr>
              <a:t>which is a contradiction</a:t>
            </a:r>
            <a:endParaRPr lang="en-US" baseline="30000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CB133B-64BF-5147-9E04-421A4FE3F075}" type="slidenum">
              <a:rPr lang="en-US">
                <a:solidFill>
                  <a:srgbClr val="898989"/>
                </a:solidFill>
              </a:rPr>
              <a:pPr eaLnBrk="1" hangingPunct="1"/>
              <a:t>13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The set B of binary palindromes cannot be recognized by any DFA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Consider the infinite set of strings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S={</a:t>
            </a:r>
            <a:r>
              <a:rPr lang="en-US" b="1" dirty="0" smtClean="0">
                <a:ea typeface="+mn-ea"/>
                <a:sym typeface="Symbol"/>
              </a:rPr>
              <a:t></a:t>
            </a:r>
            <a:r>
              <a:rPr lang="en-US" dirty="0" smtClean="0">
                <a:ea typeface="+mn-ea"/>
                <a:sym typeface="Symbol"/>
              </a:rPr>
              <a:t>, 0, 00, 000, 0000, ...}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  <a:sym typeface="Symbol"/>
              </a:rPr>
              <a:t>Claim: No two strings in S can end at the same   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	</a:t>
            </a:r>
            <a:r>
              <a:rPr lang="en-US" dirty="0" smtClean="0">
                <a:ea typeface="+mn-ea"/>
                <a:sym typeface="Symbol"/>
              </a:rPr>
              <a:t> state of any DFA for B, so no such DFA can exist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  <a:sym typeface="Symbol"/>
              </a:rPr>
              <a:t>Proof: Suppose </a:t>
            </a:r>
            <a:r>
              <a:rPr lang="en-US" dirty="0" err="1" smtClean="0">
                <a:ea typeface="+mn-ea"/>
                <a:sym typeface="Symbol"/>
              </a:rPr>
              <a:t>nm</a:t>
            </a:r>
            <a:r>
              <a:rPr lang="en-US" dirty="0" smtClean="0">
                <a:ea typeface="+mn-ea"/>
                <a:sym typeface="Symbol"/>
              </a:rPr>
              <a:t> and 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 and 0</a:t>
            </a:r>
            <a:r>
              <a:rPr lang="en-US" b="1" baseline="30000" dirty="0" smtClean="0">
                <a:ea typeface="+mn-ea"/>
                <a:sym typeface="Symbol"/>
              </a:rPr>
              <a:t>m</a:t>
            </a:r>
            <a:r>
              <a:rPr lang="en-US" dirty="0" smtClean="0">
                <a:ea typeface="+mn-ea"/>
                <a:sym typeface="Symbol"/>
              </a:rPr>
              <a:t> end at the same            	        state p.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	</a:t>
            </a:r>
            <a:r>
              <a:rPr lang="en-US" dirty="0" smtClean="0">
                <a:ea typeface="+mn-ea"/>
                <a:sym typeface="Symbol"/>
              </a:rPr>
              <a:t> Since 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10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 is in B, following 10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dirty="0" smtClean="0">
                <a:ea typeface="+mn-ea"/>
                <a:sym typeface="Symbol"/>
              </a:rPr>
              <a:t> after state p 	 	       must lead to a final state.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sym typeface="Symbol"/>
              </a:rPr>
              <a:t> </a:t>
            </a:r>
            <a:r>
              <a:rPr lang="en-US" dirty="0" smtClean="0">
                <a:ea typeface="+mn-ea"/>
                <a:sym typeface="Symbol"/>
              </a:rPr>
              <a:t>           But then the DFA would accept 0</a:t>
            </a:r>
            <a:r>
              <a:rPr lang="en-US" b="1" baseline="30000" dirty="0" smtClean="0">
                <a:ea typeface="+mn-ea"/>
                <a:sym typeface="Symbol"/>
              </a:rPr>
              <a:t>m</a:t>
            </a:r>
            <a:r>
              <a:rPr lang="en-US" dirty="0" smtClean="0">
                <a:ea typeface="+mn-ea"/>
                <a:sym typeface="Symbol"/>
              </a:rPr>
              <a:t>10</a:t>
            </a:r>
            <a:r>
              <a:rPr lang="en-US" b="1" baseline="30000" dirty="0" smtClean="0">
                <a:ea typeface="+mn-ea"/>
                <a:sym typeface="Symbol"/>
              </a:rPr>
              <a:t>n</a:t>
            </a:r>
            <a:r>
              <a:rPr lang="en-US" b="1" dirty="0" smtClean="0">
                <a:ea typeface="+mn-ea"/>
                <a:sym typeface="Symbol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ea typeface="+mn-ea"/>
                <a:sym typeface="Symbol"/>
              </a:rPr>
              <a:t> </a:t>
            </a:r>
            <a:r>
              <a:rPr lang="en-US" b="1" dirty="0" smtClean="0">
                <a:ea typeface="+mn-ea"/>
                <a:sym typeface="Symbol"/>
              </a:rPr>
              <a:t>  	       </a:t>
            </a:r>
            <a:r>
              <a:rPr lang="en-US" dirty="0" smtClean="0">
                <a:ea typeface="+mn-ea"/>
                <a:sym typeface="Symbol"/>
              </a:rPr>
              <a:t>which is a contradiction</a:t>
            </a:r>
            <a:endParaRPr lang="en-US" baseline="30000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ED59209-4EF3-D149-AE72-10DFBE85F30E}" type="slidenum">
              <a:rPr 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The set P of strings of balanced parentheses cannot be recognized by any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2C4A2BF-3B8A-C64D-9753-D94DF56826AF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The set P of strings </a:t>
            </a:r>
            <a:r>
              <a:rPr lang="en-US" sz="3200" dirty="0" smtClean="0">
                <a:latin typeface="Calibri" charset="0"/>
              </a:rPr>
              <a:t>{1</a:t>
            </a:r>
            <a:r>
              <a:rPr lang="en-US" sz="3200" baseline="30000" dirty="0" smtClean="0">
                <a:latin typeface="Calibri" charset="0"/>
              </a:rPr>
              <a:t>j</a:t>
            </a:r>
            <a:r>
              <a:rPr lang="en-US" sz="3200" dirty="0" smtClean="0">
                <a:latin typeface="Calibri" charset="0"/>
              </a:rPr>
              <a:t> | j = n</a:t>
            </a:r>
            <a:r>
              <a:rPr lang="en-US" sz="3200" baseline="30000" dirty="0" smtClean="0">
                <a:latin typeface="Calibri" charset="0"/>
              </a:rPr>
              <a:t>2</a:t>
            </a:r>
            <a:r>
              <a:rPr lang="en-US" sz="3200" dirty="0" smtClean="0">
                <a:latin typeface="Calibri" charset="0"/>
              </a:rPr>
              <a:t>} cannot </a:t>
            </a:r>
            <a:r>
              <a:rPr lang="en-US" sz="3200" dirty="0">
                <a:latin typeface="Calibri" charset="0"/>
              </a:rPr>
              <a:t>be recognized by any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2C4A2BF-3B8A-C64D-9753-D94DF56826AF}" type="slidenum">
              <a:rPr lang="en-US">
                <a:solidFill>
                  <a:srgbClr val="898989"/>
                </a:solidFill>
              </a:rPr>
              <a:pPr eaLnBrk="1" hangingPunct="1"/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812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 1</a:t>
            </a:r>
            <a:r>
              <a:rPr lang="en-US" baseline="30000" dirty="0" smtClean="0"/>
              <a:t>j</a:t>
            </a:r>
            <a:r>
              <a:rPr lang="en-US" dirty="0" smtClean="0"/>
              <a:t> and 1</a:t>
            </a:r>
            <a:r>
              <a:rPr lang="en-US" baseline="30000" dirty="0" smtClean="0"/>
              <a:t>k</a:t>
            </a:r>
            <a:r>
              <a:rPr lang="en-US" dirty="0" smtClean="0"/>
              <a:t> reach the same state p with j &lt; k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k</a:t>
            </a:r>
            <a:r>
              <a:rPr lang="en-US" dirty="0" smtClean="0"/>
              <a:t>1</a:t>
            </a:r>
            <a:r>
              <a:rPr lang="en-US" baseline="30000" dirty="0" smtClean="0"/>
              <a:t>k(k-1)</a:t>
            </a:r>
            <a:r>
              <a:rPr lang="en-US" dirty="0" smtClean="0"/>
              <a:t> must reach an accepting state q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j</a:t>
            </a:r>
            <a:r>
              <a:rPr lang="en-US" dirty="0" smtClean="0"/>
              <a:t>1</a:t>
            </a:r>
            <a:r>
              <a:rPr lang="en-US" baseline="30000" dirty="0" smtClean="0"/>
              <a:t>k(k-1)</a:t>
            </a:r>
            <a:r>
              <a:rPr lang="en-US" dirty="0" smtClean="0"/>
              <a:t> must reach the same accepting state q</a:t>
            </a:r>
          </a:p>
          <a:p>
            <a:endParaRPr lang="en-US" dirty="0"/>
          </a:p>
          <a:p>
            <a:r>
              <a:rPr lang="en-US" dirty="0" smtClean="0"/>
              <a:t>Thus,  j + k(k-1) = k</a:t>
            </a:r>
            <a:r>
              <a:rPr lang="en-US" baseline="30000" dirty="0" smtClean="0"/>
              <a:t>2</a:t>
            </a:r>
            <a:r>
              <a:rPr lang="en-US" dirty="0" smtClean="0"/>
              <a:t> – k + j must be a perfect square</a:t>
            </a:r>
          </a:p>
          <a:p>
            <a:r>
              <a:rPr lang="en-US" dirty="0" smtClean="0"/>
              <a:t>Is that possible?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04D3C70-EB36-F348-9E5D-A86F567E46B5}" type="slidenum">
              <a:rPr lang="en-US" sz="1400">
                <a:latin typeface="Tahoma" charset="0"/>
              </a:rPr>
              <a:pPr eaLnBrk="1" hangingPunct="1"/>
              <a:t>17</a:t>
            </a:fld>
            <a:endParaRPr lang="en-US" sz="1400">
              <a:latin typeface="Tahoma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Pattern Matching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566863"/>
            <a:ext cx="7772400" cy="4452937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Given 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a </a:t>
            </a:r>
            <a:r>
              <a:rPr lang="en-US" sz="2400" dirty="0" smtClean="0">
                <a:latin typeface="Calibri" charset="0"/>
              </a:rPr>
              <a:t>string  </a:t>
            </a:r>
            <a:r>
              <a:rPr lang="en-US" sz="2400" b="1" dirty="0" smtClean="0">
                <a:latin typeface="Calibri" charset="0"/>
              </a:rPr>
              <a:t>s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of </a:t>
            </a:r>
            <a:r>
              <a:rPr lang="en-US" sz="2400" b="1" dirty="0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 characters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a </a:t>
            </a:r>
            <a:r>
              <a:rPr lang="en-US" sz="2400" dirty="0" smtClean="0">
                <a:latin typeface="Calibri" charset="0"/>
              </a:rPr>
              <a:t>pattern  </a:t>
            </a:r>
            <a:r>
              <a:rPr lang="en-US" sz="2400" b="1" dirty="0" smtClean="0">
                <a:latin typeface="Calibri" charset="0"/>
              </a:rPr>
              <a:t>p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of </a:t>
            </a:r>
            <a:r>
              <a:rPr lang="en-US" sz="2400" b="1" dirty="0">
                <a:latin typeface="Calibri" charset="0"/>
              </a:rPr>
              <a:t>m</a:t>
            </a:r>
            <a:r>
              <a:rPr lang="en-US" sz="2400" dirty="0">
                <a:latin typeface="Calibri" charset="0"/>
              </a:rPr>
              <a:t> characters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usually </a:t>
            </a:r>
            <a:r>
              <a:rPr lang="en-US" sz="2400" b="1" dirty="0">
                <a:latin typeface="Calibri" charset="0"/>
              </a:rPr>
              <a:t>m</a:t>
            </a:r>
            <a:r>
              <a:rPr lang="en-US" sz="2400" dirty="0">
                <a:latin typeface="Calibri" charset="0"/>
              </a:rPr>
              <a:t>&lt;&lt;</a:t>
            </a:r>
            <a:r>
              <a:rPr lang="en-US" sz="2400" b="1" dirty="0">
                <a:latin typeface="Calibri" charset="0"/>
              </a:rPr>
              <a:t>n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Find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all occurrences of the pattern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dirty="0">
                <a:latin typeface="Calibri" charset="0"/>
              </a:rPr>
              <a:t> in the string </a:t>
            </a:r>
            <a:r>
              <a:rPr lang="en-US" sz="2400" b="1" dirty="0">
                <a:latin typeface="Calibri" charset="0"/>
              </a:rPr>
              <a:t>s</a:t>
            </a:r>
          </a:p>
          <a:p>
            <a:pPr lvl="4" eaLnBrk="1" hangingPunct="1"/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Obvious algorithm: 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try to see if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dirty="0">
                <a:latin typeface="Calibri" charset="0"/>
              </a:rPr>
              <a:t> matches at each of the positions in </a:t>
            </a:r>
            <a:r>
              <a:rPr lang="en-US" sz="2400" b="1" dirty="0">
                <a:latin typeface="Calibri" charset="0"/>
              </a:rPr>
              <a:t>s</a:t>
            </a:r>
            <a:endParaRPr lang="en-US" sz="2400" dirty="0">
              <a:latin typeface="Calibri" charset="0"/>
            </a:endParaRPr>
          </a:p>
          <a:p>
            <a:pPr lvl="2" eaLnBrk="1" hangingPunct="1"/>
            <a:r>
              <a:rPr lang="en-US" dirty="0">
                <a:latin typeface="Calibri" charset="0"/>
              </a:rPr>
              <a:t>stop at a failed match and try the next position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6FF2DF2-D37C-3045-B6CB-E266F373F7E3}" type="slidenum">
              <a:rPr lang="en-US" sz="1400">
                <a:latin typeface="Tahoma" charset="0"/>
              </a:rPr>
              <a:pPr eaLnBrk="1" hangingPunct="1"/>
              <a:t>18</a:t>
            </a:fld>
            <a:endParaRPr lang="en-US" sz="1400">
              <a:latin typeface="Tahoma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52530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</a:rPr>
              <a:t>Pattern </a:t>
            </a:r>
            <a:r>
              <a:rPr lang="en-US" sz="2800" b="1" dirty="0">
                <a:latin typeface="Helvetica" charset="0"/>
              </a:rPr>
              <a:t>p</a:t>
            </a:r>
            <a:r>
              <a:rPr lang="en-US" sz="2800" dirty="0">
                <a:latin typeface="Helvetica" charset="0"/>
              </a:rPr>
              <a:t> = x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y</a:t>
            </a:r>
            <a:endParaRPr lang="en-US" sz="2800" dirty="0">
              <a:latin typeface="Helvetica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85763" y="67468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</a:rPr>
              <a:t>String </a:t>
            </a:r>
            <a:r>
              <a:rPr lang="en-US" sz="2800" b="1" dirty="0">
                <a:latin typeface="Helvetica" charset="0"/>
              </a:rPr>
              <a:t>s</a:t>
            </a:r>
            <a:r>
              <a:rPr lang="en-US" sz="2800" dirty="0">
                <a:latin typeface="Helvetica" charset="0"/>
              </a:rPr>
              <a:t> = x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>
                <a:latin typeface="Helvetica" charset="0"/>
              </a:rPr>
              <a:t>x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>
                <a:latin typeface="Helvetica" charset="0"/>
              </a:rPr>
              <a:t>y x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err="1" smtClean="0">
                <a:latin typeface="Helvetica" charset="0"/>
              </a:rPr>
              <a:t>x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>
                <a:latin typeface="Helvetica" charset="0"/>
              </a:rPr>
              <a:t>x y x </a:t>
            </a:r>
            <a:r>
              <a:rPr lang="en-US" sz="2800" dirty="0" err="1">
                <a:latin typeface="Helvetica" charset="0"/>
              </a:rPr>
              <a:t>x</a:t>
            </a:r>
            <a:endParaRPr lang="en-US" sz="2800" dirty="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6FF2DF2-D37C-3045-B6CB-E266F373F7E3}" type="slidenum">
              <a:rPr lang="en-US" sz="1400">
                <a:latin typeface="Tahoma" charset="0"/>
              </a:rPr>
              <a:pPr eaLnBrk="1" hangingPunct="1"/>
              <a:t>19</a:t>
            </a:fld>
            <a:endParaRPr lang="en-US" sz="1400">
              <a:latin typeface="Tahoma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52530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</a:rPr>
              <a:t>Pattern </a:t>
            </a:r>
            <a:r>
              <a:rPr lang="en-US" sz="2800" b="1" dirty="0">
                <a:latin typeface="Helvetica" charset="0"/>
              </a:rPr>
              <a:t>p</a:t>
            </a:r>
            <a:r>
              <a:rPr lang="en-US" sz="2800" dirty="0">
                <a:latin typeface="Helvetica" charset="0"/>
              </a:rPr>
              <a:t> = x y x y </a:t>
            </a:r>
            <a:r>
              <a:rPr lang="en-US" sz="2800" dirty="0" err="1">
                <a:latin typeface="Helvetica" charset="0"/>
              </a:rPr>
              <a:t>y</a:t>
            </a:r>
            <a:r>
              <a:rPr lang="en-US" sz="2800" dirty="0">
                <a:latin typeface="Helvetica" charset="0"/>
              </a:rPr>
              <a:t> x y x y x </a:t>
            </a:r>
            <a:r>
              <a:rPr lang="en-US" sz="2800" dirty="0" err="1">
                <a:latin typeface="Helvetica" charset="0"/>
              </a:rPr>
              <a:t>x</a:t>
            </a:r>
            <a:endParaRPr lang="en-US" sz="2800" dirty="0">
              <a:latin typeface="Helvetica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8600" y="75088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</a:rPr>
              <a:t>String </a:t>
            </a:r>
            <a:r>
              <a:rPr lang="en-US" sz="2800" b="1" dirty="0">
                <a:latin typeface="Helvetica" charset="0"/>
              </a:rPr>
              <a:t>s</a:t>
            </a:r>
            <a:r>
              <a:rPr lang="en-US" sz="2800" dirty="0">
                <a:latin typeface="Helvetica" charset="0"/>
              </a:rPr>
              <a:t> = x y x </a:t>
            </a:r>
            <a:r>
              <a:rPr lang="en-US" sz="2800" dirty="0" err="1">
                <a:latin typeface="Helvetica" charset="0"/>
              </a:rPr>
              <a:t>x</a:t>
            </a:r>
            <a:r>
              <a:rPr lang="en-US" sz="2800" dirty="0">
                <a:latin typeface="Helvetica" charset="0"/>
              </a:rPr>
              <a:t> y x y x y </a:t>
            </a:r>
            <a:r>
              <a:rPr lang="en-US" sz="2800" dirty="0" err="1">
                <a:latin typeface="Helvetica" charset="0"/>
              </a:rPr>
              <a:t>y</a:t>
            </a:r>
            <a:r>
              <a:rPr lang="en-US" sz="2800" dirty="0">
                <a:latin typeface="Helvetica" charset="0"/>
              </a:rPr>
              <a:t> x y x y x y </a:t>
            </a:r>
            <a:r>
              <a:rPr lang="en-US" sz="2800" dirty="0" err="1">
                <a:latin typeface="Helvetica" charset="0"/>
              </a:rPr>
              <a:t>y</a:t>
            </a:r>
            <a:r>
              <a:rPr lang="en-US" sz="2800" dirty="0">
                <a:latin typeface="Helvetica" charset="0"/>
              </a:rPr>
              <a:t> x y x y x </a:t>
            </a:r>
            <a:r>
              <a:rPr lang="en-US" sz="2800" dirty="0" err="1">
                <a:latin typeface="Helvetica" charset="0"/>
              </a:rPr>
              <a:t>x</a:t>
            </a:r>
            <a:endParaRPr lang="en-US" sz="2800" dirty="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Reading assignments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7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Edition,  Section 13.4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6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Edition,  Section </a:t>
            </a:r>
            <a:r>
              <a:rPr lang="en-US" dirty="0" smtClean="0">
                <a:latin typeface="Calibri" charset="0"/>
              </a:rPr>
              <a:t>12.4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5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Edition,  Section </a:t>
            </a:r>
            <a:r>
              <a:rPr lang="en-US" dirty="0" smtClean="0">
                <a:latin typeface="Calibri" charset="0"/>
              </a:rPr>
              <a:t>11.4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Next week</a:t>
            </a:r>
          </a:p>
          <a:p>
            <a:pPr lvl="1" eaLnBrk="1" hangingPunct="1"/>
            <a:r>
              <a:rPr lang="en-US" dirty="0"/>
              <a:t>7th edition:  2.5 (Cardinality) + p. 201 and 13.5 </a:t>
            </a:r>
          </a:p>
          <a:p>
            <a:pPr lvl="1" eaLnBrk="1" hangingPunct="1"/>
            <a:r>
              <a:rPr lang="en-US" dirty="0"/>
              <a:t>6th edition: pp. 158-160 (Cardinality)+ p 177 and 12.5</a:t>
            </a:r>
          </a:p>
          <a:p>
            <a:pPr lvl="1" eaLnBrk="1" hangingPunct="1"/>
            <a:r>
              <a:rPr lang="en-US" dirty="0"/>
              <a:t>5th edition: Pages 233-236 (</a:t>
            </a:r>
            <a:r>
              <a:rPr lang="en-US" dirty="0" smtClean="0"/>
              <a:t>Cardinality) and 11.5</a:t>
            </a:r>
            <a:endParaRPr lang="en-US" dirty="0" smtClean="0">
              <a:latin typeface="Calibri" charset="0"/>
            </a:endParaRPr>
          </a:p>
          <a:p>
            <a:pPr marL="457200" lvl="1" indent="0"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Topic list and sample final exam problems have been posted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Comprehensive final, roughly 67% of material post midterm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Review session, Saturday, December 8, 10 am – noon (tentatively)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Final exam,  Monday, December 10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2:30-4:20 pm or 4:30-6:20 pm,  Kane 220.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If you have a conflict, contact instructors ASAP</a:t>
            </a:r>
            <a:endParaRPr lang="en-US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A84588-8F25-974F-AEAB-58E6B25BC9A2}" type="slidenum">
              <a:rPr 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E1820CA-2D37-9B4A-A477-64AC64569B2B}" type="slidenum">
              <a:rPr lang="en-US" sz="1400">
                <a:latin typeface="Tahoma" charset="0"/>
              </a:rPr>
              <a:pPr eaLnBrk="1" hangingPunct="1"/>
              <a:t>20</a:t>
            </a:fld>
            <a:endParaRPr lang="en-US" sz="1400">
              <a:latin typeface="Tahoma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4973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9900"/>
                </a:solidFill>
                <a:latin typeface="Helvetica" charset="0"/>
              </a:rPr>
              <a:t>x y x</a:t>
            </a:r>
            <a:r>
              <a:rPr lang="en-US" sz="2800"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latin typeface="Helvetica" charset="0"/>
              </a:rPr>
              <a:t> y x y x y x x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y x y x y y x y x 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FC99CC1-4443-8B44-8C21-87556428DA29}" type="slidenum">
              <a:rPr lang="en-US" sz="1400">
                <a:latin typeface="Tahoma" charset="0"/>
              </a:rPr>
              <a:pPr eaLnBrk="1" hangingPunct="1"/>
              <a:t>21</a:t>
            </a:fld>
            <a:endParaRPr lang="en-US" sz="1400">
              <a:latin typeface="Tahoma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</a:t>
            </a:r>
            <a:r>
              <a:rPr lang="en-US" sz="280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x y x y x y y x y x y x y y x y x y x x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09800" y="914400"/>
            <a:ext cx="3152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513BF6E-3743-364B-A5FB-65CE1D953F3D}" type="slidenum">
              <a:rPr lang="en-US" sz="1400">
                <a:latin typeface="Tahoma" charset="0"/>
              </a:rPr>
              <a:pPr eaLnBrk="1" hangingPunct="1"/>
              <a:t>22</a:t>
            </a:fld>
            <a:endParaRPr lang="en-US" sz="1400">
              <a:latin typeface="Tahoma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y x y x y y x y x y x y y x y x y x x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438400" y="127793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</a:t>
            </a:r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y</a:t>
            </a:r>
            <a:r>
              <a:rPr lang="en-US" sz="2800">
                <a:latin typeface="Helvetica" charset="0"/>
                <a:cs typeface="Helvetica" charset="0"/>
              </a:rPr>
              <a:t>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C4F599-46A6-444E-9167-6A1B1805B3CC}" type="slidenum">
              <a:rPr lang="en-US" sz="1400">
                <a:latin typeface="Tahoma" charset="0"/>
              </a:rPr>
              <a:pPr eaLnBrk="1" hangingPunct="1"/>
              <a:t>23</a:t>
            </a:fld>
            <a:endParaRPr lang="en-US" sz="1400">
              <a:latin typeface="Tahoma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y y x y x y x y y x y x y x x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713038" y="164306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</a:t>
            </a:r>
            <a:r>
              <a:rPr lang="en-US" sz="2800">
                <a:solidFill>
                  <a:schemeClr val="accent2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D7A2E1-9B87-2842-8E02-168B5F44B263}" type="slidenum">
              <a:rPr lang="en-US" sz="1400">
                <a:latin typeface="Tahoma" charset="0"/>
              </a:rPr>
              <a:pPr eaLnBrk="1" hangingPunct="1"/>
              <a:t>24</a:t>
            </a:fld>
            <a:endParaRPr lang="en-US" sz="1400">
              <a:latin typeface="Tahoma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x y y x y x y x y y x y x y x x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016250" y="200818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86F34AE-1FA6-9448-AE6D-2DD4023C1DE9}" type="slidenum">
              <a:rPr lang="en-US" sz="1400">
                <a:latin typeface="Tahoma" charset="0"/>
              </a:rPr>
              <a:pPr eaLnBrk="1" hangingPunct="1"/>
              <a:t>25</a:t>
            </a:fld>
            <a:endParaRPr lang="en-US" sz="1400">
              <a:latin typeface="Tahoma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 x y y x y x y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latin typeface="Helvetica" charset="0"/>
              </a:rPr>
              <a:t> y x y x y x x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</a:t>
            </a:r>
            <a:r>
              <a:rPr lang="en-US" sz="2800">
                <a:solidFill>
                  <a:schemeClr val="accent2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endParaRPr lang="en-US" sz="2800">
              <a:solidFill>
                <a:schemeClr val="accent2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7C8DD13-375B-F54F-B5A3-D74EAA948B24}" type="slidenum">
              <a:rPr lang="en-US" sz="1400">
                <a:latin typeface="Tahoma" charset="0"/>
              </a:rPr>
              <a:pPr eaLnBrk="1" hangingPunct="1"/>
              <a:t>26</a:t>
            </a:fld>
            <a:endParaRPr lang="en-US" sz="1400">
              <a:latin typeface="Tahoma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</a:t>
            </a:r>
            <a:r>
              <a:rPr lang="en-US" sz="280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x x y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y x y x y x y y x y x y x x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3563938" y="2740025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E898B3D-6375-7844-8CAB-B9881103BE1A}" type="slidenum">
              <a:rPr lang="en-US" sz="1400">
                <a:latin typeface="Tahoma" charset="0"/>
              </a:rPr>
              <a:pPr eaLnBrk="1" hangingPunct="1"/>
              <a:t>27</a:t>
            </a:fld>
            <a:endParaRPr lang="en-US" sz="1400">
              <a:latin typeface="Tahoma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x y x y y x y x y x x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3838575" y="310515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</a:t>
            </a:r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D59ED63-E4FD-D646-8352-E4F02C53C77E}" type="slidenum">
              <a:rPr lang="en-US" sz="1400">
                <a:latin typeface="Tahoma" charset="0"/>
              </a:rPr>
              <a:pPr eaLnBrk="1" hangingPunct="1"/>
              <a:t>28</a:t>
            </a:fld>
            <a:endParaRPr lang="en-US" sz="1400">
              <a:latin typeface="Tahoma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 x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y x y x y x y y x y x y x x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4113213" y="347186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D5760A1-5CC9-084E-88F4-C4C0F801713B}" type="slidenum">
              <a:rPr lang="en-US" sz="1400">
                <a:latin typeface="Tahoma" charset="0"/>
              </a:rPr>
              <a:pPr eaLnBrk="1" hangingPunct="1"/>
              <a:t>29</a:t>
            </a:fld>
            <a:endParaRPr lang="en-US" sz="1400">
              <a:latin typeface="Tahoma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x y x y y x y x y x x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4386263" y="383698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Last lecture highlights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marL="342900" lvl="2" indent="-342900"/>
            <a:r>
              <a:rPr lang="en-US" sz="3200">
                <a:latin typeface="Calibri" charset="0"/>
              </a:rPr>
              <a:t>NFAs from Regular Expressions</a:t>
            </a:r>
            <a:endParaRPr lang="en-US" sz="3200">
              <a:latin typeface="Calibri" charset="0"/>
              <a:sym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44DE9A-DCE0-1643-BCDE-52EB3F107360}" type="slidenum">
              <a:rPr 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1295400" y="2438400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/>
              <a:t>(01</a:t>
            </a:r>
            <a:r>
              <a:rPr lang="en-US" sz="2800" b="1">
                <a:sym typeface="Symbol" charset="0"/>
              </a:rPr>
              <a:t> 1</a:t>
            </a:r>
            <a:r>
              <a:rPr lang="en-US" sz="2800" b="1"/>
              <a:t>)*0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419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26" idx="5"/>
            <a:endCxn id="47" idx="2"/>
          </p:cNvCxnSpPr>
          <p:nvPr/>
        </p:nvCxnSpPr>
        <p:spPr bwMode="auto">
          <a:xfrm>
            <a:off x="37004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 bwMode="auto">
          <a:xfrm>
            <a:off x="5562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47" idx="6"/>
            <a:endCxn id="93" idx="2"/>
          </p:cNvCxnSpPr>
          <p:nvPr/>
        </p:nvCxnSpPr>
        <p:spPr bwMode="auto">
          <a:xfrm>
            <a:off x="46482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8" name="Group 95"/>
          <p:cNvGrpSpPr>
            <a:grpSpLocks/>
          </p:cNvGrpSpPr>
          <p:nvPr/>
        </p:nvGrpSpPr>
        <p:grpSpPr bwMode="auto">
          <a:xfrm>
            <a:off x="7467600" y="4038600"/>
            <a:ext cx="1295400" cy="252413"/>
            <a:chOff x="4800600" y="4800600"/>
            <a:chExt cx="1295400" cy="252413"/>
          </a:xfrm>
        </p:grpSpPr>
        <p:sp>
          <p:nvSpPr>
            <p:cNvPr id="97" name="Oval 96"/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8" idx="6"/>
              <a:endCxn id="97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9" name="Group 43"/>
          <p:cNvGrpSpPr>
            <a:grpSpLocks/>
          </p:cNvGrpSpPr>
          <p:nvPr/>
        </p:nvGrpSpPr>
        <p:grpSpPr bwMode="auto">
          <a:xfrm>
            <a:off x="5181600" y="3429000"/>
            <a:ext cx="1066800" cy="252413"/>
            <a:chOff x="4800600" y="4800600"/>
            <a:chExt cx="1066800" cy="252413"/>
          </a:xfrm>
        </p:grpSpPr>
        <p:sp>
          <p:nvSpPr>
            <p:cNvPr id="57" name="Oval 56"/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6"/>
              <a:endCxn id="57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0" name="Group 52"/>
          <p:cNvGrpSpPr>
            <a:grpSpLocks/>
          </p:cNvGrpSpPr>
          <p:nvPr/>
        </p:nvGrpSpPr>
        <p:grpSpPr bwMode="auto">
          <a:xfrm>
            <a:off x="2133600" y="3200400"/>
            <a:ext cx="3678238" cy="1466850"/>
            <a:chOff x="2971800" y="3124200"/>
            <a:chExt cx="3678530" cy="1466910"/>
          </a:xfrm>
        </p:grpSpPr>
        <p:sp>
          <p:nvSpPr>
            <p:cNvPr id="24" name="Oval 23"/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128" name="Group 16397"/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3" name="Straight Arrow Connector 22"/>
              <p:cNvCxnSpPr>
                <a:endCxn id="27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  <a:endCxn id="26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>
              <a:stCxn id="24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7"/>
              <a:endCxn id="24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1" name="TextBox 25"/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4132" name="TextBox 28"/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sp>
          <p:nvSpPr>
            <p:cNvPr id="4133" name="TextBox 29"/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sp>
          <p:nvSpPr>
            <p:cNvPr id="4134" name="TextBox 28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sp>
          <p:nvSpPr>
            <p:cNvPr id="4135" name="TextBox 28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</p:grpSp>
      <p:grpSp>
        <p:nvGrpSpPr>
          <p:cNvPr id="4111" name="Group 53"/>
          <p:cNvGrpSpPr>
            <a:grpSpLocks/>
          </p:cNvGrpSpPr>
          <p:nvPr/>
        </p:nvGrpSpPr>
        <p:grpSpPr bwMode="auto">
          <a:xfrm>
            <a:off x="6248400" y="3429000"/>
            <a:ext cx="838200" cy="252413"/>
            <a:chOff x="7086600" y="3352800"/>
            <a:chExt cx="838200" cy="252413"/>
          </a:xfrm>
        </p:grpSpPr>
        <p:sp>
          <p:nvSpPr>
            <p:cNvPr id="101" name="Oval 100"/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57" idx="6"/>
              <a:endCxn id="101" idx="2"/>
            </p:cNvCxnSpPr>
            <p:nvPr/>
          </p:nvCxnSpPr>
          <p:spPr bwMode="auto">
            <a:xfrm>
              <a:off x="7086600" y="34798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2" name="TextBox 25"/>
          <p:cNvSpPr txBox="1">
            <a:spLocks noChangeArrowheads="1"/>
          </p:cNvSpPr>
          <p:nvPr/>
        </p:nvSpPr>
        <p:spPr bwMode="auto">
          <a:xfrm>
            <a:off x="78486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50292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63246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83" name="Straight Arrow Connector 82"/>
          <p:cNvCxnSpPr>
            <a:stCxn id="101" idx="3"/>
            <a:endCxn id="26" idx="6"/>
          </p:cNvCxnSpPr>
          <p:nvPr/>
        </p:nvCxnSpPr>
        <p:spPr>
          <a:xfrm flipH="1">
            <a:off x="37338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3" idx="1"/>
          </p:cNvCxnSpPr>
          <p:nvPr/>
        </p:nvCxnSpPr>
        <p:spPr>
          <a:xfrm flipH="1" flipV="1">
            <a:off x="38100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29"/>
          <p:cNvSpPr txBox="1">
            <a:spLocks noChangeArrowheads="1"/>
          </p:cNvSpPr>
          <p:nvPr/>
        </p:nvSpPr>
        <p:spPr bwMode="auto">
          <a:xfrm>
            <a:off x="5181600" y="41148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</a:t>
            </a:r>
            <a:endParaRPr lang="en-US" sz="2000" b="1"/>
          </a:p>
        </p:txBody>
      </p:sp>
      <p:sp>
        <p:nvSpPr>
          <p:cNvPr id="4118" name="TextBox 29"/>
          <p:cNvSpPr txBox="1">
            <a:spLocks noChangeArrowheads="1"/>
          </p:cNvSpPr>
          <p:nvPr/>
        </p:nvSpPr>
        <p:spPr bwMode="auto">
          <a:xfrm>
            <a:off x="5867400" y="37338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</a:t>
            </a:r>
            <a:endParaRPr lang="en-US" sz="2000" b="1"/>
          </a:p>
        </p:txBody>
      </p:sp>
      <p:cxnSp>
        <p:nvCxnSpPr>
          <p:cNvPr id="90" name="Curved Connector 89"/>
          <p:cNvCxnSpPr>
            <a:stCxn id="27" idx="5"/>
            <a:endCxn id="98" idx="3"/>
          </p:cNvCxnSpPr>
          <p:nvPr/>
        </p:nvCxnSpPr>
        <p:spPr>
          <a:xfrm rot="16200000" flipH="1">
            <a:off x="50292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93" idx="6"/>
            <a:endCxn id="98" idx="2"/>
          </p:cNvCxnSpPr>
          <p:nvPr/>
        </p:nvCxnSpPr>
        <p:spPr>
          <a:xfrm flipV="1">
            <a:off x="57912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01" idx="6"/>
            <a:endCxn id="98" idx="1"/>
          </p:cNvCxnSpPr>
          <p:nvPr/>
        </p:nvCxnSpPr>
        <p:spPr>
          <a:xfrm>
            <a:off x="70866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2743200" y="45720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</a:t>
            </a:r>
            <a:endParaRPr lang="en-US" sz="2000" b="1"/>
          </a:p>
        </p:txBody>
      </p:sp>
      <p:sp>
        <p:nvSpPr>
          <p:cNvPr id="4123" name="TextBox 29"/>
          <p:cNvSpPr txBox="1">
            <a:spLocks noChangeArrowheads="1"/>
          </p:cNvSpPr>
          <p:nvPr/>
        </p:nvSpPr>
        <p:spPr bwMode="auto">
          <a:xfrm>
            <a:off x="6172200" y="41910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</a:t>
            </a:r>
            <a:endParaRPr lang="en-US" sz="2000" b="1"/>
          </a:p>
        </p:txBody>
      </p:sp>
      <p:sp>
        <p:nvSpPr>
          <p:cNvPr id="4124" name="TextBox 29"/>
          <p:cNvSpPr txBox="1">
            <a:spLocks noChangeArrowheads="1"/>
          </p:cNvSpPr>
          <p:nvPr/>
        </p:nvSpPr>
        <p:spPr bwMode="auto">
          <a:xfrm>
            <a:off x="7391400" y="35052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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C3EBEE-E232-4C4B-90F8-AB649656C67D}" type="slidenum">
              <a:rPr lang="en-US" sz="1400">
                <a:latin typeface="Tahoma" charset="0"/>
              </a:rPr>
              <a:pPr eaLnBrk="1" hangingPunct="1"/>
              <a:t>30</a:t>
            </a:fld>
            <a:endParaRPr lang="en-US" sz="1400">
              <a:latin typeface="Tahoma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 x y y</a:t>
            </a:r>
            <a:r>
              <a:rPr lang="en-US" sz="280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 x y</a:t>
            </a:r>
            <a:r>
              <a:rPr lang="en-US" sz="280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x</a:t>
            </a:r>
            <a:r>
              <a:rPr lang="en-US" sz="280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y y x y x y x x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4660900" y="420211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y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70C4962-07F0-EC4B-A828-B0704C45191B}" type="slidenum">
              <a:rPr lang="en-US" sz="1400">
                <a:latin typeface="Tahoma" charset="0"/>
              </a:rPr>
              <a:pPr eaLnBrk="1" hangingPunct="1"/>
              <a:t>31</a:t>
            </a:fld>
            <a:endParaRPr lang="en-US" sz="1400">
              <a:latin typeface="Tahoma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 x y y x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latin typeface="Helvetica" charset="0"/>
              </a:rPr>
              <a:t>x y x y y x y x y x x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660900" y="420211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4935538" y="4568825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 y x y x y x 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C948A04-7AF0-2341-A05A-5BFC1DA6063A}" type="slidenum">
              <a:rPr lang="en-US" sz="1400">
                <a:latin typeface="Tahoma" charset="0"/>
              </a:rPr>
              <a:pPr eaLnBrk="1" hangingPunct="1"/>
              <a:t>32</a:t>
            </a:fld>
            <a:endParaRPr lang="en-US" sz="1400">
              <a:latin typeface="Tahoma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 y x y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</a:rPr>
              <a:t>String </a:t>
            </a:r>
            <a:r>
              <a:rPr lang="en-US" sz="2800" b="1">
                <a:latin typeface="Helvetica" charset="0"/>
              </a:rPr>
              <a:t>s</a:t>
            </a:r>
            <a:r>
              <a:rPr lang="en-US" sz="2800">
                <a:latin typeface="Helvetica" charset="0"/>
              </a:rPr>
              <a:t> = x y x x y x y x y y x y</a:t>
            </a:r>
            <a:r>
              <a:rPr lang="en-US" sz="28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charset="0"/>
              </a:rPr>
              <a:t>x y x y y x y x y x x</a:t>
            </a:r>
            <a:endParaRPr lang="en-US" sz="2800">
              <a:latin typeface="Helvetica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192338" y="914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 x y x y x x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4660900" y="420211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4935538" y="45688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5210175" y="493395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accent2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3378200" y="547688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3378200" y="547688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573088" y="2952750"/>
            <a:ext cx="24876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>
                <a:latin typeface="Helvetica" charset="0"/>
              </a:rPr>
              <a:t>Worst-case time </a:t>
            </a:r>
          </a:p>
          <a:p>
            <a:pPr eaLnBrk="1" hangingPunct="1"/>
            <a:r>
              <a:rPr lang="en-US" sz="2400">
                <a:latin typeface="Helvetica" charset="0"/>
              </a:rPr>
              <a:t>O(</a:t>
            </a:r>
            <a:r>
              <a:rPr lang="en-US" sz="2400" b="1">
                <a:latin typeface="Helvetica" charset="0"/>
              </a:rPr>
              <a:t>mn</a:t>
            </a:r>
            <a:r>
              <a:rPr lang="en-US" sz="2400">
                <a:latin typeface="Helvetica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F0D621E-3B0E-EF4A-A00C-47B79321326B}" type="slidenum">
              <a:rPr lang="en-US" sz="1400">
                <a:latin typeface="Tahoma" charset="0"/>
              </a:rPr>
              <a:pPr eaLnBrk="1" hangingPunct="1"/>
              <a:t>33</a:t>
            </a:fld>
            <a:endParaRPr lang="en-US" sz="1400">
              <a:latin typeface="Tahoma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latin typeface="Helvetica" charset="0"/>
              </a:rPr>
              <a:t>x y x</a:t>
            </a:r>
            <a:r>
              <a:rPr lang="en-US" sz="2800">
                <a:solidFill>
                  <a:srgbClr val="00B0F0"/>
                </a:solidFill>
                <a:latin typeface="Helvetica" charset="0"/>
              </a:rPr>
              <a:t> </a:t>
            </a:r>
            <a:r>
              <a:rPr lang="en-US" sz="2800">
                <a:solidFill>
                  <a:srgbClr val="7030A0"/>
                </a:solidFill>
                <a:latin typeface="Helvetica" charset="0"/>
              </a:rPr>
              <a:t>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2788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ea typeface="MS PGothic" pitchFamily="34" charset="-128"/>
                <a:cs typeface="+mn-cs"/>
              </a:rPr>
              <a:t>String </a:t>
            </a:r>
            <a:r>
              <a:rPr lang="en-US" b="1" dirty="0" smtClean="0">
                <a:ea typeface="MS PGothic" pitchFamily="34" charset="-128"/>
                <a:cs typeface="+mn-cs"/>
              </a:rPr>
              <a:t>s</a:t>
            </a:r>
            <a:r>
              <a:rPr lang="en-US" dirty="0" smtClean="0">
                <a:ea typeface="MS PGothic" pitchFamily="34" charset="-128"/>
                <a:cs typeface="+mn-cs"/>
              </a:rPr>
              <a:t> = x y x </a:t>
            </a:r>
            <a:r>
              <a:rPr lang="en-US" dirty="0" err="1" smtClean="0">
                <a:ea typeface="MS PGothic" pitchFamily="34" charset="-128"/>
                <a:cs typeface="+mn-cs"/>
              </a:rPr>
              <a:t>x</a:t>
            </a:r>
            <a:r>
              <a:rPr lang="en-US" dirty="0" smtClean="0">
                <a:ea typeface="MS PGothic" pitchFamily="34" charset="-128"/>
                <a:cs typeface="+mn-cs"/>
              </a:rPr>
              <a:t> y x y x y </a:t>
            </a:r>
            <a:r>
              <a:rPr lang="en-US" dirty="0" err="1" smtClean="0">
                <a:ea typeface="MS PGothic" pitchFamily="34" charset="-128"/>
                <a:cs typeface="+mn-cs"/>
              </a:rPr>
              <a:t>y</a:t>
            </a:r>
            <a:r>
              <a:rPr lang="en-US" dirty="0" smtClean="0">
                <a:ea typeface="MS PGothic" pitchFamily="34" charset="-128"/>
                <a:cs typeface="+mn-cs"/>
              </a:rPr>
              <a:t> x 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+mn-cs"/>
              </a:rPr>
              <a:t> </a:t>
            </a:r>
            <a:r>
              <a:rPr lang="en-US" dirty="0" smtClean="0">
                <a:solidFill>
                  <a:srgbClr val="009900"/>
                </a:solidFill>
                <a:ea typeface="MS PGothic" pitchFamily="34" charset="-128"/>
                <a:cs typeface="+mn-cs"/>
              </a:rPr>
              <a:t>x y x y </a:t>
            </a:r>
            <a:r>
              <a:rPr lang="en-US" dirty="0" err="1" smtClean="0">
                <a:solidFill>
                  <a:srgbClr val="009900"/>
                </a:solidFill>
                <a:ea typeface="MS PGothic" pitchFamily="34" charset="-128"/>
                <a:cs typeface="+mn-cs"/>
              </a:rPr>
              <a:t>y</a:t>
            </a:r>
            <a:r>
              <a:rPr lang="en-US" dirty="0" smtClean="0">
                <a:solidFill>
                  <a:srgbClr val="009900"/>
                </a:solidFill>
                <a:ea typeface="MS PGothic" pitchFamily="34" charset="-128"/>
                <a:cs typeface="+mn-cs"/>
              </a:rPr>
              <a:t> x y x y x </a:t>
            </a:r>
            <a:r>
              <a:rPr lang="en-US" dirty="0" err="1" smtClean="0">
                <a:solidFill>
                  <a:srgbClr val="009900"/>
                </a:solidFill>
                <a:ea typeface="MS PGothic" pitchFamily="34" charset="-128"/>
                <a:cs typeface="+mn-cs"/>
              </a:rPr>
              <a:t>x</a:t>
            </a:r>
            <a:endParaRPr lang="en-US" dirty="0" smtClean="0">
              <a:ea typeface="MS PGothic" pitchFamily="34" charset="-128"/>
              <a:cs typeface="+mn-cs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192338" y="914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charset="0"/>
              </a:rPr>
              <a:t>x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2466975" y="1277938"/>
            <a:ext cx="6381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741613" y="1643063"/>
            <a:ext cx="14668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x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y x y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solidFill>
                  <a:srgbClr val="7030A0"/>
                </a:solidFill>
                <a:latin typeface="Helvetica" charset="0"/>
                <a:cs typeface="Helvetica" charset="0"/>
              </a:rPr>
              <a:t>y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016250" y="2008188"/>
            <a:ext cx="361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3289300" y="2374900"/>
            <a:ext cx="3124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Helvetica" charset="0"/>
                <a:cs typeface="Helvetica" charset="0"/>
              </a:rPr>
              <a:t>x y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latin typeface="Helvetica" charset="0"/>
                <a:cs typeface="Helvetica" charset="0"/>
              </a:rPr>
              <a:t>x y y x y x y x</a:t>
            </a:r>
            <a:r>
              <a:rPr lang="en-US" sz="2800">
                <a:solidFill>
                  <a:schemeClr val="fol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>
                <a:solidFill>
                  <a:srgbClr val="7030A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3563938" y="2740025"/>
            <a:ext cx="3619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3838575" y="3105150"/>
            <a:ext cx="914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4113213" y="3471863"/>
            <a:ext cx="361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4386263" y="3836988"/>
            <a:ext cx="361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4660900" y="4202113"/>
            <a:ext cx="14668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 y x y y</a:t>
            </a:r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4935538" y="4568825"/>
            <a:ext cx="3619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5210175" y="4933950"/>
            <a:ext cx="3124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Helvetica" charset="0"/>
                <a:cs typeface="Helvetica" charset="0"/>
              </a:rPr>
              <a:t>x y x 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y y x y x y x x</a:t>
            </a:r>
            <a:endParaRPr lang="en-US" sz="2800">
              <a:solidFill>
                <a:schemeClr val="accent2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>
            <a:off x="3378200" y="547688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4038600" y="609600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029200" y="1066800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</a:rPr>
              <a:t>Lots of wasted work</a:t>
            </a:r>
            <a:endParaRPr lang="en-US" sz="2800">
              <a:latin typeface="Helvetica" charset="0"/>
            </a:endParaRPr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 flipH="1">
            <a:off x="3124200" y="1279525"/>
            <a:ext cx="1811338" cy="244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80963" y="2009775"/>
            <a:ext cx="528637" cy="1250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800" y="2133600"/>
            <a:ext cx="363538" cy="359569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reeform 5"/>
          <p:cNvSpPr/>
          <p:nvPr/>
        </p:nvSpPr>
        <p:spPr>
          <a:xfrm>
            <a:off x="3437467" y="1346200"/>
            <a:ext cx="1464733" cy="922867"/>
          </a:xfrm>
          <a:custGeom>
            <a:avLst/>
            <a:gdLst>
              <a:gd name="connsiteX0" fmla="*/ 1464733 w 1464733"/>
              <a:gd name="connsiteY0" fmla="*/ 0 h 922867"/>
              <a:gd name="connsiteX1" fmla="*/ 897466 w 1464733"/>
              <a:gd name="connsiteY1" fmla="*/ 770467 h 922867"/>
              <a:gd name="connsiteX2" fmla="*/ 0 w 1464733"/>
              <a:gd name="connsiteY2" fmla="*/ 922867 h 922867"/>
              <a:gd name="connsiteX3" fmla="*/ 0 w 1464733"/>
              <a:gd name="connsiteY3" fmla="*/ 922867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733" h="922867">
                <a:moveTo>
                  <a:pt x="1464733" y="0"/>
                </a:moveTo>
                <a:cubicBezTo>
                  <a:pt x="1303160" y="308328"/>
                  <a:pt x="1141588" y="616656"/>
                  <a:pt x="897466" y="770467"/>
                </a:cubicBezTo>
                <a:cubicBezTo>
                  <a:pt x="653344" y="924278"/>
                  <a:pt x="0" y="922867"/>
                  <a:pt x="0" y="922867"/>
                </a:cubicBezTo>
                <a:lnTo>
                  <a:pt x="0" y="922867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49333" y="1430867"/>
            <a:ext cx="1528652" cy="2370666"/>
          </a:xfrm>
          <a:custGeom>
            <a:avLst/>
            <a:gdLst>
              <a:gd name="connsiteX0" fmla="*/ 0 w 1528652"/>
              <a:gd name="connsiteY0" fmla="*/ 0 h 2370666"/>
              <a:gd name="connsiteX1" fmla="*/ 1337734 w 1528652"/>
              <a:gd name="connsiteY1" fmla="*/ 685800 h 2370666"/>
              <a:gd name="connsiteX2" fmla="*/ 1473200 w 1528652"/>
              <a:gd name="connsiteY2" fmla="*/ 1608666 h 2370666"/>
              <a:gd name="connsiteX3" fmla="*/ 889000 w 1528652"/>
              <a:gd name="connsiteY3" fmla="*/ 2370666 h 23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652" h="2370666">
                <a:moveTo>
                  <a:pt x="0" y="0"/>
                </a:moveTo>
                <a:cubicBezTo>
                  <a:pt x="546100" y="208844"/>
                  <a:pt x="1092201" y="417689"/>
                  <a:pt x="1337734" y="685800"/>
                </a:cubicBezTo>
                <a:cubicBezTo>
                  <a:pt x="1583267" y="953911"/>
                  <a:pt x="1547989" y="1327855"/>
                  <a:pt x="1473200" y="1608666"/>
                </a:cubicBezTo>
                <a:cubicBezTo>
                  <a:pt x="1398411" y="1889477"/>
                  <a:pt x="1143705" y="2130071"/>
                  <a:pt x="889000" y="237066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93621" y="2709174"/>
            <a:ext cx="2666827" cy="2386404"/>
          </a:xfrm>
          <a:custGeom>
            <a:avLst/>
            <a:gdLst>
              <a:gd name="connsiteX0" fmla="*/ 11579 w 2666827"/>
              <a:gd name="connsiteY0" fmla="*/ 177959 h 2386404"/>
              <a:gd name="connsiteX1" fmla="*/ 866712 w 2666827"/>
              <a:gd name="connsiteY1" fmla="*/ 161026 h 2386404"/>
              <a:gd name="connsiteX2" fmla="*/ 2500779 w 2666827"/>
              <a:gd name="connsiteY2" fmla="*/ 1253226 h 2386404"/>
              <a:gd name="connsiteX3" fmla="*/ 2492312 w 2666827"/>
              <a:gd name="connsiteY3" fmla="*/ 2133759 h 2386404"/>
              <a:gd name="connsiteX4" fmla="*/ 1442446 w 2666827"/>
              <a:gd name="connsiteY4" fmla="*/ 2370826 h 2386404"/>
              <a:gd name="connsiteX5" fmla="*/ 443379 w 2666827"/>
              <a:gd name="connsiteY5" fmla="*/ 1786626 h 2386404"/>
              <a:gd name="connsiteX6" fmla="*/ 11579 w 2666827"/>
              <a:gd name="connsiteY6" fmla="*/ 177959 h 238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827" h="2386404">
                <a:moveTo>
                  <a:pt x="11579" y="177959"/>
                </a:moveTo>
                <a:cubicBezTo>
                  <a:pt x="82134" y="-92974"/>
                  <a:pt x="451845" y="-18185"/>
                  <a:pt x="866712" y="161026"/>
                </a:cubicBezTo>
                <a:cubicBezTo>
                  <a:pt x="1281579" y="340237"/>
                  <a:pt x="2229846" y="924437"/>
                  <a:pt x="2500779" y="1253226"/>
                </a:cubicBezTo>
                <a:cubicBezTo>
                  <a:pt x="2771712" y="1582015"/>
                  <a:pt x="2668701" y="1947492"/>
                  <a:pt x="2492312" y="2133759"/>
                </a:cubicBezTo>
                <a:cubicBezTo>
                  <a:pt x="2315923" y="2320026"/>
                  <a:pt x="1783935" y="2428682"/>
                  <a:pt x="1442446" y="2370826"/>
                </a:cubicBezTo>
                <a:cubicBezTo>
                  <a:pt x="1100957" y="2312970"/>
                  <a:pt x="680446" y="2152104"/>
                  <a:pt x="443379" y="1786626"/>
                </a:cubicBezTo>
                <a:cubicBezTo>
                  <a:pt x="206312" y="1421148"/>
                  <a:pt x="-58976" y="448892"/>
                  <a:pt x="11579" y="177959"/>
                </a:cubicBezTo>
                <a:close/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2057400" y="1066800"/>
            <a:ext cx="1096169" cy="740833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DA19AD2-6077-0844-B9B4-4DC4A67042EC}" type="slidenum">
              <a:rPr lang="en-US" sz="1400">
                <a:latin typeface="Tahoma" charset="0"/>
              </a:rPr>
              <a:pPr eaLnBrk="1" hangingPunct="1"/>
              <a:t>34</a:t>
            </a:fld>
            <a:endParaRPr lang="en-US" sz="1400">
              <a:latin typeface="Tahoma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Better Pattern Matching via Finite Automata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Build a DFA for the pattern (preprocessing)  of size O(</a:t>
            </a:r>
            <a:r>
              <a:rPr lang="en-US" sz="2800" b="1">
                <a:latin typeface="Calibri" charset="0"/>
              </a:rPr>
              <a:t>m</a:t>
            </a:r>
            <a:r>
              <a:rPr lang="en-US" sz="2800"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Keep track of the </a:t>
            </a:r>
            <a:r>
              <a:rPr lang="ja-JP" altLang="en-US" sz="2400">
                <a:latin typeface="Calibri" charset="0"/>
              </a:rPr>
              <a:t>‘</a:t>
            </a:r>
            <a:r>
              <a:rPr lang="en-US" sz="2400">
                <a:latin typeface="Calibri" charset="0"/>
              </a:rPr>
              <a:t>longest match currently active</a:t>
            </a:r>
            <a:r>
              <a:rPr lang="ja-JP" altLang="en-US" sz="2400">
                <a:latin typeface="Calibri" charset="0"/>
              </a:rPr>
              <a:t>’</a:t>
            </a:r>
            <a:endParaRPr lang="en-US" sz="24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The DFA will have only </a:t>
            </a:r>
            <a:r>
              <a:rPr lang="en-US" sz="2400" b="1">
                <a:latin typeface="Calibri" charset="0"/>
              </a:rPr>
              <a:t>m</a:t>
            </a:r>
            <a:r>
              <a:rPr lang="en-US" sz="2400">
                <a:latin typeface="Calibri" charset="0"/>
              </a:rPr>
              <a:t>+1 states  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Run the DFA on the string  </a:t>
            </a:r>
            <a:r>
              <a:rPr lang="en-US" sz="2800" b="1">
                <a:latin typeface="Calibri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steps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Obvious construction method for DFA will be O(</a:t>
            </a:r>
            <a:r>
              <a:rPr lang="en-US" sz="2800" b="1">
                <a:latin typeface="Calibri" charset="0"/>
              </a:rPr>
              <a:t>m</a:t>
            </a:r>
            <a:r>
              <a:rPr lang="en-US" sz="2800" b="1" baseline="30000">
                <a:latin typeface="Calibri" charset="0"/>
              </a:rPr>
              <a:t>2</a:t>
            </a:r>
            <a:r>
              <a:rPr lang="en-US" sz="2800">
                <a:latin typeface="Calibri" charset="0"/>
              </a:rPr>
              <a:t>) but can be done in O(</a:t>
            </a:r>
            <a:r>
              <a:rPr lang="en-US" sz="2800" b="1">
                <a:latin typeface="Calibri" charset="0"/>
              </a:rPr>
              <a:t>m</a:t>
            </a:r>
            <a:r>
              <a:rPr lang="en-US" sz="2800">
                <a:latin typeface="Calibri" charset="0"/>
              </a:rPr>
              <a:t>)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Total O(</a:t>
            </a:r>
            <a:r>
              <a:rPr lang="en-US" sz="2800" b="1">
                <a:latin typeface="Calibri" charset="0"/>
              </a:rPr>
              <a:t>m+n</a:t>
            </a:r>
            <a:r>
              <a:rPr lang="en-US" sz="2800">
                <a:latin typeface="Calibri" charset="0"/>
              </a:rPr>
              <a:t>)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19FE00-94B5-E14A-A84F-55DF97AD46BD}" type="slidenum">
              <a:rPr lang="en-US" sz="1400">
                <a:latin typeface="Tahoma" charset="0"/>
              </a:rPr>
              <a:pPr eaLnBrk="1" hangingPunct="1"/>
              <a:t>35</a:t>
            </a:fld>
            <a:endParaRPr lang="en-US" sz="1400">
              <a:latin typeface="Tahoma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 b="1">
                <a:latin typeface="Helvetica" charset="0"/>
                <a:cs typeface="Helvetica" charset="0"/>
              </a:rPr>
              <a:t>p</a:t>
            </a:r>
            <a:r>
              <a:rPr lang="en-US" sz="2800">
                <a:latin typeface="Helvetica" charset="0"/>
                <a:cs typeface="Helvetica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58813" y="3382963"/>
            <a:ext cx="7562850" cy="371475"/>
            <a:chOff x="388" y="2559"/>
            <a:chExt cx="4764" cy="234"/>
          </a:xfrm>
        </p:grpSpPr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176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1" name="Text Box 6"/>
            <p:cNvSpPr txBox="1">
              <a:spLocks noChangeArrowheads="1"/>
            </p:cNvSpPr>
            <p:nvPr/>
          </p:nvSpPr>
          <p:spPr bwMode="auto">
            <a:xfrm>
              <a:off x="221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2" name="Text Box 7"/>
            <p:cNvSpPr txBox="1">
              <a:spLocks noChangeArrowheads="1"/>
            </p:cNvSpPr>
            <p:nvPr/>
          </p:nvSpPr>
          <p:spPr bwMode="auto">
            <a:xfrm>
              <a:off x="3134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450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4" name="Text Box 9"/>
            <p:cNvSpPr txBox="1">
              <a:spLocks noChangeArrowheads="1"/>
            </p:cNvSpPr>
            <p:nvPr/>
          </p:nvSpPr>
          <p:spPr bwMode="auto">
            <a:xfrm>
              <a:off x="267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5" name="Text Box 10"/>
            <p:cNvSpPr txBox="1">
              <a:spLocks noChangeArrowheads="1"/>
            </p:cNvSpPr>
            <p:nvPr/>
          </p:nvSpPr>
          <p:spPr bwMode="auto">
            <a:xfrm>
              <a:off x="388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6" name="Text Box 11"/>
            <p:cNvSpPr txBox="1">
              <a:spLocks noChangeArrowheads="1"/>
            </p:cNvSpPr>
            <p:nvPr/>
          </p:nvSpPr>
          <p:spPr bwMode="auto">
            <a:xfrm>
              <a:off x="359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7" name="Text Box 12"/>
            <p:cNvSpPr txBox="1">
              <a:spLocks noChangeArrowheads="1"/>
            </p:cNvSpPr>
            <p:nvPr/>
          </p:nvSpPr>
          <p:spPr bwMode="auto">
            <a:xfrm>
              <a:off x="84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8" name="Text Box 13"/>
            <p:cNvSpPr txBox="1">
              <a:spLocks noChangeArrowheads="1"/>
            </p:cNvSpPr>
            <p:nvPr/>
          </p:nvSpPr>
          <p:spPr bwMode="auto">
            <a:xfrm>
              <a:off x="1303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9" name="Text Box 14"/>
            <p:cNvSpPr txBox="1">
              <a:spLocks noChangeArrowheads="1"/>
            </p:cNvSpPr>
            <p:nvPr/>
          </p:nvSpPr>
          <p:spPr bwMode="auto">
            <a:xfrm>
              <a:off x="404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90" name="Text Box 15"/>
            <p:cNvSpPr txBox="1">
              <a:spLocks noChangeArrowheads="1"/>
            </p:cNvSpPr>
            <p:nvPr/>
          </p:nvSpPr>
          <p:spPr bwMode="auto">
            <a:xfrm>
              <a:off x="4964" y="25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</p:grpSp>
      <p:grpSp>
        <p:nvGrpSpPr>
          <p:cNvPr id="27665" name="Group 27"/>
          <p:cNvGrpSpPr>
            <a:grpSpLocks/>
          </p:cNvGrpSpPr>
          <p:nvPr/>
        </p:nvGrpSpPr>
        <p:grpSpPr bwMode="auto">
          <a:xfrm>
            <a:off x="609600" y="3714750"/>
            <a:ext cx="7808913" cy="0"/>
            <a:chOff x="360" y="2100"/>
            <a:chExt cx="4919" cy="0"/>
          </a:xfrm>
        </p:grpSpPr>
        <p:sp>
          <p:nvSpPr>
            <p:cNvPr id="27669" name="Line 28"/>
            <p:cNvSpPr>
              <a:spLocks noChangeShapeType="1"/>
            </p:cNvSpPr>
            <p:nvPr/>
          </p:nvSpPr>
          <p:spPr bwMode="auto">
            <a:xfrm>
              <a:off x="360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0" name="Line 29"/>
            <p:cNvSpPr>
              <a:spLocks noChangeShapeType="1"/>
            </p:cNvSpPr>
            <p:nvPr/>
          </p:nvSpPr>
          <p:spPr bwMode="auto">
            <a:xfrm>
              <a:off x="81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>
              <a:off x="1263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31"/>
            <p:cNvSpPr>
              <a:spLocks noChangeShapeType="1"/>
            </p:cNvSpPr>
            <p:nvPr/>
          </p:nvSpPr>
          <p:spPr bwMode="auto">
            <a:xfrm>
              <a:off x="171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32"/>
            <p:cNvSpPr>
              <a:spLocks noChangeShapeType="1"/>
            </p:cNvSpPr>
            <p:nvPr/>
          </p:nvSpPr>
          <p:spPr bwMode="auto">
            <a:xfrm>
              <a:off x="216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2618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3069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352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36"/>
            <p:cNvSpPr>
              <a:spLocks noChangeShapeType="1"/>
            </p:cNvSpPr>
            <p:nvPr/>
          </p:nvSpPr>
          <p:spPr bwMode="auto">
            <a:xfrm>
              <a:off x="3972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37"/>
            <p:cNvSpPr>
              <a:spLocks noChangeShapeType="1"/>
            </p:cNvSpPr>
            <p:nvPr/>
          </p:nvSpPr>
          <p:spPr bwMode="auto">
            <a:xfrm>
              <a:off x="442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487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18513" y="3569495"/>
            <a:ext cx="344487" cy="316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62484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70008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7696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6670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19716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1219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34194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1052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4800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Oval 55"/>
          <p:cNvSpPr/>
          <p:nvPr/>
        </p:nvSpPr>
        <p:spPr>
          <a:xfrm>
            <a:off x="5562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19FE00-94B5-E14A-A84F-55DF97AD46BD}" type="slidenum">
              <a:rPr lang="en-US" sz="1400">
                <a:latin typeface="Tahoma" charset="0"/>
              </a:rPr>
              <a:pPr eaLnBrk="1" hangingPunct="1"/>
              <a:t>36</a:t>
            </a:fld>
            <a:endParaRPr lang="en-US" sz="1400">
              <a:latin typeface="Tahoma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 b="1">
                <a:latin typeface="Helvetica" charset="0"/>
                <a:cs typeface="Helvetica" charset="0"/>
              </a:rPr>
              <a:t>p</a:t>
            </a:r>
            <a:r>
              <a:rPr lang="en-US" sz="2800">
                <a:latin typeface="Helvetica" charset="0"/>
                <a:cs typeface="Helvetica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58813" y="3382963"/>
            <a:ext cx="7562850" cy="371475"/>
            <a:chOff x="388" y="2559"/>
            <a:chExt cx="4764" cy="234"/>
          </a:xfrm>
        </p:grpSpPr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176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1" name="Text Box 6"/>
            <p:cNvSpPr txBox="1">
              <a:spLocks noChangeArrowheads="1"/>
            </p:cNvSpPr>
            <p:nvPr/>
          </p:nvSpPr>
          <p:spPr bwMode="auto">
            <a:xfrm>
              <a:off x="221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2" name="Text Box 7"/>
            <p:cNvSpPr txBox="1">
              <a:spLocks noChangeArrowheads="1"/>
            </p:cNvSpPr>
            <p:nvPr/>
          </p:nvSpPr>
          <p:spPr bwMode="auto">
            <a:xfrm>
              <a:off x="3134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450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4" name="Text Box 9"/>
            <p:cNvSpPr txBox="1">
              <a:spLocks noChangeArrowheads="1"/>
            </p:cNvSpPr>
            <p:nvPr/>
          </p:nvSpPr>
          <p:spPr bwMode="auto">
            <a:xfrm>
              <a:off x="267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5" name="Text Box 10"/>
            <p:cNvSpPr txBox="1">
              <a:spLocks noChangeArrowheads="1"/>
            </p:cNvSpPr>
            <p:nvPr/>
          </p:nvSpPr>
          <p:spPr bwMode="auto">
            <a:xfrm>
              <a:off x="388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6" name="Text Box 11"/>
            <p:cNvSpPr txBox="1">
              <a:spLocks noChangeArrowheads="1"/>
            </p:cNvSpPr>
            <p:nvPr/>
          </p:nvSpPr>
          <p:spPr bwMode="auto">
            <a:xfrm>
              <a:off x="359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7" name="Text Box 12"/>
            <p:cNvSpPr txBox="1">
              <a:spLocks noChangeArrowheads="1"/>
            </p:cNvSpPr>
            <p:nvPr/>
          </p:nvSpPr>
          <p:spPr bwMode="auto">
            <a:xfrm>
              <a:off x="84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8" name="Text Box 13"/>
            <p:cNvSpPr txBox="1">
              <a:spLocks noChangeArrowheads="1"/>
            </p:cNvSpPr>
            <p:nvPr/>
          </p:nvSpPr>
          <p:spPr bwMode="auto">
            <a:xfrm>
              <a:off x="1303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9" name="Text Box 14"/>
            <p:cNvSpPr txBox="1">
              <a:spLocks noChangeArrowheads="1"/>
            </p:cNvSpPr>
            <p:nvPr/>
          </p:nvSpPr>
          <p:spPr bwMode="auto">
            <a:xfrm>
              <a:off x="404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90" name="Text Box 15"/>
            <p:cNvSpPr txBox="1">
              <a:spLocks noChangeArrowheads="1"/>
            </p:cNvSpPr>
            <p:nvPr/>
          </p:nvSpPr>
          <p:spPr bwMode="auto">
            <a:xfrm>
              <a:off x="4964" y="25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</p:grpSp>
      <p:grpSp>
        <p:nvGrpSpPr>
          <p:cNvPr id="27665" name="Group 27"/>
          <p:cNvGrpSpPr>
            <a:grpSpLocks/>
          </p:cNvGrpSpPr>
          <p:nvPr/>
        </p:nvGrpSpPr>
        <p:grpSpPr bwMode="auto">
          <a:xfrm>
            <a:off x="609600" y="3714750"/>
            <a:ext cx="7808913" cy="0"/>
            <a:chOff x="360" y="2100"/>
            <a:chExt cx="4919" cy="0"/>
          </a:xfrm>
        </p:grpSpPr>
        <p:sp>
          <p:nvSpPr>
            <p:cNvPr id="27669" name="Line 28"/>
            <p:cNvSpPr>
              <a:spLocks noChangeShapeType="1"/>
            </p:cNvSpPr>
            <p:nvPr/>
          </p:nvSpPr>
          <p:spPr bwMode="auto">
            <a:xfrm>
              <a:off x="360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0" name="Line 29"/>
            <p:cNvSpPr>
              <a:spLocks noChangeShapeType="1"/>
            </p:cNvSpPr>
            <p:nvPr/>
          </p:nvSpPr>
          <p:spPr bwMode="auto">
            <a:xfrm>
              <a:off x="81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>
              <a:off x="1263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31"/>
            <p:cNvSpPr>
              <a:spLocks noChangeShapeType="1"/>
            </p:cNvSpPr>
            <p:nvPr/>
          </p:nvSpPr>
          <p:spPr bwMode="auto">
            <a:xfrm>
              <a:off x="171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32"/>
            <p:cNvSpPr>
              <a:spLocks noChangeShapeType="1"/>
            </p:cNvSpPr>
            <p:nvPr/>
          </p:nvSpPr>
          <p:spPr bwMode="auto">
            <a:xfrm>
              <a:off x="216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2618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3069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352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36"/>
            <p:cNvSpPr>
              <a:spLocks noChangeShapeType="1"/>
            </p:cNvSpPr>
            <p:nvPr/>
          </p:nvSpPr>
          <p:spPr bwMode="auto">
            <a:xfrm>
              <a:off x="3972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37"/>
            <p:cNvSpPr>
              <a:spLocks noChangeShapeType="1"/>
            </p:cNvSpPr>
            <p:nvPr/>
          </p:nvSpPr>
          <p:spPr bwMode="auto">
            <a:xfrm>
              <a:off x="442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487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18513" y="3569495"/>
            <a:ext cx="344487" cy="316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62484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70008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7696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6670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19716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1219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34194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1052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4800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Oval 55"/>
          <p:cNvSpPr/>
          <p:nvPr/>
        </p:nvSpPr>
        <p:spPr>
          <a:xfrm>
            <a:off x="5562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382061" y="3230068"/>
            <a:ext cx="435899" cy="410599"/>
          </a:xfrm>
          <a:custGeom>
            <a:avLst/>
            <a:gdLst>
              <a:gd name="connsiteX0" fmla="*/ 210606 w 435899"/>
              <a:gd name="connsiteY0" fmla="*/ 410599 h 410599"/>
              <a:gd name="connsiteX1" fmla="*/ 430739 w 435899"/>
              <a:gd name="connsiteY1" fmla="*/ 63465 h 410599"/>
              <a:gd name="connsiteX2" fmla="*/ 15872 w 435899"/>
              <a:gd name="connsiteY2" fmla="*/ 29599 h 410599"/>
              <a:gd name="connsiteX3" fmla="*/ 125939 w 435899"/>
              <a:gd name="connsiteY3" fmla="*/ 385199 h 4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99" h="410599">
                <a:moveTo>
                  <a:pt x="210606" y="410599"/>
                </a:moveTo>
                <a:cubicBezTo>
                  <a:pt x="336900" y="268782"/>
                  <a:pt x="463195" y="126965"/>
                  <a:pt x="430739" y="63465"/>
                </a:cubicBezTo>
                <a:cubicBezTo>
                  <a:pt x="398283" y="-35"/>
                  <a:pt x="66672" y="-24023"/>
                  <a:pt x="15872" y="29599"/>
                </a:cubicBezTo>
                <a:cubicBezTo>
                  <a:pt x="-34928" y="83221"/>
                  <a:pt x="45505" y="234210"/>
                  <a:pt x="125939" y="3851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19FE00-94B5-E14A-A84F-55DF97AD46BD}" type="slidenum">
              <a:rPr lang="en-US" sz="1400">
                <a:latin typeface="Tahoma" charset="0"/>
              </a:rPr>
              <a:pPr eaLnBrk="1" hangingPunct="1"/>
              <a:t>37</a:t>
            </a:fld>
            <a:endParaRPr lang="en-US" sz="1400">
              <a:latin typeface="Tahoma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 b="1">
                <a:latin typeface="Helvetica" charset="0"/>
                <a:cs typeface="Helvetica" charset="0"/>
              </a:rPr>
              <a:t>p</a:t>
            </a:r>
            <a:r>
              <a:rPr lang="en-US" sz="2800">
                <a:latin typeface="Helvetica" charset="0"/>
                <a:cs typeface="Helvetica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58813" y="3382963"/>
            <a:ext cx="7562850" cy="371475"/>
            <a:chOff x="388" y="2559"/>
            <a:chExt cx="4764" cy="234"/>
          </a:xfrm>
        </p:grpSpPr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176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1" name="Text Box 6"/>
            <p:cNvSpPr txBox="1">
              <a:spLocks noChangeArrowheads="1"/>
            </p:cNvSpPr>
            <p:nvPr/>
          </p:nvSpPr>
          <p:spPr bwMode="auto">
            <a:xfrm>
              <a:off x="221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2" name="Text Box 7"/>
            <p:cNvSpPr txBox="1">
              <a:spLocks noChangeArrowheads="1"/>
            </p:cNvSpPr>
            <p:nvPr/>
          </p:nvSpPr>
          <p:spPr bwMode="auto">
            <a:xfrm>
              <a:off x="3134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450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4" name="Text Box 9"/>
            <p:cNvSpPr txBox="1">
              <a:spLocks noChangeArrowheads="1"/>
            </p:cNvSpPr>
            <p:nvPr/>
          </p:nvSpPr>
          <p:spPr bwMode="auto">
            <a:xfrm>
              <a:off x="267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5" name="Text Box 10"/>
            <p:cNvSpPr txBox="1">
              <a:spLocks noChangeArrowheads="1"/>
            </p:cNvSpPr>
            <p:nvPr/>
          </p:nvSpPr>
          <p:spPr bwMode="auto">
            <a:xfrm>
              <a:off x="388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6" name="Text Box 11"/>
            <p:cNvSpPr txBox="1">
              <a:spLocks noChangeArrowheads="1"/>
            </p:cNvSpPr>
            <p:nvPr/>
          </p:nvSpPr>
          <p:spPr bwMode="auto">
            <a:xfrm>
              <a:off x="359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7" name="Text Box 12"/>
            <p:cNvSpPr txBox="1">
              <a:spLocks noChangeArrowheads="1"/>
            </p:cNvSpPr>
            <p:nvPr/>
          </p:nvSpPr>
          <p:spPr bwMode="auto">
            <a:xfrm>
              <a:off x="84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8" name="Text Box 13"/>
            <p:cNvSpPr txBox="1">
              <a:spLocks noChangeArrowheads="1"/>
            </p:cNvSpPr>
            <p:nvPr/>
          </p:nvSpPr>
          <p:spPr bwMode="auto">
            <a:xfrm>
              <a:off x="1303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9" name="Text Box 14"/>
            <p:cNvSpPr txBox="1">
              <a:spLocks noChangeArrowheads="1"/>
            </p:cNvSpPr>
            <p:nvPr/>
          </p:nvSpPr>
          <p:spPr bwMode="auto">
            <a:xfrm>
              <a:off x="404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90" name="Text Box 15"/>
            <p:cNvSpPr txBox="1">
              <a:spLocks noChangeArrowheads="1"/>
            </p:cNvSpPr>
            <p:nvPr/>
          </p:nvSpPr>
          <p:spPr bwMode="auto">
            <a:xfrm>
              <a:off x="4964" y="25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</p:grpSp>
      <p:grpSp>
        <p:nvGrpSpPr>
          <p:cNvPr id="27665" name="Group 27"/>
          <p:cNvGrpSpPr>
            <a:grpSpLocks/>
          </p:cNvGrpSpPr>
          <p:nvPr/>
        </p:nvGrpSpPr>
        <p:grpSpPr bwMode="auto">
          <a:xfrm>
            <a:off x="609600" y="3714750"/>
            <a:ext cx="7808913" cy="0"/>
            <a:chOff x="360" y="2100"/>
            <a:chExt cx="4919" cy="0"/>
          </a:xfrm>
        </p:grpSpPr>
        <p:sp>
          <p:nvSpPr>
            <p:cNvPr id="27669" name="Line 28"/>
            <p:cNvSpPr>
              <a:spLocks noChangeShapeType="1"/>
            </p:cNvSpPr>
            <p:nvPr/>
          </p:nvSpPr>
          <p:spPr bwMode="auto">
            <a:xfrm>
              <a:off x="360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0" name="Line 29"/>
            <p:cNvSpPr>
              <a:spLocks noChangeShapeType="1"/>
            </p:cNvSpPr>
            <p:nvPr/>
          </p:nvSpPr>
          <p:spPr bwMode="auto">
            <a:xfrm>
              <a:off x="81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>
              <a:off x="1263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31"/>
            <p:cNvSpPr>
              <a:spLocks noChangeShapeType="1"/>
            </p:cNvSpPr>
            <p:nvPr/>
          </p:nvSpPr>
          <p:spPr bwMode="auto">
            <a:xfrm>
              <a:off x="171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32"/>
            <p:cNvSpPr>
              <a:spLocks noChangeShapeType="1"/>
            </p:cNvSpPr>
            <p:nvPr/>
          </p:nvSpPr>
          <p:spPr bwMode="auto">
            <a:xfrm>
              <a:off x="216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2618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3069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352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36"/>
            <p:cNvSpPr>
              <a:spLocks noChangeShapeType="1"/>
            </p:cNvSpPr>
            <p:nvPr/>
          </p:nvSpPr>
          <p:spPr bwMode="auto">
            <a:xfrm>
              <a:off x="3972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37"/>
            <p:cNvSpPr>
              <a:spLocks noChangeShapeType="1"/>
            </p:cNvSpPr>
            <p:nvPr/>
          </p:nvSpPr>
          <p:spPr bwMode="auto">
            <a:xfrm>
              <a:off x="442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487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18513" y="3569495"/>
            <a:ext cx="344487" cy="316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62484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70008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7696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6670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19716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1219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34194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1052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4800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Oval 55"/>
          <p:cNvSpPr/>
          <p:nvPr/>
        </p:nvSpPr>
        <p:spPr>
          <a:xfrm>
            <a:off x="5562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382061" y="3230068"/>
            <a:ext cx="435899" cy="410599"/>
          </a:xfrm>
          <a:custGeom>
            <a:avLst/>
            <a:gdLst>
              <a:gd name="connsiteX0" fmla="*/ 210606 w 435899"/>
              <a:gd name="connsiteY0" fmla="*/ 410599 h 410599"/>
              <a:gd name="connsiteX1" fmla="*/ 430739 w 435899"/>
              <a:gd name="connsiteY1" fmla="*/ 63465 h 410599"/>
              <a:gd name="connsiteX2" fmla="*/ 15872 w 435899"/>
              <a:gd name="connsiteY2" fmla="*/ 29599 h 410599"/>
              <a:gd name="connsiteX3" fmla="*/ 125939 w 435899"/>
              <a:gd name="connsiteY3" fmla="*/ 385199 h 4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99" h="410599">
                <a:moveTo>
                  <a:pt x="210606" y="410599"/>
                </a:moveTo>
                <a:cubicBezTo>
                  <a:pt x="336900" y="268782"/>
                  <a:pt x="463195" y="126965"/>
                  <a:pt x="430739" y="63465"/>
                </a:cubicBezTo>
                <a:cubicBezTo>
                  <a:pt x="398283" y="-35"/>
                  <a:pt x="66672" y="-24023"/>
                  <a:pt x="15872" y="29599"/>
                </a:cubicBezTo>
                <a:cubicBezTo>
                  <a:pt x="-34928" y="83221"/>
                  <a:pt x="45505" y="234210"/>
                  <a:pt x="125939" y="3851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6563" y="3118752"/>
            <a:ext cx="499558" cy="521915"/>
          </a:xfrm>
          <a:custGeom>
            <a:avLst/>
            <a:gdLst>
              <a:gd name="connsiteX0" fmla="*/ 263504 w 499558"/>
              <a:gd name="connsiteY0" fmla="*/ 521915 h 521915"/>
              <a:gd name="connsiteX1" fmla="*/ 492104 w 499558"/>
              <a:gd name="connsiteY1" fmla="*/ 39315 h 521915"/>
              <a:gd name="connsiteX2" fmla="*/ 17970 w 499558"/>
              <a:gd name="connsiteY2" fmla="*/ 81648 h 521915"/>
              <a:gd name="connsiteX3" fmla="*/ 144970 w 499558"/>
              <a:gd name="connsiteY3" fmla="*/ 504981 h 5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" h="521915">
                <a:moveTo>
                  <a:pt x="263504" y="521915"/>
                </a:moveTo>
                <a:cubicBezTo>
                  <a:pt x="398265" y="317304"/>
                  <a:pt x="533026" y="112693"/>
                  <a:pt x="492104" y="39315"/>
                </a:cubicBezTo>
                <a:cubicBezTo>
                  <a:pt x="451182" y="-34063"/>
                  <a:pt x="75826" y="4037"/>
                  <a:pt x="17970" y="81648"/>
                </a:cubicBezTo>
                <a:cubicBezTo>
                  <a:pt x="-39886" y="159259"/>
                  <a:pt x="52542" y="332120"/>
                  <a:pt x="144970" y="50498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23918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09600" y="3801533"/>
            <a:ext cx="1430867" cy="381131"/>
          </a:xfrm>
          <a:custGeom>
            <a:avLst/>
            <a:gdLst>
              <a:gd name="connsiteX0" fmla="*/ 1430867 w 1430867"/>
              <a:gd name="connsiteY0" fmla="*/ 33867 h 381131"/>
              <a:gd name="connsiteX1" fmla="*/ 660400 w 1430867"/>
              <a:gd name="connsiteY1" fmla="*/ 381000 h 381131"/>
              <a:gd name="connsiteX2" fmla="*/ 0 w 1430867"/>
              <a:gd name="connsiteY2" fmla="*/ 0 h 3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867" h="381131">
                <a:moveTo>
                  <a:pt x="1430867" y="33867"/>
                </a:moveTo>
                <a:cubicBezTo>
                  <a:pt x="1164872" y="210255"/>
                  <a:pt x="898878" y="386644"/>
                  <a:pt x="660400" y="381000"/>
                </a:cubicBezTo>
                <a:cubicBezTo>
                  <a:pt x="421922" y="375356"/>
                  <a:pt x="210961" y="18767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223918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380067" y="3301966"/>
            <a:ext cx="1329266" cy="355634"/>
          </a:xfrm>
          <a:custGeom>
            <a:avLst/>
            <a:gdLst>
              <a:gd name="connsiteX0" fmla="*/ 1329266 w 1329266"/>
              <a:gd name="connsiteY0" fmla="*/ 338701 h 355634"/>
              <a:gd name="connsiteX1" fmla="*/ 702733 w 1329266"/>
              <a:gd name="connsiteY1" fmla="*/ 34 h 355634"/>
              <a:gd name="connsiteX2" fmla="*/ 0 w 1329266"/>
              <a:gd name="connsiteY2" fmla="*/ 355634 h 3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266" h="355634">
                <a:moveTo>
                  <a:pt x="1329266" y="338701"/>
                </a:moveTo>
                <a:cubicBezTo>
                  <a:pt x="1126771" y="167956"/>
                  <a:pt x="924277" y="-2788"/>
                  <a:pt x="702733" y="34"/>
                </a:cubicBezTo>
                <a:cubicBezTo>
                  <a:pt x="481189" y="2856"/>
                  <a:pt x="240594" y="179245"/>
                  <a:pt x="0" y="3556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85918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819400" y="3793067"/>
            <a:ext cx="685800" cy="321890"/>
          </a:xfrm>
          <a:custGeom>
            <a:avLst/>
            <a:gdLst>
              <a:gd name="connsiteX0" fmla="*/ 685800 w 685800"/>
              <a:gd name="connsiteY0" fmla="*/ 33866 h 321890"/>
              <a:gd name="connsiteX1" fmla="*/ 330200 w 685800"/>
              <a:gd name="connsiteY1" fmla="*/ 321733 h 321890"/>
              <a:gd name="connsiteX2" fmla="*/ 0 w 685800"/>
              <a:gd name="connsiteY2" fmla="*/ 0 h 32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321890">
                <a:moveTo>
                  <a:pt x="685800" y="33866"/>
                </a:moveTo>
                <a:cubicBezTo>
                  <a:pt x="565150" y="180621"/>
                  <a:pt x="444500" y="327377"/>
                  <a:pt x="330200" y="321733"/>
                </a:cubicBezTo>
                <a:cubicBezTo>
                  <a:pt x="215900" y="316089"/>
                  <a:pt x="107950" y="15804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1800" y="4050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19FE00-94B5-E14A-A84F-55DF97AD46BD}" type="slidenum">
              <a:rPr lang="en-US" sz="1400">
                <a:latin typeface="Tahoma" charset="0"/>
              </a:rPr>
              <a:pPr eaLnBrk="1" hangingPunct="1"/>
              <a:t>38</a:t>
            </a:fld>
            <a:endParaRPr lang="en-US" sz="1400">
              <a:latin typeface="Tahoma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 b="1">
                <a:latin typeface="Helvetica" charset="0"/>
                <a:cs typeface="Helvetica" charset="0"/>
              </a:rPr>
              <a:t>p</a:t>
            </a:r>
            <a:r>
              <a:rPr lang="en-US" sz="2800">
                <a:latin typeface="Helvetica" charset="0"/>
                <a:cs typeface="Helvetica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58813" y="3382963"/>
            <a:ext cx="7562850" cy="371475"/>
            <a:chOff x="388" y="2559"/>
            <a:chExt cx="4764" cy="234"/>
          </a:xfrm>
        </p:grpSpPr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176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1" name="Text Box 6"/>
            <p:cNvSpPr txBox="1">
              <a:spLocks noChangeArrowheads="1"/>
            </p:cNvSpPr>
            <p:nvPr/>
          </p:nvSpPr>
          <p:spPr bwMode="auto">
            <a:xfrm>
              <a:off x="221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2" name="Text Box 7"/>
            <p:cNvSpPr txBox="1">
              <a:spLocks noChangeArrowheads="1"/>
            </p:cNvSpPr>
            <p:nvPr/>
          </p:nvSpPr>
          <p:spPr bwMode="auto">
            <a:xfrm>
              <a:off x="3134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450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4" name="Text Box 9"/>
            <p:cNvSpPr txBox="1">
              <a:spLocks noChangeArrowheads="1"/>
            </p:cNvSpPr>
            <p:nvPr/>
          </p:nvSpPr>
          <p:spPr bwMode="auto">
            <a:xfrm>
              <a:off x="267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5" name="Text Box 10"/>
            <p:cNvSpPr txBox="1">
              <a:spLocks noChangeArrowheads="1"/>
            </p:cNvSpPr>
            <p:nvPr/>
          </p:nvSpPr>
          <p:spPr bwMode="auto">
            <a:xfrm>
              <a:off x="388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6" name="Text Box 11"/>
            <p:cNvSpPr txBox="1">
              <a:spLocks noChangeArrowheads="1"/>
            </p:cNvSpPr>
            <p:nvPr/>
          </p:nvSpPr>
          <p:spPr bwMode="auto">
            <a:xfrm>
              <a:off x="359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7" name="Text Box 12"/>
            <p:cNvSpPr txBox="1">
              <a:spLocks noChangeArrowheads="1"/>
            </p:cNvSpPr>
            <p:nvPr/>
          </p:nvSpPr>
          <p:spPr bwMode="auto">
            <a:xfrm>
              <a:off x="84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8" name="Text Box 13"/>
            <p:cNvSpPr txBox="1">
              <a:spLocks noChangeArrowheads="1"/>
            </p:cNvSpPr>
            <p:nvPr/>
          </p:nvSpPr>
          <p:spPr bwMode="auto">
            <a:xfrm>
              <a:off x="1303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9" name="Text Box 14"/>
            <p:cNvSpPr txBox="1">
              <a:spLocks noChangeArrowheads="1"/>
            </p:cNvSpPr>
            <p:nvPr/>
          </p:nvSpPr>
          <p:spPr bwMode="auto">
            <a:xfrm>
              <a:off x="404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90" name="Text Box 15"/>
            <p:cNvSpPr txBox="1">
              <a:spLocks noChangeArrowheads="1"/>
            </p:cNvSpPr>
            <p:nvPr/>
          </p:nvSpPr>
          <p:spPr bwMode="auto">
            <a:xfrm>
              <a:off x="4964" y="25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</p:grpSp>
      <p:grpSp>
        <p:nvGrpSpPr>
          <p:cNvPr id="27665" name="Group 27"/>
          <p:cNvGrpSpPr>
            <a:grpSpLocks/>
          </p:cNvGrpSpPr>
          <p:nvPr/>
        </p:nvGrpSpPr>
        <p:grpSpPr bwMode="auto">
          <a:xfrm>
            <a:off x="609600" y="3714750"/>
            <a:ext cx="7808913" cy="0"/>
            <a:chOff x="360" y="2100"/>
            <a:chExt cx="4919" cy="0"/>
          </a:xfrm>
        </p:grpSpPr>
        <p:sp>
          <p:nvSpPr>
            <p:cNvPr id="27669" name="Line 28"/>
            <p:cNvSpPr>
              <a:spLocks noChangeShapeType="1"/>
            </p:cNvSpPr>
            <p:nvPr/>
          </p:nvSpPr>
          <p:spPr bwMode="auto">
            <a:xfrm>
              <a:off x="360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0" name="Line 29"/>
            <p:cNvSpPr>
              <a:spLocks noChangeShapeType="1"/>
            </p:cNvSpPr>
            <p:nvPr/>
          </p:nvSpPr>
          <p:spPr bwMode="auto">
            <a:xfrm>
              <a:off x="81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>
              <a:off x="1263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31"/>
            <p:cNvSpPr>
              <a:spLocks noChangeShapeType="1"/>
            </p:cNvSpPr>
            <p:nvPr/>
          </p:nvSpPr>
          <p:spPr bwMode="auto">
            <a:xfrm>
              <a:off x="171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32"/>
            <p:cNvSpPr>
              <a:spLocks noChangeShapeType="1"/>
            </p:cNvSpPr>
            <p:nvPr/>
          </p:nvSpPr>
          <p:spPr bwMode="auto">
            <a:xfrm>
              <a:off x="216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2618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3069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352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36"/>
            <p:cNvSpPr>
              <a:spLocks noChangeShapeType="1"/>
            </p:cNvSpPr>
            <p:nvPr/>
          </p:nvSpPr>
          <p:spPr bwMode="auto">
            <a:xfrm>
              <a:off x="3972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37"/>
            <p:cNvSpPr>
              <a:spLocks noChangeShapeType="1"/>
            </p:cNvSpPr>
            <p:nvPr/>
          </p:nvSpPr>
          <p:spPr bwMode="auto">
            <a:xfrm>
              <a:off x="442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487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18513" y="3569495"/>
            <a:ext cx="344487" cy="316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62484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70008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7696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6670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19716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1219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34194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1052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4800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Oval 55"/>
          <p:cNvSpPr/>
          <p:nvPr/>
        </p:nvSpPr>
        <p:spPr>
          <a:xfrm>
            <a:off x="5562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382061" y="3230068"/>
            <a:ext cx="435899" cy="410599"/>
          </a:xfrm>
          <a:custGeom>
            <a:avLst/>
            <a:gdLst>
              <a:gd name="connsiteX0" fmla="*/ 210606 w 435899"/>
              <a:gd name="connsiteY0" fmla="*/ 410599 h 410599"/>
              <a:gd name="connsiteX1" fmla="*/ 430739 w 435899"/>
              <a:gd name="connsiteY1" fmla="*/ 63465 h 410599"/>
              <a:gd name="connsiteX2" fmla="*/ 15872 w 435899"/>
              <a:gd name="connsiteY2" fmla="*/ 29599 h 410599"/>
              <a:gd name="connsiteX3" fmla="*/ 125939 w 435899"/>
              <a:gd name="connsiteY3" fmla="*/ 385199 h 4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99" h="410599">
                <a:moveTo>
                  <a:pt x="210606" y="410599"/>
                </a:moveTo>
                <a:cubicBezTo>
                  <a:pt x="336900" y="268782"/>
                  <a:pt x="463195" y="126965"/>
                  <a:pt x="430739" y="63465"/>
                </a:cubicBezTo>
                <a:cubicBezTo>
                  <a:pt x="398283" y="-35"/>
                  <a:pt x="66672" y="-24023"/>
                  <a:pt x="15872" y="29599"/>
                </a:cubicBezTo>
                <a:cubicBezTo>
                  <a:pt x="-34928" y="83221"/>
                  <a:pt x="45505" y="234210"/>
                  <a:pt x="125939" y="3851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6563" y="3118752"/>
            <a:ext cx="499558" cy="521915"/>
          </a:xfrm>
          <a:custGeom>
            <a:avLst/>
            <a:gdLst>
              <a:gd name="connsiteX0" fmla="*/ 263504 w 499558"/>
              <a:gd name="connsiteY0" fmla="*/ 521915 h 521915"/>
              <a:gd name="connsiteX1" fmla="*/ 492104 w 499558"/>
              <a:gd name="connsiteY1" fmla="*/ 39315 h 521915"/>
              <a:gd name="connsiteX2" fmla="*/ 17970 w 499558"/>
              <a:gd name="connsiteY2" fmla="*/ 81648 h 521915"/>
              <a:gd name="connsiteX3" fmla="*/ 144970 w 499558"/>
              <a:gd name="connsiteY3" fmla="*/ 504981 h 5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" h="521915">
                <a:moveTo>
                  <a:pt x="263504" y="521915"/>
                </a:moveTo>
                <a:cubicBezTo>
                  <a:pt x="398265" y="317304"/>
                  <a:pt x="533026" y="112693"/>
                  <a:pt x="492104" y="39315"/>
                </a:cubicBezTo>
                <a:cubicBezTo>
                  <a:pt x="451182" y="-34063"/>
                  <a:pt x="75826" y="4037"/>
                  <a:pt x="17970" y="81648"/>
                </a:cubicBezTo>
                <a:cubicBezTo>
                  <a:pt x="-39886" y="159259"/>
                  <a:pt x="52542" y="332120"/>
                  <a:pt x="144970" y="50498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23918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09600" y="3801533"/>
            <a:ext cx="1430867" cy="381131"/>
          </a:xfrm>
          <a:custGeom>
            <a:avLst/>
            <a:gdLst>
              <a:gd name="connsiteX0" fmla="*/ 1430867 w 1430867"/>
              <a:gd name="connsiteY0" fmla="*/ 33867 h 381131"/>
              <a:gd name="connsiteX1" fmla="*/ 660400 w 1430867"/>
              <a:gd name="connsiteY1" fmla="*/ 381000 h 381131"/>
              <a:gd name="connsiteX2" fmla="*/ 0 w 1430867"/>
              <a:gd name="connsiteY2" fmla="*/ 0 h 3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867" h="381131">
                <a:moveTo>
                  <a:pt x="1430867" y="33867"/>
                </a:moveTo>
                <a:cubicBezTo>
                  <a:pt x="1164872" y="210255"/>
                  <a:pt x="898878" y="386644"/>
                  <a:pt x="660400" y="381000"/>
                </a:cubicBezTo>
                <a:cubicBezTo>
                  <a:pt x="421922" y="375356"/>
                  <a:pt x="210961" y="18767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223918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380067" y="3301966"/>
            <a:ext cx="1329266" cy="355634"/>
          </a:xfrm>
          <a:custGeom>
            <a:avLst/>
            <a:gdLst>
              <a:gd name="connsiteX0" fmla="*/ 1329266 w 1329266"/>
              <a:gd name="connsiteY0" fmla="*/ 338701 h 355634"/>
              <a:gd name="connsiteX1" fmla="*/ 702733 w 1329266"/>
              <a:gd name="connsiteY1" fmla="*/ 34 h 355634"/>
              <a:gd name="connsiteX2" fmla="*/ 0 w 1329266"/>
              <a:gd name="connsiteY2" fmla="*/ 355634 h 3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266" h="355634">
                <a:moveTo>
                  <a:pt x="1329266" y="338701"/>
                </a:moveTo>
                <a:cubicBezTo>
                  <a:pt x="1126771" y="167956"/>
                  <a:pt x="924277" y="-2788"/>
                  <a:pt x="702733" y="34"/>
                </a:cubicBezTo>
                <a:cubicBezTo>
                  <a:pt x="481189" y="2856"/>
                  <a:pt x="240594" y="179245"/>
                  <a:pt x="0" y="3556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19400" y="3793067"/>
            <a:ext cx="685800" cy="321890"/>
          </a:xfrm>
          <a:custGeom>
            <a:avLst/>
            <a:gdLst>
              <a:gd name="connsiteX0" fmla="*/ 685800 w 685800"/>
              <a:gd name="connsiteY0" fmla="*/ 33866 h 321890"/>
              <a:gd name="connsiteX1" fmla="*/ 330200 w 685800"/>
              <a:gd name="connsiteY1" fmla="*/ 321733 h 321890"/>
              <a:gd name="connsiteX2" fmla="*/ 0 w 685800"/>
              <a:gd name="connsiteY2" fmla="*/ 0 h 32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321890">
                <a:moveTo>
                  <a:pt x="685800" y="33866"/>
                </a:moveTo>
                <a:cubicBezTo>
                  <a:pt x="565150" y="180621"/>
                  <a:pt x="444500" y="327377"/>
                  <a:pt x="330200" y="321733"/>
                </a:cubicBezTo>
                <a:cubicBezTo>
                  <a:pt x="215900" y="316089"/>
                  <a:pt x="107950" y="15804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1800" y="4050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75733" y="3835400"/>
            <a:ext cx="3581400" cy="925996"/>
          </a:xfrm>
          <a:custGeom>
            <a:avLst/>
            <a:gdLst>
              <a:gd name="connsiteX0" fmla="*/ 3581400 w 3581400"/>
              <a:gd name="connsiteY0" fmla="*/ 0 h 925996"/>
              <a:gd name="connsiteX1" fmla="*/ 2302934 w 3581400"/>
              <a:gd name="connsiteY1" fmla="*/ 846667 h 925996"/>
              <a:gd name="connsiteX2" fmla="*/ 745067 w 3581400"/>
              <a:gd name="connsiteY2" fmla="*/ 795867 h 925996"/>
              <a:gd name="connsiteX3" fmla="*/ 0 w 3581400"/>
              <a:gd name="connsiteY3" fmla="*/ 16933 h 92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925996">
                <a:moveTo>
                  <a:pt x="3581400" y="0"/>
                </a:moveTo>
                <a:cubicBezTo>
                  <a:pt x="3178528" y="357011"/>
                  <a:pt x="2775656" y="714023"/>
                  <a:pt x="2302934" y="846667"/>
                </a:cubicBezTo>
                <a:cubicBezTo>
                  <a:pt x="1830212" y="979312"/>
                  <a:pt x="1128889" y="934156"/>
                  <a:pt x="745067" y="795867"/>
                </a:cubicBezTo>
                <a:cubicBezTo>
                  <a:pt x="361245" y="657578"/>
                  <a:pt x="180622" y="337255"/>
                  <a:pt x="0" y="1693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900318" y="4583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405467" y="2920996"/>
            <a:ext cx="3403600" cy="736604"/>
          </a:xfrm>
          <a:custGeom>
            <a:avLst/>
            <a:gdLst>
              <a:gd name="connsiteX0" fmla="*/ 3403600 w 3403600"/>
              <a:gd name="connsiteY0" fmla="*/ 736604 h 736604"/>
              <a:gd name="connsiteX1" fmla="*/ 1456266 w 3403600"/>
              <a:gd name="connsiteY1" fmla="*/ 4 h 736604"/>
              <a:gd name="connsiteX2" fmla="*/ 0 w 3403600"/>
              <a:gd name="connsiteY2" fmla="*/ 728137 h 7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3600" h="736604">
                <a:moveTo>
                  <a:pt x="3403600" y="736604"/>
                </a:moveTo>
                <a:cubicBezTo>
                  <a:pt x="2713566" y="369009"/>
                  <a:pt x="2023533" y="1415"/>
                  <a:pt x="1456266" y="4"/>
                </a:cubicBezTo>
                <a:cubicBezTo>
                  <a:pt x="888999" y="-1407"/>
                  <a:pt x="444499" y="363365"/>
                  <a:pt x="0" y="72813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366918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24933" y="3852333"/>
            <a:ext cx="5088467" cy="1246265"/>
          </a:xfrm>
          <a:custGeom>
            <a:avLst/>
            <a:gdLst>
              <a:gd name="connsiteX0" fmla="*/ 5088467 w 5088467"/>
              <a:gd name="connsiteY0" fmla="*/ 0 h 1246265"/>
              <a:gd name="connsiteX1" fmla="*/ 3268134 w 5088467"/>
              <a:gd name="connsiteY1" fmla="*/ 1176867 h 1246265"/>
              <a:gd name="connsiteX2" fmla="*/ 897467 w 5088467"/>
              <a:gd name="connsiteY2" fmla="*/ 990600 h 1246265"/>
              <a:gd name="connsiteX3" fmla="*/ 0 w 5088467"/>
              <a:gd name="connsiteY3" fmla="*/ 8467 h 12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467" h="1246265">
                <a:moveTo>
                  <a:pt x="5088467" y="0"/>
                </a:moveTo>
                <a:cubicBezTo>
                  <a:pt x="4527550" y="505883"/>
                  <a:pt x="3966634" y="1011767"/>
                  <a:pt x="3268134" y="1176867"/>
                </a:cubicBezTo>
                <a:cubicBezTo>
                  <a:pt x="2569634" y="1341967"/>
                  <a:pt x="1442156" y="1185333"/>
                  <a:pt x="897467" y="990600"/>
                </a:cubicBezTo>
                <a:cubicBezTo>
                  <a:pt x="352778" y="795867"/>
                  <a:pt x="176389" y="402167"/>
                  <a:pt x="0" y="846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500518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456267" y="2695625"/>
            <a:ext cx="4834466" cy="945042"/>
          </a:xfrm>
          <a:custGeom>
            <a:avLst/>
            <a:gdLst>
              <a:gd name="connsiteX0" fmla="*/ 4834466 w 4834466"/>
              <a:gd name="connsiteY0" fmla="*/ 945042 h 945042"/>
              <a:gd name="connsiteX1" fmla="*/ 2861733 w 4834466"/>
              <a:gd name="connsiteY1" fmla="*/ 47575 h 945042"/>
              <a:gd name="connsiteX2" fmla="*/ 863600 w 4834466"/>
              <a:gd name="connsiteY2" fmla="*/ 208442 h 945042"/>
              <a:gd name="connsiteX3" fmla="*/ 0 w 4834466"/>
              <a:gd name="connsiteY3" fmla="*/ 928108 h 9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466" h="945042">
                <a:moveTo>
                  <a:pt x="4834466" y="945042"/>
                </a:moveTo>
                <a:cubicBezTo>
                  <a:pt x="4179005" y="557692"/>
                  <a:pt x="3523544" y="170342"/>
                  <a:pt x="2861733" y="47575"/>
                </a:cubicBezTo>
                <a:cubicBezTo>
                  <a:pt x="2199922" y="-75192"/>
                  <a:pt x="1340556" y="61686"/>
                  <a:pt x="863600" y="208442"/>
                </a:cubicBezTo>
                <a:cubicBezTo>
                  <a:pt x="386644" y="355198"/>
                  <a:pt x="193322" y="641653"/>
                  <a:pt x="0" y="92810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662318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491118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19FE00-94B5-E14A-A84F-55DF97AD46BD}" type="slidenum">
              <a:rPr lang="en-US" sz="1400">
                <a:latin typeface="Tahoma" charset="0"/>
              </a:rPr>
              <a:pPr eaLnBrk="1" hangingPunct="1"/>
              <a:t>39</a:t>
            </a:fld>
            <a:endParaRPr lang="en-US" sz="1400">
              <a:latin typeface="Tahoma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charset="0"/>
                <a:cs typeface="Helvetica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charset="0"/>
                <a:cs typeface="Helvetica" charset="0"/>
              </a:rPr>
              <a:t> </a:t>
            </a:r>
            <a:r>
              <a:rPr lang="en-US" sz="2800" b="1">
                <a:latin typeface="Helvetica" charset="0"/>
                <a:cs typeface="Helvetica" charset="0"/>
              </a:rPr>
              <a:t>p</a:t>
            </a:r>
            <a:r>
              <a:rPr lang="en-US" sz="2800">
                <a:latin typeface="Helvetica" charset="0"/>
                <a:cs typeface="Helvetica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charset="0"/>
                <a:cs typeface="Helvetica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58813" y="3382963"/>
            <a:ext cx="7562850" cy="371475"/>
            <a:chOff x="388" y="2559"/>
            <a:chExt cx="4764" cy="234"/>
          </a:xfrm>
        </p:grpSpPr>
        <p:sp>
          <p:nvSpPr>
            <p:cNvPr id="27680" name="Text Box 5"/>
            <p:cNvSpPr txBox="1">
              <a:spLocks noChangeArrowheads="1"/>
            </p:cNvSpPr>
            <p:nvPr/>
          </p:nvSpPr>
          <p:spPr bwMode="auto">
            <a:xfrm>
              <a:off x="176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1" name="Text Box 6"/>
            <p:cNvSpPr txBox="1">
              <a:spLocks noChangeArrowheads="1"/>
            </p:cNvSpPr>
            <p:nvPr/>
          </p:nvSpPr>
          <p:spPr bwMode="auto">
            <a:xfrm>
              <a:off x="221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2" name="Text Box 7"/>
            <p:cNvSpPr txBox="1">
              <a:spLocks noChangeArrowheads="1"/>
            </p:cNvSpPr>
            <p:nvPr/>
          </p:nvSpPr>
          <p:spPr bwMode="auto">
            <a:xfrm>
              <a:off x="3134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3" name="Text Box 8"/>
            <p:cNvSpPr txBox="1">
              <a:spLocks noChangeArrowheads="1"/>
            </p:cNvSpPr>
            <p:nvPr/>
          </p:nvSpPr>
          <p:spPr bwMode="auto">
            <a:xfrm>
              <a:off x="450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4" name="Text Box 9"/>
            <p:cNvSpPr txBox="1">
              <a:spLocks noChangeArrowheads="1"/>
            </p:cNvSpPr>
            <p:nvPr/>
          </p:nvSpPr>
          <p:spPr bwMode="auto">
            <a:xfrm>
              <a:off x="267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5" name="Text Box 10"/>
            <p:cNvSpPr txBox="1">
              <a:spLocks noChangeArrowheads="1"/>
            </p:cNvSpPr>
            <p:nvPr/>
          </p:nvSpPr>
          <p:spPr bwMode="auto">
            <a:xfrm>
              <a:off x="388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6" name="Text Box 11"/>
            <p:cNvSpPr txBox="1">
              <a:spLocks noChangeArrowheads="1"/>
            </p:cNvSpPr>
            <p:nvPr/>
          </p:nvSpPr>
          <p:spPr bwMode="auto">
            <a:xfrm>
              <a:off x="3591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7" name="Text Box 12"/>
            <p:cNvSpPr txBox="1">
              <a:spLocks noChangeArrowheads="1"/>
            </p:cNvSpPr>
            <p:nvPr/>
          </p:nvSpPr>
          <p:spPr bwMode="auto">
            <a:xfrm>
              <a:off x="846" y="255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8" name="Text Box 13"/>
            <p:cNvSpPr txBox="1">
              <a:spLocks noChangeArrowheads="1"/>
            </p:cNvSpPr>
            <p:nvPr/>
          </p:nvSpPr>
          <p:spPr bwMode="auto">
            <a:xfrm>
              <a:off x="1303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89" name="Text Box 14"/>
            <p:cNvSpPr txBox="1">
              <a:spLocks noChangeArrowheads="1"/>
            </p:cNvSpPr>
            <p:nvPr/>
          </p:nvSpPr>
          <p:spPr bwMode="auto">
            <a:xfrm>
              <a:off x="4049" y="256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y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  <p:sp>
          <p:nvSpPr>
            <p:cNvPr id="27690" name="Text Box 15"/>
            <p:cNvSpPr txBox="1">
              <a:spLocks noChangeArrowheads="1"/>
            </p:cNvSpPr>
            <p:nvPr/>
          </p:nvSpPr>
          <p:spPr bwMode="auto">
            <a:xfrm>
              <a:off x="4964" y="25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9900"/>
                  </a:solidFill>
                  <a:latin typeface="Helvetica" charset="0"/>
                </a:rPr>
                <a:t>x</a:t>
              </a:r>
              <a:endParaRPr lang="en-US" sz="2800">
                <a:solidFill>
                  <a:srgbClr val="009900"/>
                </a:solidFill>
                <a:latin typeface="Helvetica" charset="0"/>
              </a:endParaRPr>
            </a:p>
          </p:txBody>
        </p:sp>
      </p:grpSp>
      <p:grpSp>
        <p:nvGrpSpPr>
          <p:cNvPr id="27665" name="Group 27"/>
          <p:cNvGrpSpPr>
            <a:grpSpLocks/>
          </p:cNvGrpSpPr>
          <p:nvPr/>
        </p:nvGrpSpPr>
        <p:grpSpPr bwMode="auto">
          <a:xfrm>
            <a:off x="609600" y="3714750"/>
            <a:ext cx="7808913" cy="0"/>
            <a:chOff x="360" y="2100"/>
            <a:chExt cx="4919" cy="0"/>
          </a:xfrm>
        </p:grpSpPr>
        <p:sp>
          <p:nvSpPr>
            <p:cNvPr id="27669" name="Line 28"/>
            <p:cNvSpPr>
              <a:spLocks noChangeShapeType="1"/>
            </p:cNvSpPr>
            <p:nvPr/>
          </p:nvSpPr>
          <p:spPr bwMode="auto">
            <a:xfrm>
              <a:off x="360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0" name="Line 29"/>
            <p:cNvSpPr>
              <a:spLocks noChangeShapeType="1"/>
            </p:cNvSpPr>
            <p:nvPr/>
          </p:nvSpPr>
          <p:spPr bwMode="auto">
            <a:xfrm>
              <a:off x="81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>
              <a:off x="1263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2" name="Line 31"/>
            <p:cNvSpPr>
              <a:spLocks noChangeShapeType="1"/>
            </p:cNvSpPr>
            <p:nvPr/>
          </p:nvSpPr>
          <p:spPr bwMode="auto">
            <a:xfrm>
              <a:off x="171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3" name="Line 32"/>
            <p:cNvSpPr>
              <a:spLocks noChangeShapeType="1"/>
            </p:cNvSpPr>
            <p:nvPr/>
          </p:nvSpPr>
          <p:spPr bwMode="auto">
            <a:xfrm>
              <a:off x="216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2618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3069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3521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7" name="Line 36"/>
            <p:cNvSpPr>
              <a:spLocks noChangeShapeType="1"/>
            </p:cNvSpPr>
            <p:nvPr/>
          </p:nvSpPr>
          <p:spPr bwMode="auto">
            <a:xfrm>
              <a:off x="3972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37"/>
            <p:cNvSpPr>
              <a:spLocks noChangeShapeType="1"/>
            </p:cNvSpPr>
            <p:nvPr/>
          </p:nvSpPr>
          <p:spPr bwMode="auto">
            <a:xfrm>
              <a:off x="4424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4876" y="2100"/>
              <a:ext cx="4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18513" y="3569495"/>
            <a:ext cx="344487" cy="316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62484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70008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7696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6670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19716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12192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34194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105277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4800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Oval 55"/>
          <p:cNvSpPr/>
          <p:nvPr/>
        </p:nvSpPr>
        <p:spPr>
          <a:xfrm>
            <a:off x="5562600" y="3657600"/>
            <a:ext cx="161923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382061" y="3230068"/>
            <a:ext cx="435899" cy="410599"/>
          </a:xfrm>
          <a:custGeom>
            <a:avLst/>
            <a:gdLst>
              <a:gd name="connsiteX0" fmla="*/ 210606 w 435899"/>
              <a:gd name="connsiteY0" fmla="*/ 410599 h 410599"/>
              <a:gd name="connsiteX1" fmla="*/ 430739 w 435899"/>
              <a:gd name="connsiteY1" fmla="*/ 63465 h 410599"/>
              <a:gd name="connsiteX2" fmla="*/ 15872 w 435899"/>
              <a:gd name="connsiteY2" fmla="*/ 29599 h 410599"/>
              <a:gd name="connsiteX3" fmla="*/ 125939 w 435899"/>
              <a:gd name="connsiteY3" fmla="*/ 385199 h 4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99" h="410599">
                <a:moveTo>
                  <a:pt x="210606" y="410599"/>
                </a:moveTo>
                <a:cubicBezTo>
                  <a:pt x="336900" y="268782"/>
                  <a:pt x="463195" y="126965"/>
                  <a:pt x="430739" y="63465"/>
                </a:cubicBezTo>
                <a:cubicBezTo>
                  <a:pt x="398283" y="-35"/>
                  <a:pt x="66672" y="-24023"/>
                  <a:pt x="15872" y="29599"/>
                </a:cubicBezTo>
                <a:cubicBezTo>
                  <a:pt x="-34928" y="83221"/>
                  <a:pt x="45505" y="234210"/>
                  <a:pt x="125939" y="3851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6563" y="3118752"/>
            <a:ext cx="499558" cy="521915"/>
          </a:xfrm>
          <a:custGeom>
            <a:avLst/>
            <a:gdLst>
              <a:gd name="connsiteX0" fmla="*/ 263504 w 499558"/>
              <a:gd name="connsiteY0" fmla="*/ 521915 h 521915"/>
              <a:gd name="connsiteX1" fmla="*/ 492104 w 499558"/>
              <a:gd name="connsiteY1" fmla="*/ 39315 h 521915"/>
              <a:gd name="connsiteX2" fmla="*/ 17970 w 499558"/>
              <a:gd name="connsiteY2" fmla="*/ 81648 h 521915"/>
              <a:gd name="connsiteX3" fmla="*/ 144970 w 499558"/>
              <a:gd name="connsiteY3" fmla="*/ 504981 h 5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" h="521915">
                <a:moveTo>
                  <a:pt x="263504" y="521915"/>
                </a:moveTo>
                <a:cubicBezTo>
                  <a:pt x="398265" y="317304"/>
                  <a:pt x="533026" y="112693"/>
                  <a:pt x="492104" y="39315"/>
                </a:cubicBezTo>
                <a:cubicBezTo>
                  <a:pt x="451182" y="-34063"/>
                  <a:pt x="75826" y="4037"/>
                  <a:pt x="17970" y="81648"/>
                </a:cubicBezTo>
                <a:cubicBezTo>
                  <a:pt x="-39886" y="159259"/>
                  <a:pt x="52542" y="332120"/>
                  <a:pt x="144970" y="50498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23918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09600" y="3801533"/>
            <a:ext cx="1430867" cy="381131"/>
          </a:xfrm>
          <a:custGeom>
            <a:avLst/>
            <a:gdLst>
              <a:gd name="connsiteX0" fmla="*/ 1430867 w 1430867"/>
              <a:gd name="connsiteY0" fmla="*/ 33867 h 381131"/>
              <a:gd name="connsiteX1" fmla="*/ 660400 w 1430867"/>
              <a:gd name="connsiteY1" fmla="*/ 381000 h 381131"/>
              <a:gd name="connsiteX2" fmla="*/ 0 w 1430867"/>
              <a:gd name="connsiteY2" fmla="*/ 0 h 3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867" h="381131">
                <a:moveTo>
                  <a:pt x="1430867" y="33867"/>
                </a:moveTo>
                <a:cubicBezTo>
                  <a:pt x="1164872" y="210255"/>
                  <a:pt x="898878" y="386644"/>
                  <a:pt x="660400" y="381000"/>
                </a:cubicBezTo>
                <a:cubicBezTo>
                  <a:pt x="421922" y="375356"/>
                  <a:pt x="210961" y="18767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223918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380067" y="3301966"/>
            <a:ext cx="1329266" cy="355634"/>
          </a:xfrm>
          <a:custGeom>
            <a:avLst/>
            <a:gdLst>
              <a:gd name="connsiteX0" fmla="*/ 1329266 w 1329266"/>
              <a:gd name="connsiteY0" fmla="*/ 338701 h 355634"/>
              <a:gd name="connsiteX1" fmla="*/ 702733 w 1329266"/>
              <a:gd name="connsiteY1" fmla="*/ 34 h 355634"/>
              <a:gd name="connsiteX2" fmla="*/ 0 w 1329266"/>
              <a:gd name="connsiteY2" fmla="*/ 355634 h 3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266" h="355634">
                <a:moveTo>
                  <a:pt x="1329266" y="338701"/>
                </a:moveTo>
                <a:cubicBezTo>
                  <a:pt x="1126771" y="167956"/>
                  <a:pt x="924277" y="-2788"/>
                  <a:pt x="702733" y="34"/>
                </a:cubicBezTo>
                <a:cubicBezTo>
                  <a:pt x="481189" y="2856"/>
                  <a:pt x="240594" y="179245"/>
                  <a:pt x="0" y="3556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19400" y="3793067"/>
            <a:ext cx="685800" cy="321890"/>
          </a:xfrm>
          <a:custGeom>
            <a:avLst/>
            <a:gdLst>
              <a:gd name="connsiteX0" fmla="*/ 685800 w 685800"/>
              <a:gd name="connsiteY0" fmla="*/ 33866 h 321890"/>
              <a:gd name="connsiteX1" fmla="*/ 330200 w 685800"/>
              <a:gd name="connsiteY1" fmla="*/ 321733 h 321890"/>
              <a:gd name="connsiteX2" fmla="*/ 0 w 685800"/>
              <a:gd name="connsiteY2" fmla="*/ 0 h 32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321890">
                <a:moveTo>
                  <a:pt x="685800" y="33866"/>
                </a:moveTo>
                <a:cubicBezTo>
                  <a:pt x="565150" y="180621"/>
                  <a:pt x="444500" y="327377"/>
                  <a:pt x="330200" y="321733"/>
                </a:cubicBezTo>
                <a:cubicBezTo>
                  <a:pt x="215900" y="316089"/>
                  <a:pt x="107950" y="15804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1800" y="4050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75733" y="3835400"/>
            <a:ext cx="3581400" cy="925996"/>
          </a:xfrm>
          <a:custGeom>
            <a:avLst/>
            <a:gdLst>
              <a:gd name="connsiteX0" fmla="*/ 3581400 w 3581400"/>
              <a:gd name="connsiteY0" fmla="*/ 0 h 925996"/>
              <a:gd name="connsiteX1" fmla="*/ 2302934 w 3581400"/>
              <a:gd name="connsiteY1" fmla="*/ 846667 h 925996"/>
              <a:gd name="connsiteX2" fmla="*/ 745067 w 3581400"/>
              <a:gd name="connsiteY2" fmla="*/ 795867 h 925996"/>
              <a:gd name="connsiteX3" fmla="*/ 0 w 3581400"/>
              <a:gd name="connsiteY3" fmla="*/ 16933 h 92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925996">
                <a:moveTo>
                  <a:pt x="3581400" y="0"/>
                </a:moveTo>
                <a:cubicBezTo>
                  <a:pt x="3178528" y="357011"/>
                  <a:pt x="2775656" y="714023"/>
                  <a:pt x="2302934" y="846667"/>
                </a:cubicBezTo>
                <a:cubicBezTo>
                  <a:pt x="1830212" y="979312"/>
                  <a:pt x="1128889" y="934156"/>
                  <a:pt x="745067" y="795867"/>
                </a:cubicBezTo>
                <a:cubicBezTo>
                  <a:pt x="361245" y="657578"/>
                  <a:pt x="180622" y="337255"/>
                  <a:pt x="0" y="1693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900318" y="4583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405467" y="2920996"/>
            <a:ext cx="3403600" cy="736604"/>
          </a:xfrm>
          <a:custGeom>
            <a:avLst/>
            <a:gdLst>
              <a:gd name="connsiteX0" fmla="*/ 3403600 w 3403600"/>
              <a:gd name="connsiteY0" fmla="*/ 736604 h 736604"/>
              <a:gd name="connsiteX1" fmla="*/ 1456266 w 3403600"/>
              <a:gd name="connsiteY1" fmla="*/ 4 h 736604"/>
              <a:gd name="connsiteX2" fmla="*/ 0 w 3403600"/>
              <a:gd name="connsiteY2" fmla="*/ 728137 h 7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3600" h="736604">
                <a:moveTo>
                  <a:pt x="3403600" y="736604"/>
                </a:moveTo>
                <a:cubicBezTo>
                  <a:pt x="2713566" y="369009"/>
                  <a:pt x="2023533" y="1415"/>
                  <a:pt x="1456266" y="4"/>
                </a:cubicBezTo>
                <a:cubicBezTo>
                  <a:pt x="888999" y="-1407"/>
                  <a:pt x="444499" y="363365"/>
                  <a:pt x="0" y="72813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519318" y="3288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24933" y="3852333"/>
            <a:ext cx="5088467" cy="1246265"/>
          </a:xfrm>
          <a:custGeom>
            <a:avLst/>
            <a:gdLst>
              <a:gd name="connsiteX0" fmla="*/ 5088467 w 5088467"/>
              <a:gd name="connsiteY0" fmla="*/ 0 h 1246265"/>
              <a:gd name="connsiteX1" fmla="*/ 3268134 w 5088467"/>
              <a:gd name="connsiteY1" fmla="*/ 1176867 h 1246265"/>
              <a:gd name="connsiteX2" fmla="*/ 897467 w 5088467"/>
              <a:gd name="connsiteY2" fmla="*/ 990600 h 1246265"/>
              <a:gd name="connsiteX3" fmla="*/ 0 w 5088467"/>
              <a:gd name="connsiteY3" fmla="*/ 8467 h 12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467" h="1246265">
                <a:moveTo>
                  <a:pt x="5088467" y="0"/>
                </a:moveTo>
                <a:cubicBezTo>
                  <a:pt x="4527550" y="505883"/>
                  <a:pt x="3966634" y="1011767"/>
                  <a:pt x="3268134" y="1176867"/>
                </a:cubicBezTo>
                <a:cubicBezTo>
                  <a:pt x="2569634" y="1341967"/>
                  <a:pt x="1442156" y="1185333"/>
                  <a:pt x="897467" y="990600"/>
                </a:cubicBezTo>
                <a:cubicBezTo>
                  <a:pt x="352778" y="795867"/>
                  <a:pt x="176389" y="402167"/>
                  <a:pt x="0" y="846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500518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456267" y="2695625"/>
            <a:ext cx="4834466" cy="945042"/>
          </a:xfrm>
          <a:custGeom>
            <a:avLst/>
            <a:gdLst>
              <a:gd name="connsiteX0" fmla="*/ 4834466 w 4834466"/>
              <a:gd name="connsiteY0" fmla="*/ 945042 h 945042"/>
              <a:gd name="connsiteX1" fmla="*/ 2861733 w 4834466"/>
              <a:gd name="connsiteY1" fmla="*/ 47575 h 945042"/>
              <a:gd name="connsiteX2" fmla="*/ 863600 w 4834466"/>
              <a:gd name="connsiteY2" fmla="*/ 208442 h 945042"/>
              <a:gd name="connsiteX3" fmla="*/ 0 w 4834466"/>
              <a:gd name="connsiteY3" fmla="*/ 928108 h 9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466" h="945042">
                <a:moveTo>
                  <a:pt x="4834466" y="945042"/>
                </a:moveTo>
                <a:cubicBezTo>
                  <a:pt x="4179005" y="557692"/>
                  <a:pt x="3523544" y="170342"/>
                  <a:pt x="2861733" y="47575"/>
                </a:cubicBezTo>
                <a:cubicBezTo>
                  <a:pt x="2199922" y="-75192"/>
                  <a:pt x="1340556" y="61686"/>
                  <a:pt x="863600" y="208442"/>
                </a:cubicBezTo>
                <a:cubicBezTo>
                  <a:pt x="386644" y="355198"/>
                  <a:pt x="193322" y="641653"/>
                  <a:pt x="0" y="92810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91118" y="2895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267200" y="3793067"/>
            <a:ext cx="2785533" cy="719682"/>
          </a:xfrm>
          <a:custGeom>
            <a:avLst/>
            <a:gdLst>
              <a:gd name="connsiteX0" fmla="*/ 2785533 w 2785533"/>
              <a:gd name="connsiteY0" fmla="*/ 16933 h 719682"/>
              <a:gd name="connsiteX1" fmla="*/ 1524000 w 2785533"/>
              <a:gd name="connsiteY1" fmla="*/ 719666 h 719682"/>
              <a:gd name="connsiteX2" fmla="*/ 0 w 2785533"/>
              <a:gd name="connsiteY2" fmla="*/ 0 h 71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5533" h="719682">
                <a:moveTo>
                  <a:pt x="2785533" y="16933"/>
                </a:moveTo>
                <a:cubicBezTo>
                  <a:pt x="2386894" y="369710"/>
                  <a:pt x="1988255" y="722488"/>
                  <a:pt x="1524000" y="719666"/>
                </a:cubicBezTo>
                <a:cubicBezTo>
                  <a:pt x="1059745" y="716844"/>
                  <a:pt x="529872" y="35842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89867" y="3776133"/>
            <a:ext cx="4191000" cy="955658"/>
          </a:xfrm>
          <a:custGeom>
            <a:avLst/>
            <a:gdLst>
              <a:gd name="connsiteX0" fmla="*/ 4191000 w 4191000"/>
              <a:gd name="connsiteY0" fmla="*/ 25400 h 955658"/>
              <a:gd name="connsiteX1" fmla="*/ 3073400 w 4191000"/>
              <a:gd name="connsiteY1" fmla="*/ 880534 h 955658"/>
              <a:gd name="connsiteX2" fmla="*/ 1515533 w 4191000"/>
              <a:gd name="connsiteY2" fmla="*/ 812800 h 955658"/>
              <a:gd name="connsiteX3" fmla="*/ 0 w 4191000"/>
              <a:gd name="connsiteY3" fmla="*/ 0 h 9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955658">
                <a:moveTo>
                  <a:pt x="4191000" y="25400"/>
                </a:moveTo>
                <a:cubicBezTo>
                  <a:pt x="3855155" y="387350"/>
                  <a:pt x="3519311" y="749301"/>
                  <a:pt x="3073400" y="880534"/>
                </a:cubicBezTo>
                <a:cubicBezTo>
                  <a:pt x="2627489" y="1011767"/>
                  <a:pt x="2027766" y="959556"/>
                  <a:pt x="1515533" y="812800"/>
                </a:cubicBezTo>
                <a:cubicBezTo>
                  <a:pt x="1003300" y="666044"/>
                  <a:pt x="501650" y="33302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077200" y="3059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781800" y="3886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074333" y="2652476"/>
            <a:ext cx="6409267" cy="988191"/>
          </a:xfrm>
          <a:custGeom>
            <a:avLst/>
            <a:gdLst>
              <a:gd name="connsiteX0" fmla="*/ 6409267 w 6409267"/>
              <a:gd name="connsiteY0" fmla="*/ 928924 h 988191"/>
              <a:gd name="connsiteX1" fmla="*/ 4546600 w 6409267"/>
              <a:gd name="connsiteY1" fmla="*/ 56857 h 988191"/>
              <a:gd name="connsiteX2" fmla="*/ 1464734 w 6409267"/>
              <a:gd name="connsiteY2" fmla="*/ 183857 h 988191"/>
              <a:gd name="connsiteX3" fmla="*/ 0 w 6409267"/>
              <a:gd name="connsiteY3" fmla="*/ 988191 h 9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9267" h="988191">
                <a:moveTo>
                  <a:pt x="6409267" y="928924"/>
                </a:moveTo>
                <a:cubicBezTo>
                  <a:pt x="5889978" y="554979"/>
                  <a:pt x="5370689" y="181035"/>
                  <a:pt x="4546600" y="56857"/>
                </a:cubicBezTo>
                <a:cubicBezTo>
                  <a:pt x="3722511" y="-67321"/>
                  <a:pt x="2222501" y="28635"/>
                  <a:pt x="1464734" y="183857"/>
                </a:cubicBezTo>
                <a:cubicBezTo>
                  <a:pt x="706967" y="339079"/>
                  <a:pt x="353483" y="663635"/>
                  <a:pt x="0" y="988191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9918" y="411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1481667" y="2099511"/>
            <a:ext cx="7086600" cy="1456489"/>
          </a:xfrm>
          <a:custGeom>
            <a:avLst/>
            <a:gdLst>
              <a:gd name="connsiteX0" fmla="*/ 7086600 w 7086600"/>
              <a:gd name="connsiteY0" fmla="*/ 1431089 h 1456489"/>
              <a:gd name="connsiteX1" fmla="*/ 6451600 w 7086600"/>
              <a:gd name="connsiteY1" fmla="*/ 550556 h 1456489"/>
              <a:gd name="connsiteX2" fmla="*/ 5520266 w 7086600"/>
              <a:gd name="connsiteY2" fmla="*/ 178022 h 1456489"/>
              <a:gd name="connsiteX3" fmla="*/ 3953933 w 7086600"/>
              <a:gd name="connsiteY3" fmla="*/ 8689 h 1456489"/>
              <a:gd name="connsiteX4" fmla="*/ 1261533 w 7086600"/>
              <a:gd name="connsiteY4" fmla="*/ 432022 h 1456489"/>
              <a:gd name="connsiteX5" fmla="*/ 0 w 7086600"/>
              <a:gd name="connsiteY5" fmla="*/ 1456489 h 145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1456489">
                <a:moveTo>
                  <a:pt x="7086600" y="1431089"/>
                </a:moveTo>
                <a:cubicBezTo>
                  <a:pt x="6899628" y="1095244"/>
                  <a:pt x="6712656" y="759400"/>
                  <a:pt x="6451600" y="550556"/>
                </a:cubicBezTo>
                <a:cubicBezTo>
                  <a:pt x="6190544" y="341712"/>
                  <a:pt x="5936544" y="268333"/>
                  <a:pt x="5520266" y="178022"/>
                </a:cubicBezTo>
                <a:cubicBezTo>
                  <a:pt x="5103988" y="87711"/>
                  <a:pt x="4663722" y="-33644"/>
                  <a:pt x="3953933" y="8689"/>
                </a:cubicBezTo>
                <a:cubicBezTo>
                  <a:pt x="3244144" y="51022"/>
                  <a:pt x="1920522" y="190722"/>
                  <a:pt x="1261533" y="432022"/>
                </a:cubicBezTo>
                <a:cubicBezTo>
                  <a:pt x="602544" y="673322"/>
                  <a:pt x="301272" y="1064905"/>
                  <a:pt x="0" y="1456489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662318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921581" y="23262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Last lecture highlights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Subset construction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: NFA to DFA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5DB907-F586-9F4D-8E44-62F4D869493F}" type="slidenum">
              <a:rPr 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5127" name="Group 66"/>
          <p:cNvGrpSpPr>
            <a:grpSpLocks/>
          </p:cNvGrpSpPr>
          <p:nvPr/>
        </p:nvGrpSpPr>
        <p:grpSpPr bwMode="auto">
          <a:xfrm>
            <a:off x="838200" y="31242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4" name="TextBox 42"/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5165" name="TextBox 41"/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</a:t>
              </a:r>
              <a:endParaRPr lang="en-US" sz="2000" b="1"/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0" name="TextBox 42"/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5171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72" name="TextBox 42"/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5173" name="TextBox 42"/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NFA</a:t>
            </a:r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4648200" y="2209800"/>
            <a:ext cx="3352800" cy="4445000"/>
            <a:chOff x="4332288" y="1279525"/>
            <a:chExt cx="3387725" cy="4749800"/>
          </a:xfrm>
        </p:grpSpPr>
        <p:sp>
          <p:nvSpPr>
            <p:cNvPr id="70" name="Oval 69"/>
            <p:cNvSpPr/>
            <p:nvPr/>
          </p:nvSpPr>
          <p:spPr bwMode="auto">
            <a:xfrm>
              <a:off x="4776607" y="1927533"/>
              <a:ext cx="938361" cy="55640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</a:rPr>
                <a:t>a,b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>
              <a:endCxn id="70" idx="2"/>
            </p:cNvCxnSpPr>
            <p:nvPr/>
          </p:nvCxnSpPr>
          <p:spPr bwMode="auto">
            <a:xfrm>
              <a:off x="4332288" y="2205736"/>
              <a:ext cx="444319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2" name="TextBox 26"/>
            <p:cNvSpPr txBox="1">
              <a:spLocks noChangeArrowheads="1"/>
            </p:cNvSpPr>
            <p:nvPr/>
          </p:nvSpPr>
          <p:spPr bwMode="auto">
            <a:xfrm>
              <a:off x="5888038" y="5629275"/>
              <a:ext cx="685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/>
                <a:t>DFA</a:t>
              </a:r>
            </a:p>
          </p:txBody>
        </p:sp>
        <p:cxnSp>
          <p:nvCxnSpPr>
            <p:cNvPr id="5133" name="AutoShape 1083"/>
            <p:cNvCxnSpPr>
              <a:cxnSpLocks noChangeShapeType="1"/>
              <a:stCxn id="70" idx="1"/>
              <a:endCxn id="70" idx="7"/>
            </p:cNvCxnSpPr>
            <p:nvPr/>
          </p:nvCxnSpPr>
          <p:spPr bwMode="auto">
            <a:xfrm rot="5400000" flipH="1" flipV="1">
              <a:off x="5245101" y="1676400"/>
              <a:ext cx="12700" cy="663575"/>
            </a:xfrm>
            <a:prstGeom prst="curvedConnector3">
              <a:avLst>
                <a:gd name="adj1" fmla="val 376253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4" name="TextBox 42"/>
            <p:cNvSpPr txBox="1">
              <a:spLocks noChangeArrowheads="1"/>
            </p:cNvSpPr>
            <p:nvPr/>
          </p:nvSpPr>
          <p:spPr bwMode="auto">
            <a:xfrm>
              <a:off x="4611688" y="1531938"/>
              <a:ext cx="3286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977111" y="3304975"/>
              <a:ext cx="550185" cy="558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 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70" idx="4"/>
              <a:endCxn id="35" idx="0"/>
            </p:cNvCxnSpPr>
            <p:nvPr/>
          </p:nvCxnSpPr>
          <p:spPr>
            <a:xfrm>
              <a:off x="5244985" y="2483939"/>
              <a:ext cx="6416" cy="821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7" name="TextBox 42"/>
            <p:cNvSpPr txBox="1">
              <a:spLocks noChangeArrowheads="1"/>
            </p:cNvSpPr>
            <p:nvPr/>
          </p:nvSpPr>
          <p:spPr bwMode="auto">
            <a:xfrm>
              <a:off x="4940300" y="2671763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797693" y="3274441"/>
              <a:ext cx="550184" cy="558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b 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776607" y="4716345"/>
              <a:ext cx="938361" cy="5581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</a:rPr>
                <a:t>b,c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35" idx="4"/>
              <a:endCxn id="41" idx="0"/>
            </p:cNvCxnSpPr>
            <p:nvPr/>
          </p:nvCxnSpPr>
          <p:spPr>
            <a:xfrm flipH="1">
              <a:off x="5244985" y="3863077"/>
              <a:ext cx="6416" cy="8532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6"/>
              <a:endCxn id="39" idx="2"/>
            </p:cNvCxnSpPr>
            <p:nvPr/>
          </p:nvCxnSpPr>
          <p:spPr>
            <a:xfrm flipV="1">
              <a:off x="5527296" y="3552644"/>
              <a:ext cx="1270397" cy="305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2" name="TextBox 42"/>
            <p:cNvSpPr txBox="1">
              <a:spLocks noChangeArrowheads="1"/>
            </p:cNvSpPr>
            <p:nvPr/>
          </p:nvSpPr>
          <p:spPr bwMode="auto">
            <a:xfrm>
              <a:off x="5999163" y="318293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5143" name="TextBox 42"/>
            <p:cNvSpPr txBox="1">
              <a:spLocks noChangeArrowheads="1"/>
            </p:cNvSpPr>
            <p:nvPr/>
          </p:nvSpPr>
          <p:spPr bwMode="auto">
            <a:xfrm>
              <a:off x="4918075" y="4046538"/>
              <a:ext cx="3270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425556" y="4724827"/>
              <a:ext cx="1294457" cy="55640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</a:rPr>
                <a:t>a,b,c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2"/>
              <a:endCxn id="41" idx="6"/>
            </p:cNvCxnSpPr>
            <p:nvPr/>
          </p:nvCxnSpPr>
          <p:spPr>
            <a:xfrm flipH="1" flipV="1">
              <a:off x="5714967" y="4994547"/>
              <a:ext cx="710589" cy="84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 bwMode="auto">
            <a:xfrm>
              <a:off x="6797693" y="1861376"/>
              <a:ext cx="550184" cy="55810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Cambria Math"/>
                  <a:ea typeface="Cambria Math"/>
                  <a:sym typeface="Symbol"/>
                </a:rPr>
                <a:t>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39" idx="0"/>
              <a:endCxn id="56" idx="4"/>
            </p:cNvCxnSpPr>
            <p:nvPr/>
          </p:nvCxnSpPr>
          <p:spPr>
            <a:xfrm flipV="1">
              <a:off x="7071982" y="2419477"/>
              <a:ext cx="0" cy="8549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8" name="TextBox 42"/>
            <p:cNvSpPr txBox="1">
              <a:spLocks noChangeArrowheads="1"/>
            </p:cNvSpPr>
            <p:nvPr/>
          </p:nvSpPr>
          <p:spPr bwMode="auto">
            <a:xfrm>
              <a:off x="7070725" y="2606675"/>
              <a:ext cx="3270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5149" name="TextBox 42"/>
            <p:cNvSpPr txBox="1">
              <a:spLocks noChangeArrowheads="1"/>
            </p:cNvSpPr>
            <p:nvPr/>
          </p:nvSpPr>
          <p:spPr bwMode="auto">
            <a:xfrm>
              <a:off x="6823075" y="1279525"/>
              <a:ext cx="5413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0,1</a:t>
              </a:r>
              <a:endParaRPr lang="en-US" sz="2000" b="1"/>
            </a:p>
          </p:txBody>
        </p:sp>
        <p:cxnSp>
          <p:nvCxnSpPr>
            <p:cNvPr id="5150" name="AutoShape 1083"/>
            <p:cNvCxnSpPr>
              <a:cxnSpLocks noChangeShapeType="1"/>
              <a:stCxn id="56" idx="1"/>
              <a:endCxn id="56" idx="7"/>
            </p:cNvCxnSpPr>
            <p:nvPr/>
          </p:nvCxnSpPr>
          <p:spPr bwMode="auto">
            <a:xfrm rot="5400000" flipH="1" flipV="1">
              <a:off x="7072313" y="1747837"/>
              <a:ext cx="12700" cy="390525"/>
            </a:xfrm>
            <a:prstGeom prst="curvedConnector3">
              <a:avLst>
                <a:gd name="adj1" fmla="val 244253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63"/>
            <p:cNvCxnSpPr>
              <a:stCxn id="39" idx="1"/>
              <a:endCxn id="70" idx="5"/>
            </p:cNvCxnSpPr>
            <p:nvPr/>
          </p:nvCxnSpPr>
          <p:spPr>
            <a:xfrm flipH="1" flipV="1">
              <a:off x="5577020" y="2402513"/>
              <a:ext cx="1299270" cy="9533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2" name="TextBox 42"/>
            <p:cNvSpPr txBox="1">
              <a:spLocks noChangeArrowheads="1"/>
            </p:cNvSpPr>
            <p:nvPr/>
          </p:nvSpPr>
          <p:spPr bwMode="auto">
            <a:xfrm>
              <a:off x="6221413" y="2646363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cxnSp>
          <p:nvCxnSpPr>
            <p:cNvPr id="75" name="Straight Arrow Connector 74"/>
            <p:cNvCxnSpPr>
              <a:stCxn id="49" idx="1"/>
              <a:endCxn id="41" idx="7"/>
            </p:cNvCxnSpPr>
            <p:nvPr/>
          </p:nvCxnSpPr>
          <p:spPr>
            <a:xfrm flipH="1" flipV="1">
              <a:off x="5577020" y="4797770"/>
              <a:ext cx="1037812" cy="8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4" name="TextBox 42"/>
            <p:cNvSpPr txBox="1">
              <a:spLocks noChangeArrowheads="1"/>
            </p:cNvSpPr>
            <p:nvPr/>
          </p:nvSpPr>
          <p:spPr bwMode="auto">
            <a:xfrm>
              <a:off x="5907088" y="50038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  <p:sp>
          <p:nvSpPr>
            <p:cNvPr id="5155" name="TextBox 42"/>
            <p:cNvSpPr txBox="1">
              <a:spLocks noChangeArrowheads="1"/>
            </p:cNvSpPr>
            <p:nvPr/>
          </p:nvSpPr>
          <p:spPr bwMode="auto">
            <a:xfrm>
              <a:off x="5932488" y="4424363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cxnSp>
          <p:nvCxnSpPr>
            <p:cNvPr id="80" name="Straight Arrow Connector 79"/>
            <p:cNvCxnSpPr>
              <a:endCxn id="39" idx="3"/>
            </p:cNvCxnSpPr>
            <p:nvPr/>
          </p:nvCxnSpPr>
          <p:spPr>
            <a:xfrm flipV="1">
              <a:off x="5410201" y="3749421"/>
              <a:ext cx="1466089" cy="975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7" name="TextBox 42"/>
            <p:cNvSpPr txBox="1">
              <a:spLocks noChangeArrowheads="1"/>
            </p:cNvSpPr>
            <p:nvPr/>
          </p:nvSpPr>
          <p:spPr bwMode="auto">
            <a:xfrm>
              <a:off x="5835650" y="3948113"/>
              <a:ext cx="3270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cxnSp>
          <p:nvCxnSpPr>
            <p:cNvPr id="5158" name="AutoShape 1083"/>
            <p:cNvCxnSpPr>
              <a:cxnSpLocks noChangeShapeType="1"/>
            </p:cNvCxnSpPr>
            <p:nvPr/>
          </p:nvCxnSpPr>
          <p:spPr bwMode="auto">
            <a:xfrm rot="5400000" flipH="1" flipV="1">
              <a:off x="7030244" y="4521994"/>
              <a:ext cx="12700" cy="388938"/>
            </a:xfrm>
            <a:prstGeom prst="curvedConnector3">
              <a:avLst>
                <a:gd name="adj1" fmla="val 244253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9" name="TextBox 42"/>
            <p:cNvSpPr txBox="1">
              <a:spLocks noChangeArrowheads="1"/>
            </p:cNvSpPr>
            <p:nvPr/>
          </p:nvSpPr>
          <p:spPr bwMode="auto">
            <a:xfrm>
              <a:off x="7094538" y="416083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0</a:t>
              </a:r>
              <a:endParaRPr 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4FB28ED-9A26-5D48-86A3-B0689AA3F6B6}" type="slidenum">
              <a:rPr lang="en-US" sz="1400">
                <a:latin typeface="Tahoma" charset="0"/>
              </a:rPr>
              <a:pPr eaLnBrk="1" hangingPunct="1"/>
              <a:t>40</a:t>
            </a:fld>
            <a:endParaRPr lang="en-US" sz="1400">
              <a:latin typeface="Tahoma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Generalizing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Can search for arbitrary combinations of patterns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Not just a single pattern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Build NFA for pattern then convert to DFA </a:t>
            </a:r>
            <a:r>
              <a:rPr lang="ja-JP" altLang="en-US" sz="2400">
                <a:latin typeface="Calibri" charset="0"/>
              </a:rPr>
              <a:t>‘</a:t>
            </a:r>
            <a:r>
              <a:rPr lang="en-US" sz="2400">
                <a:latin typeface="Calibri" charset="0"/>
              </a:rPr>
              <a:t>on the fly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.</a:t>
            </a:r>
          </a:p>
          <a:p>
            <a:pPr lvl="2" eaLnBrk="1" hangingPunct="1"/>
            <a:r>
              <a:rPr lang="en-US">
                <a:latin typeface="Calibri" charset="0"/>
              </a:rPr>
              <a:t>Compare DFA constructed above with subset construction for the obvious NFA.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an NFA to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Consider the DFA for the mod 3 sum</a:t>
            </a:r>
          </a:p>
          <a:p>
            <a:pPr lvl="1"/>
            <a:r>
              <a:rPr lang="en-US" dirty="0" smtClean="0"/>
              <a:t>Accept strings from {0,1,2}* where the digits mod 3 sum of the digits is 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1AD5-145F-FC4A-B3CF-7BFE163223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315671" y="5410747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3449271" y="5418685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2442795" y="4175834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665714" y="4606678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76195" y="4606678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849071" y="5779048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770955" y="4680659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855066" y="4701296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909395" y="562426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872518" y="5518348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2557094" y="3760153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3995847" y="5388462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2425443" y="359044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3990609" y="515251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685800" y="536454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1773096" y="478730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3225543" y="470923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2485555" y="571202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2661722" y="536453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941491" y="497692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2158743" y="497543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2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out a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edges with regular expressions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1AD5-145F-FC4A-B3CF-7BFE163223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55323" y="4258699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688923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682447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05366" y="3454630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15847" y="3454630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88723" y="4627000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10607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94718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49047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112170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6796746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8235499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6665095" y="24384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8230261" y="4000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4925452" y="421249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012748" y="363525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7465195" y="355718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6725207" y="455997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901374" y="421249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81143" y="38248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6398395" y="382338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2592288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→t</a:t>
            </a:r>
            <a:r>
              <a:rPr lang="en-US" baseline="-25000" dirty="0" smtClean="0"/>
              <a:t>1</a:t>
            </a:r>
            <a:r>
              <a:rPr lang="en-US" dirty="0" smtClean="0"/>
              <a:t>→t</a:t>
            </a:r>
            <a:r>
              <a:rPr lang="en-US" baseline="-25000" dirty="0" smtClean="0"/>
              <a:t>0</a:t>
            </a:r>
            <a:r>
              <a:rPr lang="en-US" dirty="0" smtClean="0"/>
              <a:t> :   10*2</a:t>
            </a:r>
          </a:p>
          <a:p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→t</a:t>
            </a:r>
            <a:r>
              <a:rPr lang="en-US" baseline="-25000" dirty="0"/>
              <a:t>1</a:t>
            </a:r>
            <a:r>
              <a:rPr lang="en-US" dirty="0"/>
              <a:t>→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:   </a:t>
            </a:r>
            <a:r>
              <a:rPr lang="en-US" dirty="0" smtClean="0"/>
              <a:t>10*1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→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→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  </a:t>
            </a:r>
            <a:r>
              <a:rPr lang="en-US" dirty="0" smtClean="0"/>
              <a:t>20*2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→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→t</a:t>
            </a:r>
            <a:r>
              <a:rPr lang="en-US" baseline="-25000" dirty="0"/>
              <a:t>2</a:t>
            </a:r>
            <a:r>
              <a:rPr lang="en-US" dirty="0"/>
              <a:t> :   </a:t>
            </a:r>
            <a:r>
              <a:rPr lang="en-US" dirty="0" smtClean="0"/>
              <a:t>20*1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Automaton without 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1AD5-145F-FC4A-B3CF-7BFE163223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85917" y="2072481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819517" y="2080419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9317" y="2440782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79641" y="2286000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242764" y="2180082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366093" y="2165167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4931194" y="2014953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R</a:t>
            </a:r>
            <a:r>
              <a:rPr lang="en-US" sz="1400" baseline="-25000" dirty="0" smtClean="0">
                <a:sym typeface="Symbol" charset="0"/>
              </a:rPr>
              <a:t>1</a:t>
            </a:r>
            <a:endParaRPr lang="en-US" sz="1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1736657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:   0 | 10*2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:   2 | 10*1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:   1 | 20*2</a:t>
            </a:r>
            <a:endParaRPr lang="en-US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4</a:t>
            </a:r>
            <a:r>
              <a:rPr lang="en-US" dirty="0" smtClean="0"/>
              <a:t>:   0 | 20*1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r>
              <a:rPr lang="en-US" dirty="0" smtClean="0"/>
              <a:t>:   R</a:t>
            </a:r>
            <a:r>
              <a:rPr lang="en-US" baseline="-25000" dirty="0" smtClean="0"/>
              <a:t>1</a:t>
            </a:r>
            <a:r>
              <a:rPr lang="en-US" dirty="0" smtClean="0"/>
              <a:t> | R</a:t>
            </a:r>
            <a:r>
              <a:rPr lang="en-US" baseline="-25000" dirty="0" smtClean="0"/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4</a:t>
            </a:r>
            <a:r>
              <a:rPr lang="en-US" dirty="0" smtClean="0"/>
              <a:t>*R</a:t>
            </a:r>
            <a:r>
              <a:rPr lang="en-US" baseline="-25000" dirty="0" smtClean="0"/>
              <a:t>3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561143" y="19285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R</a:t>
            </a:r>
            <a:r>
              <a:rPr lang="en-US" sz="1400" baseline="-25000" dirty="0" smtClean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6828499" y="195823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R</a:t>
            </a:r>
            <a:r>
              <a:rPr lang="en-US" sz="1400" baseline="-25000" dirty="0" smtClean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089266" y="2418409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R</a:t>
            </a:r>
            <a:r>
              <a:rPr lang="en-US" sz="1400" baseline="-25000" dirty="0" smtClean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3" name="Oval 32"/>
          <p:cNvSpPr/>
          <p:nvPr/>
        </p:nvSpPr>
        <p:spPr>
          <a:xfrm>
            <a:off x="5838317" y="3573461"/>
            <a:ext cx="533400" cy="5334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" name="Arc 33"/>
          <p:cNvSpPr/>
          <p:nvPr/>
        </p:nvSpPr>
        <p:spPr bwMode="auto">
          <a:xfrm rot="20665359">
            <a:off x="5395164" y="3681062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5083594" y="3515933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ym typeface="Symbol" charset="0"/>
              </a:rPr>
              <a:t>R</a:t>
            </a:r>
            <a:r>
              <a:rPr lang="en-US" sz="1400" baseline="-25000" dirty="0" smtClean="0">
                <a:sym typeface="Symbol" charset="0"/>
              </a:rPr>
              <a:t>5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85799" y="4892159"/>
            <a:ext cx="4264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regular expression:</a:t>
            </a:r>
          </a:p>
          <a:p>
            <a:r>
              <a:rPr lang="en-US" dirty="0" smtClean="0"/>
              <a:t>(0 | 10*2 | (2 | 10*1)(0 | 20*1)*(1 |20*2))*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ea typeface="+mn-ea"/>
              </a:rPr>
              <a:t>Like NFAs but allow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Parallel edges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Regular Expressions as edge labels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NFAs already have edges labeled </a:t>
            </a:r>
            <a:r>
              <a:rPr lang="en-US" b="1" dirty="0" smtClean="0">
                <a:ea typeface="+mn-ea"/>
                <a:sym typeface="Symbol"/>
              </a:rPr>
              <a:t></a:t>
            </a:r>
            <a:r>
              <a:rPr lang="en-US" dirty="0" smtClean="0">
                <a:ea typeface="+mn-ea"/>
                <a:sym typeface="Symbol"/>
              </a:rPr>
              <a:t> or </a:t>
            </a:r>
            <a:r>
              <a:rPr lang="en-US" b="1" i="1" dirty="0" smtClean="0">
                <a:ea typeface="+mn-ea"/>
                <a:sym typeface="Symbol"/>
              </a:rPr>
              <a:t>a</a:t>
            </a:r>
            <a:endParaRPr lang="en-US" b="1" i="1" dirty="0">
              <a:ea typeface="+mn-ea"/>
              <a:sym typeface="Symbol"/>
            </a:endParaRPr>
          </a:p>
          <a:p>
            <a:pPr>
              <a:defRPr/>
            </a:pPr>
            <a:r>
              <a:rPr lang="en-US" sz="2800" dirty="0" smtClean="0">
                <a:ea typeface="+mn-ea"/>
                <a:sym typeface="Symbol"/>
              </a:rPr>
              <a:t>An edge labeled by </a:t>
            </a:r>
            <a:r>
              <a:rPr lang="en-US" sz="2800" b="1" dirty="0" smtClean="0">
                <a:ea typeface="+mn-ea"/>
                <a:sym typeface="Symbol"/>
              </a:rPr>
              <a:t>A</a:t>
            </a:r>
            <a:r>
              <a:rPr lang="en-US" sz="2800" dirty="0" smtClean="0">
                <a:ea typeface="+mn-ea"/>
                <a:sym typeface="Symbol"/>
              </a:rPr>
              <a:t> can be followed by reading a string of input chars that is in the language represented by </a:t>
            </a:r>
            <a:r>
              <a:rPr lang="en-US" sz="2800" b="1" dirty="0" smtClean="0">
                <a:ea typeface="+mn-ea"/>
                <a:sym typeface="Symbol"/>
              </a:rPr>
              <a:t>A</a:t>
            </a:r>
            <a:r>
              <a:rPr lang="en-US" sz="2800" dirty="0" smtClean="0">
                <a:ea typeface="+mn-ea"/>
                <a:sym typeface="Symbol"/>
              </a:rPr>
              <a:t> </a:t>
            </a:r>
          </a:p>
          <a:p>
            <a:pPr>
              <a:defRPr/>
            </a:pPr>
            <a:r>
              <a:rPr lang="en-US" sz="2800" dirty="0" smtClean="0">
                <a:ea typeface="+mn-ea"/>
                <a:sym typeface="Symbol"/>
              </a:rPr>
              <a:t>A string x is accepted </a:t>
            </a:r>
            <a:r>
              <a:rPr lang="en-US" sz="2800" dirty="0" err="1" smtClean="0">
                <a:ea typeface="+mn-ea"/>
                <a:sym typeface="Symbol"/>
              </a:rPr>
              <a:t>iff</a:t>
            </a:r>
            <a:r>
              <a:rPr lang="en-US" sz="2800" dirty="0" smtClean="0">
                <a:ea typeface="+mn-ea"/>
                <a:sym typeface="Symbol"/>
              </a:rPr>
              <a:t> there is a path from start to final state labeled by a regular expression whose language contains x</a:t>
            </a:r>
            <a:endParaRPr lang="en-US" sz="2800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4810C76-D4AA-6641-910A-2666B2573E8C}" type="slidenum">
              <a:rPr 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Starting from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>
                <a:latin typeface="Calibri" charset="0"/>
                <a:sym typeface="Symbol" charset="0"/>
              </a:rPr>
              <a:t>Add new start state and final state</a:t>
            </a:r>
          </a:p>
          <a:p>
            <a:pPr marL="342900" lvl="2" indent="-342900"/>
            <a:endParaRPr lang="en-US" sz="3200">
              <a:latin typeface="Calibri" charset="0"/>
              <a:sym typeface="Symbol" charset="0"/>
            </a:endParaRPr>
          </a:p>
          <a:p>
            <a:pPr marL="342900" lvl="2" indent="-342900"/>
            <a:endParaRPr lang="en-US" sz="3200">
              <a:latin typeface="Calibri" charset="0"/>
              <a:sym typeface="Symbol" charset="0"/>
            </a:endParaRPr>
          </a:p>
          <a:p>
            <a:pPr marL="342900" lvl="2" indent="-342900"/>
            <a:endParaRPr lang="en-US" sz="3200">
              <a:latin typeface="Calibri" charset="0"/>
              <a:sym typeface="Symbol" charset="0"/>
            </a:endParaRPr>
          </a:p>
          <a:p>
            <a:pPr marL="342900" lvl="2" indent="-342900"/>
            <a:r>
              <a:rPr lang="en-US" sz="3200">
                <a:latin typeface="Calibri" charset="0"/>
                <a:sym typeface="Symbol" charset="0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>
              <a:latin typeface="Calibri" charset="0"/>
              <a:sym typeface="Symbol" charset="0"/>
            </a:endParaRPr>
          </a:p>
          <a:p>
            <a:pPr marL="342900" lvl="2" indent="-342900"/>
            <a:r>
              <a:rPr lang="en-US" sz="3200">
                <a:latin typeface="Calibri" charset="0"/>
                <a:sym typeface="Symbol" charset="0"/>
              </a:rPr>
              <a:t>Final regular expression will be </a:t>
            </a:r>
            <a:r>
              <a:rPr lang="en-US" sz="3200" b="1">
                <a:latin typeface="Calibri" charset="0"/>
                <a:sym typeface="Symbol" charset="0"/>
              </a:rPr>
              <a:t>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CE3C6A-ABAE-0447-9E42-92B60408A49A}" type="slidenum">
              <a:rPr 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5847" name="Group 13"/>
          <p:cNvGrpSpPr>
            <a:grpSpLocks noChangeAspect="1"/>
          </p:cNvGrpSpPr>
          <p:nvPr/>
        </p:nvGrpSpPr>
        <p:grpSpPr bwMode="auto">
          <a:xfrm>
            <a:off x="1752600" y="2209800"/>
            <a:ext cx="5105400" cy="1525588"/>
            <a:chOff x="2057400" y="3048000"/>
            <a:chExt cx="5867400" cy="1752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3734061" y="3048000"/>
              <a:ext cx="2286023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962116" y="3733720"/>
              <a:ext cx="304682" cy="32827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410721" y="3352563"/>
              <a:ext cx="304682" cy="32827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410721" y="4268072"/>
              <a:ext cx="304682" cy="32827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20119" y="3733720"/>
              <a:ext cx="304681" cy="32827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859" name="TextBox 20"/>
            <p:cNvSpPr txBox="1">
              <a:spLocks noChangeArrowheads="1"/>
            </p:cNvSpPr>
            <p:nvPr/>
          </p:nvSpPr>
          <p:spPr bwMode="auto">
            <a:xfrm>
              <a:off x="6510338" y="3090863"/>
              <a:ext cx="358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l-GR" sz="2800" b="1">
                  <a:latin typeface="Cambria Math" charset="0"/>
                </a:rPr>
                <a:t>λ</a:t>
              </a:r>
              <a:endParaRPr lang="en-US" sz="2800" b="1">
                <a:latin typeface="Calibri" charset="0"/>
              </a:endParaRPr>
            </a:p>
          </p:txBody>
        </p:sp>
        <p:cxnSp>
          <p:nvCxnSpPr>
            <p:cNvPr id="22" name="Curved Connector 21"/>
            <p:cNvCxnSpPr>
              <a:stCxn id="11" idx="6"/>
              <a:endCxn id="17" idx="2"/>
            </p:cNvCxnSpPr>
            <p:nvPr/>
          </p:nvCxnSpPr>
          <p:spPr>
            <a:xfrm>
              <a:off x="5715403" y="3518521"/>
              <a:ext cx="1904716" cy="38115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flipV="1">
              <a:off x="5715403" y="3925212"/>
              <a:ext cx="1904716" cy="50699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30"/>
            <p:cNvSpPr txBox="1">
              <a:spLocks noChangeArrowheads="1"/>
            </p:cNvSpPr>
            <p:nvPr/>
          </p:nvSpPr>
          <p:spPr bwMode="auto">
            <a:xfrm>
              <a:off x="6510338" y="4170363"/>
              <a:ext cx="3587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l-GR" sz="2800" b="1">
                  <a:latin typeface="Cambria Math" charset="0"/>
                </a:rPr>
                <a:t>λ</a:t>
              </a:r>
              <a:endParaRPr lang="en-US" sz="2800" b="1">
                <a:latin typeface="Calibri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2057400" y="3886913"/>
              <a:ext cx="31015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2362082" y="3733720"/>
              <a:ext cx="304681" cy="32827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26" idx="6"/>
              <a:endCxn id="10" idx="2"/>
            </p:cNvCxnSpPr>
            <p:nvPr/>
          </p:nvCxnSpPr>
          <p:spPr>
            <a:xfrm>
              <a:off x="2666763" y="3897856"/>
              <a:ext cx="12953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6" name="TextBox 20"/>
            <p:cNvSpPr txBox="1">
              <a:spLocks noChangeArrowheads="1"/>
            </p:cNvSpPr>
            <p:nvPr/>
          </p:nvSpPr>
          <p:spPr bwMode="auto">
            <a:xfrm>
              <a:off x="3048000" y="3429000"/>
              <a:ext cx="358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l-GR" sz="2800" b="1">
                  <a:latin typeface="Cambria Math" charset="0"/>
                </a:rPr>
                <a:t>λ</a:t>
              </a:r>
              <a:endParaRPr lang="en-US" sz="2800" b="1">
                <a:latin typeface="Calibri" charset="0"/>
              </a:endParaRPr>
            </a:p>
          </p:txBody>
        </p:sp>
      </p:grpSp>
      <p:grpSp>
        <p:nvGrpSpPr>
          <p:cNvPr id="35848" name="Group 31"/>
          <p:cNvGrpSpPr>
            <a:grpSpLocks noChangeAspect="1"/>
          </p:cNvGrpSpPr>
          <p:nvPr/>
        </p:nvGrpSpPr>
        <p:grpSpPr bwMode="auto">
          <a:xfrm>
            <a:off x="1752600" y="4876800"/>
            <a:ext cx="5105400" cy="577850"/>
            <a:chOff x="2057400" y="3398291"/>
            <a:chExt cx="5867400" cy="664122"/>
          </a:xfrm>
        </p:grpSpPr>
        <p:sp>
          <p:nvSpPr>
            <p:cNvPr id="37" name="Oval 36"/>
            <p:cNvSpPr/>
            <p:nvPr/>
          </p:nvSpPr>
          <p:spPr bwMode="auto">
            <a:xfrm>
              <a:off x="7620119" y="3734001"/>
              <a:ext cx="304681" cy="32841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057400" y="3885436"/>
              <a:ext cx="31015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362082" y="3734001"/>
              <a:ext cx="304681" cy="3284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>
            <a:xfrm>
              <a:off x="2666763" y="3898207"/>
              <a:ext cx="49533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772167" y="3398291"/>
              <a:ext cx="465233" cy="6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 smtClean="0">
                  <a:latin typeface="+mn-lt"/>
                  <a:cs typeface="+mn-cs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2244</Words>
  <Application>Microsoft Office PowerPoint</Application>
  <PresentationFormat>On-screen Show (4:3)</PresentationFormat>
  <Paragraphs>589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Symbol</vt:lpstr>
      <vt:lpstr>Comic Sans MS</vt:lpstr>
      <vt:lpstr>Tahoma</vt:lpstr>
      <vt:lpstr>MS PGothic</vt:lpstr>
      <vt:lpstr>Calibri</vt:lpstr>
      <vt:lpstr>Helvetica</vt:lpstr>
      <vt:lpstr>Cambria Math</vt:lpstr>
      <vt:lpstr>Times New Roman</vt:lpstr>
      <vt:lpstr>Office Theme</vt:lpstr>
      <vt:lpstr>CSE 311  Foundations of Computing I</vt:lpstr>
      <vt:lpstr>Announcements</vt:lpstr>
      <vt:lpstr>Last lecture highlights</vt:lpstr>
      <vt:lpstr>Last lecture highlights</vt:lpstr>
      <vt:lpstr>Converting an NFA to a regular expression</vt:lpstr>
      <vt:lpstr>Splicing out a node</vt:lpstr>
      <vt:lpstr>Finite Automaton without t1</vt:lpstr>
      <vt:lpstr>Generalized NFAs </vt:lpstr>
      <vt:lpstr>Starting from NFA</vt:lpstr>
      <vt:lpstr>Only two simplification rules:</vt:lpstr>
      <vt:lpstr>Automata Theory Summary</vt:lpstr>
      <vt:lpstr>What can Finite State Machines do?</vt:lpstr>
      <vt:lpstr>A={0n1n  : n≥0} cannot be recognized by any DFA</vt:lpstr>
      <vt:lpstr>The set B of binary palindromes cannot be recognized by any DFA</vt:lpstr>
      <vt:lpstr>The set P of strings of balanced parentheses cannot be recognized by any DFA</vt:lpstr>
      <vt:lpstr>The set P of strings {1j | j = n2} cannot be recognized by any DFA</vt:lpstr>
      <vt:lpstr>Pattern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Pattern Matching via Finite Automata</vt:lpstr>
      <vt:lpstr>Building a DFA for the pattern</vt:lpstr>
      <vt:lpstr>Building a DFA for the pattern</vt:lpstr>
      <vt:lpstr>Building a DFA for the pattern</vt:lpstr>
      <vt:lpstr>Building a DFA for the pattern</vt:lpstr>
      <vt:lpstr>Building a DFA for the pattern</vt:lpstr>
      <vt:lpstr>Generalizing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Foundations of Computing</dc:title>
  <dc:creator/>
  <cp:lastModifiedBy/>
  <cp:revision>5</cp:revision>
  <cp:lastPrinted>1901-01-01T07:00:00Z</cp:lastPrinted>
  <dcterms:created xsi:type="dcterms:W3CDTF">2010-01-04T17:42:51Z</dcterms:created>
  <dcterms:modified xsi:type="dcterms:W3CDTF">2012-11-30T21:34:03Z</dcterms:modified>
</cp:coreProperties>
</file>