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23"/>
  </p:notesMasterIdLst>
  <p:handoutMasterIdLst>
    <p:handoutMasterId r:id="rId24"/>
  </p:handoutMasterIdLst>
  <p:sldIdLst>
    <p:sldId id="413" r:id="rId2"/>
    <p:sldId id="415" r:id="rId3"/>
    <p:sldId id="468" r:id="rId4"/>
    <p:sldId id="465" r:id="rId5"/>
    <p:sldId id="466" r:id="rId6"/>
    <p:sldId id="467" r:id="rId7"/>
    <p:sldId id="447" r:id="rId8"/>
    <p:sldId id="459" r:id="rId9"/>
    <p:sldId id="461" r:id="rId10"/>
    <p:sldId id="442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62" r:id="rId20"/>
    <p:sldId id="463" r:id="rId21"/>
    <p:sldId id="464" r:id="rId2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99"/>
    <a:srgbClr val="FFFF00"/>
    <a:srgbClr val="CC99FF"/>
    <a:srgbClr val="00CCFF"/>
    <a:srgbClr val="9999FF"/>
    <a:srgbClr val="6699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5272" autoAdjust="0"/>
  </p:normalViewPr>
  <p:slideViewPr>
    <p:cSldViewPr>
      <p:cViewPr>
        <p:scale>
          <a:sx n="113" d="100"/>
          <a:sy n="113" d="100"/>
        </p:scale>
        <p:origin x="-2728" y="-1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427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80" tIns="47199" rIns="96080" bIns="47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75863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271" y="9119463"/>
            <a:ext cx="3170255" cy="480060"/>
          </a:xfrm>
          <a:prstGeom prst="rect">
            <a:avLst/>
          </a:prstGeom>
          <a:noFill/>
        </p:spPr>
        <p:txBody>
          <a:bodyPr lIns="96588" tIns="48294" rIns="96588" bIns="48294"/>
          <a:lstStyle/>
          <a:p>
            <a:fld id="{25D5CF66-5FFE-EA4F-9B29-62CCB6EEE175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74587-BE0D-4390-B534-F0D1BCCDD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3A00C-58EC-462A-AD66-82AF2B521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3054-A922-4FCA-A769-E0C774572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7961-3856-4237-81E1-4289A06F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D637-6B83-4AEF-8F06-61EA654E6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0D09-48D4-44C9-BA93-7E845C30A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87CD-2B75-436A-8E62-E003F1C0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9E68-C56D-4815-A4FB-CE3C6D1DB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E65E-3DC7-4D0F-BB9B-1BE22BE7C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B7F3-D6E7-4F95-8C2D-30EEF4FC7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9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2DAA-67E6-465A-AE9B-5E6C1B918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B0764F24-C1FE-4832-B1B6-C06FEB323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Finite State Machines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5E715-27F0-4962-B2F7-4B13AF6A0E1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language does this machine recognize?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997A9-B71B-4491-BAB7-A21273B677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7050" y="24812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s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527050" y="43100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2355850" y="43100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355850" y="2481263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136650" y="2633663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136650" y="2862263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1289050" y="22526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1974850" y="2938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36650" y="4462463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136650" y="4691063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1289050" y="4081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2051050" y="47672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36850" y="3092450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08250" y="3090863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2813050" y="30908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8213" name="TextBox 24"/>
          <p:cNvSpPr txBox="1">
            <a:spLocks noChangeArrowheads="1"/>
          </p:cNvSpPr>
          <p:nvPr/>
        </p:nvSpPr>
        <p:spPr bwMode="auto">
          <a:xfrm>
            <a:off x="2203450" y="3700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08050" y="3092450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9450" y="3090863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27"/>
          <p:cNvSpPr txBox="1">
            <a:spLocks noChangeArrowheads="1"/>
          </p:cNvSpPr>
          <p:nvPr/>
        </p:nvSpPr>
        <p:spPr bwMode="auto">
          <a:xfrm>
            <a:off x="984250" y="30908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8217" name="TextBox 28"/>
          <p:cNvSpPr txBox="1">
            <a:spLocks noChangeArrowheads="1"/>
          </p:cNvSpPr>
          <p:nvPr/>
        </p:nvSpPr>
        <p:spPr bwMode="auto">
          <a:xfrm>
            <a:off x="374650" y="370046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52400" y="2743200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Bit Shift 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B285A-F0CA-4AE4-BFBB-4D48A66894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F7DAE-E720-452B-889C-97F1EB8B27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738438" y="3703638"/>
            <a:ext cx="609600" cy="609600"/>
            <a:chOff x="1725" y="2333"/>
            <a:chExt cx="384" cy="384"/>
          </a:xfrm>
        </p:grpSpPr>
        <p:sp>
          <p:nvSpPr>
            <p:cNvPr id="1036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10246" name="Group 8"/>
          <p:cNvGrpSpPr>
            <a:grpSpLocks/>
          </p:cNvGrpSpPr>
          <p:nvPr/>
        </p:nvGrpSpPr>
        <p:grpSpPr bwMode="auto">
          <a:xfrm>
            <a:off x="6091238" y="3703638"/>
            <a:ext cx="609600" cy="609600"/>
            <a:chOff x="3837" y="2333"/>
            <a:chExt cx="384" cy="384"/>
          </a:xfrm>
        </p:grpSpPr>
        <p:sp>
          <p:nvSpPr>
            <p:cNvPr id="10362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>
            <a:off x="7005638" y="4618038"/>
            <a:ext cx="609600" cy="609600"/>
            <a:chOff x="4413" y="2909"/>
            <a:chExt cx="384" cy="384"/>
          </a:xfrm>
        </p:grpSpPr>
        <p:sp>
          <p:nvSpPr>
            <p:cNvPr id="10360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1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6091238" y="5532438"/>
            <a:ext cx="609600" cy="609600"/>
            <a:chOff x="3837" y="3485"/>
            <a:chExt cx="384" cy="384"/>
          </a:xfrm>
        </p:grpSpPr>
        <p:sp>
          <p:nvSpPr>
            <p:cNvPr id="10358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9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5176838" y="4618038"/>
            <a:ext cx="609600" cy="609600"/>
            <a:chOff x="3261" y="2909"/>
            <a:chExt cx="384" cy="384"/>
          </a:xfrm>
        </p:grpSpPr>
        <p:sp>
          <p:nvSpPr>
            <p:cNvPr id="10356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7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0250" name="Group 20"/>
          <p:cNvGrpSpPr>
            <a:grpSpLocks/>
          </p:cNvGrpSpPr>
          <p:nvPr/>
        </p:nvGrpSpPr>
        <p:grpSpPr bwMode="auto">
          <a:xfrm>
            <a:off x="3652838" y="4618038"/>
            <a:ext cx="609600" cy="609600"/>
            <a:chOff x="2301" y="2909"/>
            <a:chExt cx="384" cy="384"/>
          </a:xfrm>
        </p:grpSpPr>
        <p:sp>
          <p:nvSpPr>
            <p:cNvPr id="10354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5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10251" name="Group 23"/>
          <p:cNvGrpSpPr>
            <a:grpSpLocks/>
          </p:cNvGrpSpPr>
          <p:nvPr/>
        </p:nvGrpSpPr>
        <p:grpSpPr bwMode="auto">
          <a:xfrm>
            <a:off x="1824038" y="4618038"/>
            <a:ext cx="609600" cy="609600"/>
            <a:chOff x="1149" y="2909"/>
            <a:chExt cx="384" cy="384"/>
          </a:xfrm>
        </p:grpSpPr>
        <p:sp>
          <p:nvSpPr>
            <p:cNvPr id="10352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10252" name="Group 26"/>
          <p:cNvGrpSpPr>
            <a:grpSpLocks/>
          </p:cNvGrpSpPr>
          <p:nvPr/>
        </p:nvGrpSpPr>
        <p:grpSpPr bwMode="auto">
          <a:xfrm>
            <a:off x="2738438" y="5532438"/>
            <a:ext cx="609600" cy="609600"/>
            <a:chOff x="1725" y="3485"/>
            <a:chExt cx="384" cy="384"/>
          </a:xfrm>
        </p:grpSpPr>
        <p:sp>
          <p:nvSpPr>
            <p:cNvPr id="10350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1025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10348" name="AutoShape 30"/>
            <p:cNvCxnSpPr>
              <a:cxnSpLocks noChangeShapeType="1"/>
              <a:stCxn id="10364" idx="6"/>
              <a:endCxn id="1036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9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10346" name="AutoShape 33"/>
            <p:cNvCxnSpPr>
              <a:cxnSpLocks noChangeShapeType="1"/>
              <a:stCxn id="10354" idx="7"/>
              <a:endCxn id="1035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7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10344" name="AutoShape 39"/>
            <p:cNvCxnSpPr>
              <a:cxnSpLocks noChangeShapeType="1"/>
              <a:stCxn id="10352" idx="7"/>
              <a:endCxn id="1036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5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10342" name="AutoShape 45"/>
            <p:cNvCxnSpPr>
              <a:cxnSpLocks noChangeShapeType="1"/>
              <a:stCxn id="10364" idx="5"/>
              <a:endCxn id="1035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3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025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10340" name="AutoShape 55"/>
            <p:cNvCxnSpPr>
              <a:cxnSpLocks noChangeShapeType="1"/>
              <a:stCxn id="10356" idx="7"/>
              <a:endCxn id="1036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1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10338" name="AutoShape 58"/>
            <p:cNvCxnSpPr>
              <a:cxnSpLocks noChangeShapeType="1"/>
              <a:stCxn id="10360" idx="5"/>
              <a:endCxn id="1036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39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5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10336" name="AutoShape 70"/>
            <p:cNvCxnSpPr>
              <a:cxnSpLocks noChangeShapeType="1"/>
              <a:stCxn id="10362" idx="5"/>
              <a:endCxn id="1036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37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6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10312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10334" name="AutoShape 36"/>
              <p:cNvCxnSpPr>
                <a:cxnSpLocks noChangeShapeType="1"/>
                <a:stCxn id="10350" idx="0"/>
                <a:endCxn id="1036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5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0313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10332" name="AutoShape 42"/>
              <p:cNvCxnSpPr>
                <a:cxnSpLocks noChangeShapeType="1"/>
                <a:stCxn id="10354" idx="3"/>
                <a:endCxn id="1035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3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4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10330" name="AutoShape 48"/>
              <p:cNvCxnSpPr>
                <a:cxnSpLocks noChangeShapeType="1"/>
                <a:stCxn id="10350" idx="1"/>
                <a:endCxn id="1035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31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5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10328" name="AutoShape 52"/>
              <p:cNvCxnSpPr>
                <a:cxnSpLocks noChangeShapeType="1"/>
                <a:stCxn id="10356" idx="3"/>
                <a:endCxn id="1035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9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6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10326" name="AutoShape 61"/>
              <p:cNvCxnSpPr>
                <a:cxnSpLocks noChangeShapeType="1"/>
                <a:stCxn id="10358" idx="1"/>
                <a:endCxn id="1035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7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0317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10324" name="AutoShape 64"/>
              <p:cNvCxnSpPr>
                <a:cxnSpLocks noChangeShapeType="1"/>
                <a:stCxn id="10358" idx="2"/>
                <a:endCxn id="1035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5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8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10322" name="AutoShape 67"/>
              <p:cNvCxnSpPr>
                <a:cxnSpLocks noChangeShapeType="1"/>
                <a:stCxn id="10360" idx="3"/>
                <a:endCxn id="1035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3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0319" name="Group 72"/>
            <p:cNvGrpSpPr>
              <a:grpSpLocks/>
            </p:cNvGrpSpPr>
            <p:nvPr/>
          </p:nvGrpSpPr>
          <p:grpSpPr bwMode="auto">
            <a:xfrm>
              <a:off x="6172201" y="4313238"/>
              <a:ext cx="295275" cy="1219200"/>
              <a:chOff x="3795" y="2976"/>
              <a:chExt cx="186" cy="768"/>
            </a:xfrm>
          </p:grpSpPr>
          <p:cxnSp>
            <p:nvCxnSpPr>
              <p:cNvPr id="10320" name="AutoShape 73"/>
              <p:cNvCxnSpPr>
                <a:cxnSpLocks noChangeShapeType="1"/>
                <a:stCxn id="10362" idx="4"/>
                <a:endCxn id="1035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21" name="Text Box 74"/>
              <p:cNvSpPr txBox="1">
                <a:spLocks noChangeArrowheads="1"/>
              </p:cNvSpPr>
              <p:nvPr/>
            </p:nvSpPr>
            <p:spPr bwMode="auto">
              <a:xfrm>
                <a:off x="3795" y="3139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dirty="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1026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10310" name="AutoShape 76"/>
            <p:cNvCxnSpPr>
              <a:cxnSpLocks noChangeShapeType="1"/>
              <a:stCxn id="10352" idx="3"/>
              <a:endCxn id="1035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11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82" name="Oval 6"/>
          <p:cNvSpPr>
            <a:spLocks noChangeArrowheads="1"/>
          </p:cNvSpPr>
          <p:nvPr/>
        </p:nvSpPr>
        <p:spPr bwMode="auto">
          <a:xfrm>
            <a:off x="4386263" y="228600"/>
            <a:ext cx="609600" cy="6096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11" charset="-128"/>
            </a:endParaRPr>
          </a:p>
        </p:txBody>
      </p:sp>
      <p:grpSp>
        <p:nvGrpSpPr>
          <p:cNvPr id="10263" name="Group 5"/>
          <p:cNvGrpSpPr>
            <a:grpSpLocks/>
          </p:cNvGrpSpPr>
          <p:nvPr/>
        </p:nvGrpSpPr>
        <p:grpSpPr bwMode="auto">
          <a:xfrm>
            <a:off x="5786438" y="1082675"/>
            <a:ext cx="609600" cy="609600"/>
            <a:chOff x="1725" y="2333"/>
            <a:chExt cx="384" cy="384"/>
          </a:xfrm>
        </p:grpSpPr>
        <p:sp>
          <p:nvSpPr>
            <p:cNvPr id="1030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10264" name="Group 5"/>
          <p:cNvGrpSpPr>
            <a:grpSpLocks/>
          </p:cNvGrpSpPr>
          <p:nvPr/>
        </p:nvGrpSpPr>
        <p:grpSpPr bwMode="auto">
          <a:xfrm>
            <a:off x="2894013" y="1082675"/>
            <a:ext cx="609600" cy="609600"/>
            <a:chOff x="1725" y="2333"/>
            <a:chExt cx="384" cy="384"/>
          </a:xfrm>
        </p:grpSpPr>
        <p:sp>
          <p:nvSpPr>
            <p:cNvPr id="10306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10265" name="Group 5"/>
          <p:cNvGrpSpPr>
            <a:grpSpLocks/>
          </p:cNvGrpSpPr>
          <p:nvPr/>
        </p:nvGrpSpPr>
        <p:grpSpPr bwMode="auto">
          <a:xfrm>
            <a:off x="2151063" y="2138363"/>
            <a:ext cx="609600" cy="609600"/>
            <a:chOff x="1725" y="2333"/>
            <a:chExt cx="384" cy="384"/>
          </a:xfrm>
        </p:grpSpPr>
        <p:sp>
          <p:nvSpPr>
            <p:cNvPr id="1030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10266" name="Group 5"/>
          <p:cNvGrpSpPr>
            <a:grpSpLocks/>
          </p:cNvGrpSpPr>
          <p:nvPr/>
        </p:nvGrpSpPr>
        <p:grpSpPr bwMode="auto">
          <a:xfrm>
            <a:off x="3582988" y="2154238"/>
            <a:ext cx="609600" cy="609600"/>
            <a:chOff x="1725" y="2333"/>
            <a:chExt cx="384" cy="384"/>
          </a:xfrm>
        </p:grpSpPr>
        <p:sp>
          <p:nvSpPr>
            <p:cNvPr id="10302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10267" name="Group 5"/>
          <p:cNvGrpSpPr>
            <a:grpSpLocks/>
          </p:cNvGrpSpPr>
          <p:nvPr/>
        </p:nvGrpSpPr>
        <p:grpSpPr bwMode="auto">
          <a:xfrm>
            <a:off x="5129213" y="2114550"/>
            <a:ext cx="609600" cy="609600"/>
            <a:chOff x="1725" y="2333"/>
            <a:chExt cx="384" cy="384"/>
          </a:xfrm>
        </p:grpSpPr>
        <p:sp>
          <p:nvSpPr>
            <p:cNvPr id="10300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10268" name="Group 5"/>
          <p:cNvGrpSpPr>
            <a:grpSpLocks/>
          </p:cNvGrpSpPr>
          <p:nvPr/>
        </p:nvGrpSpPr>
        <p:grpSpPr bwMode="auto">
          <a:xfrm>
            <a:off x="6934200" y="2098675"/>
            <a:ext cx="609600" cy="609600"/>
            <a:chOff x="1725" y="2333"/>
            <a:chExt cx="384" cy="384"/>
          </a:xfrm>
        </p:grpSpPr>
        <p:sp>
          <p:nvSpPr>
            <p:cNvPr id="1029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10269" name="AutoShape 70"/>
          <p:cNvCxnSpPr>
            <a:cxnSpLocks noChangeShapeType="1"/>
            <a:endCxn id="10308" idx="1"/>
          </p:cNvCxnSpPr>
          <p:nvPr/>
        </p:nvCxnSpPr>
        <p:spPr bwMode="auto">
          <a:xfrm>
            <a:off x="4935538" y="711200"/>
            <a:ext cx="93980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AutoShape 70"/>
          <p:cNvCxnSpPr>
            <a:cxnSpLocks noChangeShapeType="1"/>
            <a:stCxn id="10308" idx="5"/>
            <a:endCxn id="10298" idx="1"/>
          </p:cNvCxnSpPr>
          <p:nvPr/>
        </p:nvCxnSpPr>
        <p:spPr bwMode="auto">
          <a:xfrm>
            <a:off x="6306764" y="1603001"/>
            <a:ext cx="716710" cy="5849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1" name="AutoShape 70"/>
          <p:cNvCxnSpPr>
            <a:cxnSpLocks noChangeShapeType="1"/>
            <a:endCxn id="10300" idx="7"/>
          </p:cNvCxnSpPr>
          <p:nvPr/>
        </p:nvCxnSpPr>
        <p:spPr bwMode="auto">
          <a:xfrm flipH="1">
            <a:off x="5649913" y="1643063"/>
            <a:ext cx="265112" cy="560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2" name="AutoShape 70"/>
          <p:cNvCxnSpPr>
            <a:cxnSpLocks noChangeShapeType="1"/>
            <a:endCxn id="10306" idx="7"/>
          </p:cNvCxnSpPr>
          <p:nvPr/>
        </p:nvCxnSpPr>
        <p:spPr bwMode="auto">
          <a:xfrm flipH="1">
            <a:off x="3414713" y="669925"/>
            <a:ext cx="102393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3" name="AutoShape 70"/>
          <p:cNvCxnSpPr>
            <a:cxnSpLocks noChangeShapeType="1"/>
            <a:endCxn id="10304" idx="0"/>
          </p:cNvCxnSpPr>
          <p:nvPr/>
        </p:nvCxnSpPr>
        <p:spPr bwMode="auto">
          <a:xfrm flipH="1">
            <a:off x="2455863" y="1589088"/>
            <a:ext cx="520700" cy="549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4" name="AutoShape 70"/>
          <p:cNvCxnSpPr>
            <a:cxnSpLocks noChangeShapeType="1"/>
            <a:endCxn id="10302" idx="1"/>
          </p:cNvCxnSpPr>
          <p:nvPr/>
        </p:nvCxnSpPr>
        <p:spPr bwMode="auto">
          <a:xfrm>
            <a:off x="3357563" y="1643063"/>
            <a:ext cx="314325" cy="60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5" name="Text Box 59"/>
          <p:cNvSpPr txBox="1">
            <a:spLocks noChangeArrowheads="1"/>
          </p:cNvSpPr>
          <p:nvPr/>
        </p:nvSpPr>
        <p:spPr bwMode="auto">
          <a:xfrm>
            <a:off x="6629400" y="164465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dirty="0">
                <a:latin typeface="Tahoma" pitchFamily="34" charset="0"/>
              </a:rPr>
              <a:t>1</a:t>
            </a:r>
          </a:p>
        </p:txBody>
      </p:sp>
      <p:sp>
        <p:nvSpPr>
          <p:cNvPr id="10276" name="Text Box 59"/>
          <p:cNvSpPr txBox="1">
            <a:spLocks noChangeArrowheads="1"/>
          </p:cNvSpPr>
          <p:nvPr/>
        </p:nvSpPr>
        <p:spPr bwMode="auto">
          <a:xfrm>
            <a:off x="3422650" y="16922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77" name="Text Box 59"/>
          <p:cNvSpPr txBox="1">
            <a:spLocks noChangeArrowheads="1"/>
          </p:cNvSpPr>
          <p:nvPr/>
        </p:nvSpPr>
        <p:spPr bwMode="auto">
          <a:xfrm>
            <a:off x="4543425" y="26543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78" name="Text Box 68"/>
          <p:cNvSpPr txBox="1">
            <a:spLocks noChangeArrowheads="1"/>
          </p:cNvSpPr>
          <p:nvPr/>
        </p:nvSpPr>
        <p:spPr bwMode="auto">
          <a:xfrm>
            <a:off x="3686175" y="66992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79" name="Text Box 68"/>
          <p:cNvSpPr txBox="1">
            <a:spLocks noChangeArrowheads="1"/>
          </p:cNvSpPr>
          <p:nvPr/>
        </p:nvSpPr>
        <p:spPr bwMode="auto">
          <a:xfrm>
            <a:off x="2473325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80" name="Text Box 68"/>
          <p:cNvSpPr txBox="1">
            <a:spLocks noChangeArrowheads="1"/>
          </p:cNvSpPr>
          <p:nvPr/>
        </p:nvSpPr>
        <p:spPr bwMode="auto">
          <a:xfrm>
            <a:off x="5549900" y="16335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281" name="AutoShape 70"/>
          <p:cNvCxnSpPr>
            <a:cxnSpLocks noChangeShapeType="1"/>
            <a:endCxn id="10352" idx="0"/>
          </p:cNvCxnSpPr>
          <p:nvPr/>
        </p:nvCxnSpPr>
        <p:spPr bwMode="auto">
          <a:xfrm flipH="1">
            <a:off x="2128838" y="2732088"/>
            <a:ext cx="20796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AutoShape 70"/>
          <p:cNvCxnSpPr>
            <a:cxnSpLocks noChangeShapeType="1"/>
            <a:endCxn id="10364" idx="0"/>
          </p:cNvCxnSpPr>
          <p:nvPr/>
        </p:nvCxnSpPr>
        <p:spPr bwMode="auto">
          <a:xfrm>
            <a:off x="2586038" y="2708275"/>
            <a:ext cx="457200" cy="995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3" name="Text Box 68"/>
          <p:cNvSpPr txBox="1">
            <a:spLocks noChangeArrowheads="1"/>
          </p:cNvSpPr>
          <p:nvPr/>
        </p:nvSpPr>
        <p:spPr bwMode="auto">
          <a:xfrm>
            <a:off x="19827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284" name="AutoShape 70"/>
          <p:cNvCxnSpPr>
            <a:cxnSpLocks noChangeShapeType="1"/>
            <a:endCxn id="10354" idx="0"/>
          </p:cNvCxnSpPr>
          <p:nvPr/>
        </p:nvCxnSpPr>
        <p:spPr bwMode="auto">
          <a:xfrm>
            <a:off x="3808413" y="2747963"/>
            <a:ext cx="149225" cy="187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5" name="AutoShape 70"/>
          <p:cNvCxnSpPr>
            <a:cxnSpLocks noChangeShapeType="1"/>
            <a:endCxn id="10362" idx="0"/>
          </p:cNvCxnSpPr>
          <p:nvPr/>
        </p:nvCxnSpPr>
        <p:spPr bwMode="auto">
          <a:xfrm>
            <a:off x="4064000" y="2689225"/>
            <a:ext cx="2332038" cy="1014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AutoShape 70"/>
          <p:cNvCxnSpPr>
            <a:cxnSpLocks noChangeShapeType="1"/>
            <a:endCxn id="10350" idx="0"/>
          </p:cNvCxnSpPr>
          <p:nvPr/>
        </p:nvCxnSpPr>
        <p:spPr bwMode="auto">
          <a:xfrm flipH="1">
            <a:off x="3043238" y="2676525"/>
            <a:ext cx="2208212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AutoShape 70"/>
          <p:cNvCxnSpPr>
            <a:cxnSpLocks noChangeShapeType="1"/>
            <a:endCxn id="10356" idx="0"/>
          </p:cNvCxnSpPr>
          <p:nvPr/>
        </p:nvCxnSpPr>
        <p:spPr bwMode="auto">
          <a:xfrm flipH="1">
            <a:off x="5481638" y="2732088"/>
            <a:ext cx="3651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8" name="AutoShape 70"/>
          <p:cNvCxnSpPr>
            <a:cxnSpLocks noChangeShapeType="1"/>
            <a:stCxn id="10298" idx="3"/>
            <a:endCxn id="10358" idx="0"/>
          </p:cNvCxnSpPr>
          <p:nvPr/>
        </p:nvCxnSpPr>
        <p:spPr bwMode="auto">
          <a:xfrm flipH="1">
            <a:off x="6396038" y="2619001"/>
            <a:ext cx="627436" cy="29134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9" name="AutoShape 70"/>
          <p:cNvCxnSpPr>
            <a:cxnSpLocks noChangeShapeType="1"/>
            <a:stCxn id="10298" idx="4"/>
          </p:cNvCxnSpPr>
          <p:nvPr/>
        </p:nvCxnSpPr>
        <p:spPr bwMode="auto">
          <a:xfrm>
            <a:off x="7239000" y="2708275"/>
            <a:ext cx="68792" cy="1939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0" name="Text Box 68"/>
          <p:cNvSpPr txBox="1">
            <a:spLocks noChangeArrowheads="1"/>
          </p:cNvSpPr>
          <p:nvPr/>
        </p:nvSpPr>
        <p:spPr bwMode="auto">
          <a:xfrm>
            <a:off x="3624263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91" name="Text Box 68"/>
          <p:cNvSpPr txBox="1">
            <a:spLocks noChangeArrowheads="1"/>
          </p:cNvSpPr>
          <p:nvPr/>
        </p:nvSpPr>
        <p:spPr bwMode="auto">
          <a:xfrm>
            <a:off x="44418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292" name="Text Box 68"/>
          <p:cNvSpPr txBox="1">
            <a:spLocks noChangeArrowheads="1"/>
          </p:cNvSpPr>
          <p:nvPr/>
        </p:nvSpPr>
        <p:spPr bwMode="auto">
          <a:xfrm>
            <a:off x="66389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dirty="0">
                <a:latin typeface="Tahoma" pitchFamily="34" charset="0"/>
              </a:rPr>
              <a:t>0</a:t>
            </a:r>
          </a:p>
        </p:txBody>
      </p:sp>
      <p:sp>
        <p:nvSpPr>
          <p:cNvPr id="10293" name="Text Box 59"/>
          <p:cNvSpPr txBox="1">
            <a:spLocks noChangeArrowheads="1"/>
          </p:cNvSpPr>
          <p:nvPr/>
        </p:nvSpPr>
        <p:spPr bwMode="auto">
          <a:xfrm>
            <a:off x="2814638" y="30480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4" name="Text Box 59"/>
          <p:cNvSpPr txBox="1">
            <a:spLocks noChangeArrowheads="1"/>
          </p:cNvSpPr>
          <p:nvPr/>
        </p:nvSpPr>
        <p:spPr bwMode="auto">
          <a:xfrm>
            <a:off x="5438775" y="8286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5" name="Text Box 59"/>
          <p:cNvSpPr txBox="1">
            <a:spLocks noChangeArrowheads="1"/>
          </p:cNvSpPr>
          <p:nvPr/>
        </p:nvSpPr>
        <p:spPr bwMode="auto">
          <a:xfrm>
            <a:off x="5475288" y="287496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296" name="Text Box 59"/>
          <p:cNvSpPr txBox="1">
            <a:spLocks noChangeArrowheads="1"/>
          </p:cNvSpPr>
          <p:nvPr/>
        </p:nvSpPr>
        <p:spPr bwMode="auto">
          <a:xfrm>
            <a:off x="7324725" y="31956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cxnSp>
        <p:nvCxnSpPr>
          <p:cNvPr id="10297" name="AutoShape 30"/>
          <p:cNvCxnSpPr>
            <a:cxnSpLocks noChangeShapeType="1"/>
          </p:cNvCxnSpPr>
          <p:nvPr/>
        </p:nvCxnSpPr>
        <p:spPr bwMode="auto">
          <a:xfrm>
            <a:off x="4114800" y="457200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mtClean="0"/>
              <a:t>Design a DFA that accepts strings with a 1 three positions from the end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6F83-1C12-4CCC-8E37-E2B9967AA1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06CFB-A501-4053-8756-11608D0658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63538" y="304800"/>
            <a:ext cx="838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/>
              <a:t>How does the size of a DFA to recognize “10</a:t>
            </a:r>
            <a:r>
              <a:rPr lang="en-US" sz="2800" baseline="30000"/>
              <a:t>th</a:t>
            </a:r>
            <a:r>
              <a:rPr lang="en-US" sz="2800"/>
              <a:t> character is a 1” compare with the size of a DFA to recognize “10</a:t>
            </a:r>
            <a:r>
              <a:rPr lang="en-US" sz="2800" baseline="30000"/>
              <a:t>th</a:t>
            </a:r>
            <a:r>
              <a:rPr lang="en-US" sz="2800"/>
              <a:t> character from the end is 1”?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: Strings where the sum of digits mod 3 is 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862F4-217D-4D04-AFF6-8B68ED4881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24384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4463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27622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51138" y="5791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4884738" y="579913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70138" y="611505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33800" y="46482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smtClean="0"/>
              <a:t>Recognize strings with an even number of 2’s and a mod 3 sum of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76C7B-0EF0-43F4-840C-F761FB5B67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286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562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2987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575300"/>
            <a:ext cx="731838" cy="730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886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3000" y="42672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 with output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F05E8-8648-4738-8E7F-68A03F5A0E7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581400" cy="2225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3</a:t>
            </a: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4</a:t>
            </a: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6" name="Oval 16"/>
          <p:cNvSpPr>
            <a:spLocks noChangeArrowheads="1"/>
          </p:cNvSpPr>
          <p:nvPr/>
        </p:nvSpPr>
        <p:spPr bwMode="auto">
          <a:xfrm>
            <a:off x="469900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1</a:t>
            </a:r>
          </a:p>
        </p:txBody>
      </p:sp>
      <p:sp>
        <p:nvSpPr>
          <p:cNvPr id="15407" name="Oval 18"/>
          <p:cNvSpPr>
            <a:spLocks noChangeArrowheads="1"/>
          </p:cNvSpPr>
          <p:nvPr/>
        </p:nvSpPr>
        <p:spPr bwMode="auto">
          <a:xfrm>
            <a:off x="5632450" y="4972050"/>
            <a:ext cx="542925" cy="541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S</a:t>
            </a:r>
            <a:r>
              <a:rPr lang="en-US" sz="1400" baseline="-25000">
                <a:latin typeface="Tahoma" pitchFamily="34" charset="0"/>
              </a:rPr>
              <a:t>2</a:t>
            </a:r>
          </a:p>
        </p:txBody>
      </p:sp>
      <p:cxnSp>
        <p:nvCxnSpPr>
          <p:cNvPr id="15408" name="AutoShape 19"/>
          <p:cNvCxnSpPr>
            <a:cxnSpLocks noChangeShapeType="1"/>
            <a:endCxn id="15407" idx="1"/>
          </p:cNvCxnSpPr>
          <p:nvPr/>
        </p:nvCxnSpPr>
        <p:spPr bwMode="auto">
          <a:xfrm>
            <a:off x="5165725" y="5051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20"/>
          <p:cNvCxnSpPr>
            <a:cxnSpLocks noChangeShapeType="1"/>
            <a:stCxn id="15407" idx="3"/>
          </p:cNvCxnSpPr>
          <p:nvPr/>
        </p:nvCxnSpPr>
        <p:spPr bwMode="auto">
          <a:xfrm flipH="1">
            <a:off x="51657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21"/>
          <p:cNvCxnSpPr>
            <a:cxnSpLocks noChangeShapeType="1"/>
          </p:cNvCxnSpPr>
          <p:nvPr/>
        </p:nvCxnSpPr>
        <p:spPr bwMode="auto">
          <a:xfrm>
            <a:off x="6092825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22"/>
          <p:cNvCxnSpPr>
            <a:cxnSpLocks noChangeShapeType="1"/>
          </p:cNvCxnSpPr>
          <p:nvPr/>
        </p:nvCxnSpPr>
        <p:spPr bwMode="auto">
          <a:xfrm flipH="1">
            <a:off x="6092825" y="5434013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2" name="AutoShape 23"/>
          <p:cNvCxnSpPr>
            <a:cxnSpLocks noChangeShapeType="1"/>
          </p:cNvCxnSpPr>
          <p:nvPr/>
        </p:nvCxnSpPr>
        <p:spPr bwMode="auto">
          <a:xfrm rot="5400000" flipH="1" flipV="1">
            <a:off x="4588669" y="5209382"/>
            <a:ext cx="384175" cy="1587"/>
          </a:xfrm>
          <a:prstGeom prst="curvedConnector5">
            <a:avLst>
              <a:gd name="adj1" fmla="val -17463"/>
              <a:gd name="adj2" fmla="val -33200009"/>
              <a:gd name="adj3" fmla="val 14102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6" name="Text Box 31"/>
          <p:cNvSpPr txBox="1">
            <a:spLocks noChangeArrowheads="1"/>
          </p:cNvSpPr>
          <p:nvPr/>
        </p:nvSpPr>
        <p:spPr bwMode="auto">
          <a:xfrm>
            <a:off x="6092825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7" name="Text Box 32"/>
          <p:cNvSpPr txBox="1">
            <a:spLocks noChangeArrowheads="1"/>
          </p:cNvSpPr>
          <p:nvPr/>
        </p:nvSpPr>
        <p:spPr bwMode="auto">
          <a:xfrm>
            <a:off x="6353175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18" name="Text Box 33"/>
          <p:cNvSpPr txBox="1">
            <a:spLocks noChangeArrowheads="1"/>
          </p:cNvSpPr>
          <p:nvPr/>
        </p:nvSpPr>
        <p:spPr bwMode="auto">
          <a:xfrm>
            <a:off x="516413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9" name="Text Box 34"/>
          <p:cNvSpPr txBox="1">
            <a:spLocks noChangeArrowheads="1"/>
          </p:cNvSpPr>
          <p:nvPr/>
        </p:nvSpPr>
        <p:spPr bwMode="auto">
          <a:xfrm>
            <a:off x="3941763" y="504983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0" name="Text Box 34"/>
          <p:cNvSpPr txBox="1">
            <a:spLocks noChangeArrowheads="1"/>
          </p:cNvSpPr>
          <p:nvPr/>
        </p:nvSpPr>
        <p:spPr bwMode="auto">
          <a:xfrm>
            <a:off x="5322888" y="539591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808A1-CFFF-4D8B-8517-A4E003AECA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6390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5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Enter 15 cents in dimes or nickels</a:t>
            </a:r>
          </a:p>
          <a:p>
            <a:pPr eaLnBrk="1" hangingPunct="1"/>
            <a:r>
              <a:rPr lang="en-US"/>
              <a:t>Press S or B for a candy bar</a:t>
            </a:r>
          </a:p>
        </p:txBody>
      </p:sp>
      <p:pic>
        <p:nvPicPr>
          <p:cNvPr id="1639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8956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1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742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1742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1742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1743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Sections 13.3 and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12.3 and 12.4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11.3 and 11.4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1F328-2C06-47E6-A216-6E4DBBEEBD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Version 2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45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846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847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847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Final Version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48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48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8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8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49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49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49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0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1950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1950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0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1951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951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1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1952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1952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Lecture highlights: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Database and relations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50253066"/>
              </p:ext>
            </p:extLst>
          </p:nvPr>
        </p:nvGraphicFramePr>
        <p:xfrm>
          <a:off x="6248400" y="1828800"/>
          <a:ext cx="2362200" cy="482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245"/>
                <a:gridCol w="971955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6473" y="5105400"/>
            <a:ext cx="521860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Databases consist of collection of n-</a:t>
            </a:r>
            <a:r>
              <a:rPr lang="en-US" sz="2000" dirty="0" err="1" smtClean="0"/>
              <a:t>ary</a:t>
            </a:r>
            <a:r>
              <a:rPr lang="en-US" sz="2000" dirty="0" smtClean="0"/>
              <a:t> relations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00539373"/>
              </p:ext>
            </p:extLst>
          </p:nvPr>
        </p:nvGraphicFramePr>
        <p:xfrm>
          <a:off x="304800" y="1981200"/>
          <a:ext cx="4724400" cy="29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762000"/>
                <a:gridCol w="8382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4940" y="156742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371600"/>
            <a:ext cx="924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6473" y="5791200"/>
                <a:ext cx="2974532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Relational algebra:  </a:t>
                </a:r>
                <a14:m>
                  <m:oMath xmlns:m="http://schemas.openxmlformats.org/officeDocument/2006/math" xmlns="">
                    <m:r>
                      <a:rPr lang="en-US" sz="2000" i="1" smtClean="0"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73" y="5791200"/>
                <a:ext cx="29745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041" t="-5882" b="-23529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17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Databases: Keys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066800"/>
          </a:xfrm>
        </p:spPr>
        <p:txBody>
          <a:bodyPr/>
          <a:lstStyle/>
          <a:p>
            <a:r>
              <a:rPr lang="en-US" dirty="0" smtClean="0"/>
              <a:t>An attribute is a </a:t>
            </a:r>
            <a:r>
              <a:rPr lang="en-US" b="1" u="sng" dirty="0" smtClean="0"/>
              <a:t>key</a:t>
            </a:r>
            <a:r>
              <a:rPr lang="en-US" dirty="0"/>
              <a:t> </a:t>
            </a:r>
            <a:r>
              <a:rPr lang="en-US" dirty="0" smtClean="0"/>
              <a:t>if all its values in the database are always distinct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6467-CDC2-F942-A4DF-4C3B0A731E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638800"/>
            <a:ext cx="361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attribute is the key?</a:t>
            </a:r>
          </a:p>
          <a:p>
            <a:r>
              <a:rPr lang="en-US" dirty="0" smtClean="0"/>
              <a:t>Why is </a:t>
            </a:r>
            <a:r>
              <a:rPr lang="en-US" dirty="0" err="1" smtClean="0"/>
              <a:t>Student_Name</a:t>
            </a:r>
            <a:r>
              <a:rPr lang="en-US" dirty="0" smtClean="0"/>
              <a:t> not a key?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6069564"/>
              </p:ext>
            </p:extLst>
          </p:nvPr>
        </p:nvGraphicFramePr>
        <p:xfrm>
          <a:off x="1066800" y="2514600"/>
          <a:ext cx="6019800" cy="29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257300"/>
                <a:gridCol w="11430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6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Databases: Relationships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5BF5-92DF-DA44-814E-162DA16ECB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3200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WORKS_ON is a relationship </a:t>
            </a:r>
            <a:br>
              <a:rPr lang="en-US" dirty="0" smtClean="0"/>
            </a:br>
            <a:r>
              <a:rPr lang="en-US" dirty="0" smtClean="0"/>
              <a:t>between students and project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755859"/>
              </p:ext>
            </p:extLst>
          </p:nvPr>
        </p:nvGraphicFramePr>
        <p:xfrm>
          <a:off x="228600" y="1600200"/>
          <a:ext cx="3733800" cy="29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295400"/>
                <a:gridCol w="7620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1069933"/>
              </p:ext>
            </p:extLst>
          </p:nvPr>
        </p:nvGraphicFramePr>
        <p:xfrm>
          <a:off x="4876800" y="2286000"/>
          <a:ext cx="4114799" cy="14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/>
                <a:gridCol w="2057401"/>
                <a:gridCol w="1219199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PRJ_ID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Project_Name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Due_date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P331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“Flying</a:t>
                      </a:r>
                      <a:r>
                        <a:rPr lang="en-US" sz="1800" baseline="0" dirty="0" smtClean="0"/>
                        <a:t> cyphers”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11/2012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P004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“Virtual induction”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12/2012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P901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“Binary bots”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12/2012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2192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18288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42937998"/>
              </p:ext>
            </p:extLst>
          </p:nvPr>
        </p:nvGraphicFramePr>
        <p:xfrm>
          <a:off x="3733800" y="4724400"/>
          <a:ext cx="2209800" cy="14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PRJ_ID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P004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2921938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P901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P901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00800" y="5562600"/>
            <a:ext cx="232719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Who works on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8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</a:t>
            </a:r>
            <a:r>
              <a:rPr lang="en-US" smtClean="0"/>
              <a:t>of Relationships</a:t>
            </a:r>
            <a:br>
              <a:rPr lang="en-US" smtClean="0"/>
            </a:br>
            <a:r>
              <a:rPr lang="en-US" smtClean="0"/>
              <a:t>in </a:t>
            </a:r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US" dirty="0"/>
              <a:t>one-one: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many-one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many-many</a:t>
            </a:r>
            <a:endParaRPr lang="en-US" dirty="0"/>
          </a:p>
        </p:txBody>
      </p:sp>
      <p:grpSp>
        <p:nvGrpSpPr>
          <p:cNvPr id="27662" name="Group 13"/>
          <p:cNvGrpSpPr>
            <a:grpSpLocks/>
          </p:cNvGrpSpPr>
          <p:nvPr/>
        </p:nvGrpSpPr>
        <p:grpSpPr bwMode="auto">
          <a:xfrm>
            <a:off x="2438400" y="2378075"/>
            <a:ext cx="1143000" cy="1008063"/>
            <a:chOff x="1536" y="1498"/>
            <a:chExt cx="720" cy="635"/>
          </a:xfrm>
        </p:grpSpPr>
        <p:sp>
          <p:nvSpPr>
            <p:cNvPr id="27681" name="Oval 14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2" name="Oval 15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2743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V="1">
            <a:off x="2743200" y="2590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2743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666" name="Group 19"/>
          <p:cNvGrpSpPr>
            <a:grpSpLocks/>
          </p:cNvGrpSpPr>
          <p:nvPr/>
        </p:nvGrpSpPr>
        <p:grpSpPr bwMode="auto">
          <a:xfrm>
            <a:off x="2514600" y="3581400"/>
            <a:ext cx="1143000" cy="1008063"/>
            <a:chOff x="1536" y="1498"/>
            <a:chExt cx="720" cy="635"/>
          </a:xfrm>
        </p:grpSpPr>
        <p:sp>
          <p:nvSpPr>
            <p:cNvPr id="27679" name="Oval 2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80" name="Oval 2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grpSp>
        <p:nvGrpSpPr>
          <p:cNvPr id="27667" name="Group 22"/>
          <p:cNvGrpSpPr>
            <a:grpSpLocks/>
          </p:cNvGrpSpPr>
          <p:nvPr/>
        </p:nvGrpSpPr>
        <p:grpSpPr bwMode="auto">
          <a:xfrm>
            <a:off x="2590800" y="5105400"/>
            <a:ext cx="1143000" cy="1008063"/>
            <a:chOff x="1536" y="1498"/>
            <a:chExt cx="720" cy="635"/>
          </a:xfrm>
        </p:grpSpPr>
        <p:sp>
          <p:nvSpPr>
            <p:cNvPr id="27677" name="Oval 2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1</a:t>
              </a:r>
            </a:p>
            <a:p>
              <a:pPr algn="ctr" eaLnBrk="0" hangingPunct="0"/>
              <a:r>
                <a:rPr lang="en-US" sz="1400"/>
                <a:t>2</a:t>
              </a:r>
            </a:p>
            <a:p>
              <a:pPr algn="ctr" eaLnBrk="0" hangingPunct="0"/>
              <a:r>
                <a:rPr lang="en-US" sz="1400"/>
                <a:t>3</a:t>
              </a:r>
            </a:p>
          </p:txBody>
        </p:sp>
        <p:sp>
          <p:nvSpPr>
            <p:cNvPr id="27678" name="Oval 2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/>
                <a:t>a</a:t>
              </a:r>
            </a:p>
            <a:p>
              <a:pPr algn="ctr" eaLnBrk="0" hangingPunct="0"/>
              <a:r>
                <a:rPr lang="en-US" sz="1400"/>
                <a:t>b</a:t>
              </a:r>
            </a:p>
            <a:p>
              <a:pPr algn="ctr" eaLnBrk="0" hangingPunct="0"/>
              <a:r>
                <a:rPr lang="en-US" sz="1400"/>
                <a:t>c</a:t>
              </a:r>
            </a:p>
            <a:p>
              <a:pPr algn="ctr" eaLnBrk="0" hangingPunct="0"/>
              <a:r>
                <a:rPr lang="en-US" sz="1400"/>
                <a:t>d</a:t>
              </a:r>
            </a:p>
          </p:txBody>
        </p:sp>
      </p:grpSp>
      <p:sp>
        <p:nvSpPr>
          <p:cNvPr id="27668" name="Line 25"/>
          <p:cNvSpPr>
            <a:spLocks noChangeShapeType="1"/>
          </p:cNvSpPr>
          <p:nvPr/>
        </p:nvSpPr>
        <p:spPr bwMode="auto">
          <a:xfrm>
            <a:off x="28194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Line 26"/>
          <p:cNvSpPr>
            <a:spLocks noChangeShapeType="1"/>
          </p:cNvSpPr>
          <p:nvPr/>
        </p:nvSpPr>
        <p:spPr bwMode="auto">
          <a:xfrm>
            <a:off x="2819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0" name="Line 27"/>
          <p:cNvSpPr>
            <a:spLocks noChangeShapeType="1"/>
          </p:cNvSpPr>
          <p:nvPr/>
        </p:nvSpPr>
        <p:spPr bwMode="auto">
          <a:xfrm>
            <a:off x="28194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1" name="Line 28"/>
          <p:cNvSpPr>
            <a:spLocks noChangeShapeType="1"/>
          </p:cNvSpPr>
          <p:nvPr/>
        </p:nvSpPr>
        <p:spPr bwMode="auto">
          <a:xfrm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29"/>
          <p:cNvSpPr>
            <a:spLocks noChangeShapeType="1"/>
          </p:cNvSpPr>
          <p:nvPr/>
        </p:nvSpPr>
        <p:spPr bwMode="auto">
          <a:xfrm>
            <a:off x="2895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Line 30"/>
          <p:cNvSpPr>
            <a:spLocks noChangeShapeType="1"/>
          </p:cNvSpPr>
          <p:nvPr/>
        </p:nvSpPr>
        <p:spPr bwMode="auto">
          <a:xfrm flipH="1"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4" name="Line 31"/>
          <p:cNvSpPr>
            <a:spLocks noChangeShapeType="1"/>
          </p:cNvSpPr>
          <p:nvPr/>
        </p:nvSpPr>
        <p:spPr bwMode="auto">
          <a:xfrm>
            <a:off x="2895600" y="548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5" name="Line 32"/>
          <p:cNvSpPr>
            <a:spLocks noChangeShapeType="1"/>
          </p:cNvSpPr>
          <p:nvPr/>
        </p:nvSpPr>
        <p:spPr bwMode="auto">
          <a:xfrm flipH="1">
            <a:off x="28956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Line 33"/>
          <p:cNvSpPr>
            <a:spLocks noChangeShapeType="1"/>
          </p:cNvSpPr>
          <p:nvPr/>
        </p:nvSpPr>
        <p:spPr bwMode="auto">
          <a:xfrm>
            <a:off x="2895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5BF5-92DF-DA44-814E-162DA16ECB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715000" y="2895600"/>
            <a:ext cx="299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type is WORKS_ON?</a:t>
            </a:r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24758205"/>
              </p:ext>
            </p:extLst>
          </p:nvPr>
        </p:nvGraphicFramePr>
        <p:xfrm>
          <a:off x="5867400" y="3429000"/>
          <a:ext cx="2209800" cy="14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PRJ_ID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P004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2921938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P901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P901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38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States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Transitions on inputs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Start state and final states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The language recognized by a machine is the set of strings that reach a final state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98C50-E106-4B1A-A07E-4114707787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s</a:t>
            </a:r>
            <a:r>
              <a:rPr lang="en-US" sz="16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0104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82296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791200" y="5257800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75438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64008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cxnSp>
        <p:nvCxnSpPr>
          <p:cNvPr id="15" name="Straight Arrow Connector 14"/>
          <p:cNvCxnSpPr>
            <a:stCxn id="7" idx="6"/>
            <a:endCxn id="10" idx="2"/>
          </p:cNvCxnSpPr>
          <p:nvPr/>
        </p:nvCxnSpPr>
        <p:spPr>
          <a:xfrm>
            <a:off x="5105400" y="55245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105400" y="5181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5136" name="TextBox 23"/>
          <p:cNvSpPr txBox="1">
            <a:spLocks noChangeArrowheads="1"/>
          </p:cNvSpPr>
          <p:nvPr/>
        </p:nvSpPr>
        <p:spPr bwMode="auto">
          <a:xfrm>
            <a:off x="8229600" y="6096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0,1</a:t>
            </a:r>
          </a:p>
        </p:txBody>
      </p:sp>
      <p:sp>
        <p:nvSpPr>
          <p:cNvPr id="5137" name="TextBox 24"/>
          <p:cNvSpPr txBox="1">
            <a:spLocks noChangeArrowheads="1"/>
          </p:cNvSpPr>
          <p:nvPr/>
        </p:nvSpPr>
        <p:spPr bwMode="auto">
          <a:xfrm>
            <a:off x="7086600" y="4572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724400" y="60960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5791200" y="4724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910138"/>
            <a:ext cx="1066800" cy="652462"/>
          </a:xfrm>
          <a:prstGeom prst="arc">
            <a:avLst>
              <a:gd name="adj1" fmla="val 10855616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4724400" y="4495800"/>
            <a:ext cx="2590800" cy="1447800"/>
          </a:xfrm>
          <a:prstGeom prst="arc">
            <a:avLst>
              <a:gd name="adj1" fmla="val 10677123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24600" y="54864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3800" y="5486400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988361">
            <a:off x="4670425" y="5813425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Arc 33"/>
          <p:cNvSpPr/>
          <p:nvPr/>
        </p:nvSpPr>
        <p:spPr>
          <a:xfrm rot="14988361">
            <a:off x="8283575" y="5768975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04800" y="4572000"/>
          <a:ext cx="289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flipV="1">
            <a:off x="4191000" y="55483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Applications of Finite State Machines (a.k.a. Finite Automata)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Implementation of regular expression matching in programs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Control structures for sequential logic in digital circuits</a:t>
            </a:r>
          </a:p>
          <a:p>
            <a:pPr>
              <a:defRPr/>
            </a:pPr>
            <a:r>
              <a:rPr lang="en-US" dirty="0" smtClean="0"/>
              <a:t>Algorithms for communication and cache-coherence protocols</a:t>
            </a:r>
          </a:p>
          <a:p>
            <a:pPr lvl="1">
              <a:defRPr/>
            </a:pPr>
            <a:r>
              <a:rPr lang="en-US" dirty="0" smtClean="0"/>
              <a:t>Each agent runs its own FSM</a:t>
            </a:r>
          </a:p>
          <a:p>
            <a:pPr>
              <a:defRPr/>
            </a:pPr>
            <a:r>
              <a:rPr lang="en-US" dirty="0" smtClean="0"/>
              <a:t>Design specifications for reactive systems</a:t>
            </a:r>
          </a:p>
          <a:p>
            <a:pPr lvl="1">
              <a:defRPr/>
            </a:pPr>
            <a:r>
              <a:rPr lang="en-US" dirty="0" smtClean="0"/>
              <a:t>Components are communicating FSMs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D4E6E-90CF-46DD-9159-8910DDF4D3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Applications of Finite State Machines (a.k.a. Finite Automata)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mtClean="0"/>
              <a:t>Formal verification of systems</a:t>
            </a:r>
          </a:p>
          <a:p>
            <a:pPr lvl="1"/>
            <a:r>
              <a:rPr lang="en-US" smtClean="0"/>
              <a:t>Is an unsafe state reachable?</a:t>
            </a:r>
          </a:p>
          <a:p>
            <a:r>
              <a:rPr lang="en-US" smtClean="0"/>
              <a:t>Computer games</a:t>
            </a:r>
          </a:p>
          <a:p>
            <a:pPr lvl="1"/>
            <a:r>
              <a:rPr lang="en-US" smtClean="0"/>
              <a:t>FSMs provide worlds to explore</a:t>
            </a:r>
          </a:p>
          <a:p>
            <a:r>
              <a:rPr lang="en-US" smtClean="0"/>
              <a:t>Minimization algorithms for FSMs can be extended to more general models used in</a:t>
            </a:r>
          </a:p>
          <a:p>
            <a:pPr lvl="1"/>
            <a:r>
              <a:rPr lang="en-US" smtClean="0"/>
              <a:t>Text prediction</a:t>
            </a:r>
          </a:p>
          <a:p>
            <a:pPr lvl="1"/>
            <a:r>
              <a:rPr lang="en-US" smtClean="0"/>
              <a:t>Speech recognition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A2020-BB08-4204-A3D9-20DAB7CD4E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954</Words>
  <Application>Microsoft Macintosh PowerPoint</Application>
  <PresentationFormat>On-screen Show (4:3)</PresentationFormat>
  <Paragraphs>502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Calibri</vt:lpstr>
      <vt:lpstr>Tahoma</vt:lpstr>
      <vt:lpstr>Cambria Math</vt:lpstr>
      <vt:lpstr>Office Theme</vt:lpstr>
      <vt:lpstr>CSE 311  Foundations of Computing I</vt:lpstr>
      <vt:lpstr>Announcements</vt:lpstr>
      <vt:lpstr>Lecture highlights: Database and relations</vt:lpstr>
      <vt:lpstr>Relational Databases: Keys</vt:lpstr>
      <vt:lpstr>Relational Databases: Relationships</vt:lpstr>
      <vt:lpstr>Types of Relationships in Relational Databases</vt:lpstr>
      <vt:lpstr>Finite state machines</vt:lpstr>
      <vt:lpstr>Applications of Finite State Machines (a.k.a. Finite Automata)</vt:lpstr>
      <vt:lpstr>Applications of Finite State Machines (a.k.a. Finite Automata)</vt:lpstr>
      <vt:lpstr>What language does this machine recognize?</vt:lpstr>
      <vt:lpstr>3 Bit Shift register</vt:lpstr>
      <vt:lpstr>PowerPoint Presentation</vt:lpstr>
      <vt:lpstr>Design a DFA that accepts strings with a 1 three positions from the end</vt:lpstr>
      <vt:lpstr>PowerPoint Presentation</vt:lpstr>
      <vt:lpstr>Strings over {0, 1, 2}*</vt:lpstr>
      <vt:lpstr>Recognize strings with an even number of 2’s and a mod 3 sum of 0</vt:lpstr>
      <vt:lpstr>State machines with output</vt:lpstr>
      <vt:lpstr>Vending Machine</vt:lpstr>
      <vt:lpstr>Vending Machine, Version 1</vt:lpstr>
      <vt:lpstr>Vending Machine, Version 2</vt:lpstr>
      <vt:lpstr>Vending Machine, Final 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2012-11-18T05:37:13Z</dcterms:modified>
</cp:coreProperties>
</file>