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06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17" r:id="rId4"/>
    <p:sldId id="431" r:id="rId5"/>
    <p:sldId id="419" r:id="rId6"/>
    <p:sldId id="420" r:id="rId7"/>
    <p:sldId id="421" r:id="rId8"/>
    <p:sldId id="422" r:id="rId9"/>
    <p:sldId id="423" r:id="rId10"/>
    <p:sldId id="446" r:id="rId11"/>
    <p:sldId id="453" r:id="rId12"/>
    <p:sldId id="447" r:id="rId13"/>
    <p:sldId id="448" r:id="rId14"/>
    <p:sldId id="454" r:id="rId15"/>
    <p:sldId id="449" r:id="rId16"/>
    <p:sldId id="450" r:id="rId17"/>
    <p:sldId id="451" r:id="rId18"/>
    <p:sldId id="452" r:id="rId19"/>
    <p:sldId id="437" r:id="rId20"/>
    <p:sldId id="439" r:id="rId21"/>
    <p:sldId id="432" r:id="rId22"/>
    <p:sldId id="436" r:id="rId23"/>
    <p:sldId id="438" r:id="rId24"/>
    <p:sldId id="435" r:id="rId25"/>
    <p:sldId id="427" r:id="rId26"/>
    <p:sldId id="440" r:id="rId27"/>
    <p:sldId id="441" r:id="rId28"/>
    <p:sldId id="442" r:id="rId29"/>
    <p:sldId id="443" r:id="rId30"/>
    <p:sldId id="444" r:id="rId31"/>
    <p:sldId id="445" r:id="rId32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99"/>
    <a:srgbClr val="FFFF00"/>
    <a:srgbClr val="CC99FF"/>
    <a:srgbClr val="00CCFF"/>
    <a:srgbClr val="9999FF"/>
    <a:srgbClr val="66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2736" y="-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93" tIns="47205" rIns="96093" bIns="47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6626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D1BDCC-43E2-4361-B68E-E3D94E73F43F}" type="slidenum">
              <a:rPr lang="en-US" sz="1800"/>
              <a:pPr eaLnBrk="1" hangingPunct="1"/>
              <a:t>22</a:t>
            </a:fld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What</a:t>
            </a:r>
            <a:r>
              <a:rPr lang="en-US" altLang="en-US" smtClean="0">
                <a:latin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</a:rPr>
              <a:t>s wrong: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Redundant data: we repeat all the GPAs and all the Office numbers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Missing data: we lost Einstein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F67F-0897-4CAE-93BC-C7BEC1794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DBEC1-98A9-4810-8C51-50475772F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30261-3372-433F-98AD-4FD62D550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754D-4C0E-4660-85F2-8839B3BAC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5098-3996-4CE3-BF4C-8B97864A7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8494-042F-4329-B919-B05777B6F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A428-0B54-4CA0-BE50-CFEA65BB1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C5C7-19A5-4F7D-A788-BD4CF852B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4BE9-8160-4C5C-8DFD-3FA956133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F174B-1856-42CD-98D7-B06DCEF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5F17-7FA1-4F4F-8725-4E7DF6074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81964D-071D-4670-B9B2-892D3E1CCA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42.xml"/><Relationship Id="rId21" Type="http://schemas.openxmlformats.org/officeDocument/2006/relationships/tags" Target="../tags/tag43.xml"/><Relationship Id="rId22" Type="http://schemas.openxmlformats.org/officeDocument/2006/relationships/tags" Target="../tags/tag44.xml"/><Relationship Id="rId23" Type="http://schemas.openxmlformats.org/officeDocument/2006/relationships/tags" Target="../tags/tag45.xml"/><Relationship Id="rId24" Type="http://schemas.openxmlformats.org/officeDocument/2006/relationships/tags" Target="../tags/tag46.xml"/><Relationship Id="rId25" Type="http://schemas.openxmlformats.org/officeDocument/2006/relationships/tags" Target="../tags/tag47.xml"/><Relationship Id="rId26" Type="http://schemas.openxmlformats.org/officeDocument/2006/relationships/tags" Target="../tags/tag48.xml"/><Relationship Id="rId27" Type="http://schemas.openxmlformats.org/officeDocument/2006/relationships/tags" Target="../tags/tag49.xml"/><Relationship Id="rId28" Type="http://schemas.openxmlformats.org/officeDocument/2006/relationships/tags" Target="../tags/tag50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30" Type="http://schemas.openxmlformats.org/officeDocument/2006/relationships/tags" Target="../tags/tag52.xml"/><Relationship Id="rId31" Type="http://schemas.openxmlformats.org/officeDocument/2006/relationships/tags" Target="../tags/tag53.xml"/><Relationship Id="rId32" Type="http://schemas.openxmlformats.org/officeDocument/2006/relationships/tags" Target="../tags/tag54.xml"/><Relationship Id="rId9" Type="http://schemas.openxmlformats.org/officeDocument/2006/relationships/tags" Target="../tags/tag31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33" Type="http://schemas.openxmlformats.org/officeDocument/2006/relationships/tags" Target="../tags/tag55.xml"/><Relationship Id="rId34" Type="http://schemas.openxmlformats.org/officeDocument/2006/relationships/tags" Target="../tags/tag56.xml"/><Relationship Id="rId35" Type="http://schemas.openxmlformats.org/officeDocument/2006/relationships/tags" Target="../tags/tag57.xml"/><Relationship Id="rId36" Type="http://schemas.openxmlformats.org/officeDocument/2006/relationships/tags" Target="../tags/tag58.xml"/><Relationship Id="rId10" Type="http://schemas.openxmlformats.org/officeDocument/2006/relationships/tags" Target="../tags/tag32.xml"/><Relationship Id="rId11" Type="http://schemas.openxmlformats.org/officeDocument/2006/relationships/tags" Target="../tags/tag33.xml"/><Relationship Id="rId12" Type="http://schemas.openxmlformats.org/officeDocument/2006/relationships/tags" Target="../tags/tag34.xml"/><Relationship Id="rId13" Type="http://schemas.openxmlformats.org/officeDocument/2006/relationships/tags" Target="../tags/tag35.xml"/><Relationship Id="rId14" Type="http://schemas.openxmlformats.org/officeDocument/2006/relationships/tags" Target="../tags/tag36.xml"/><Relationship Id="rId15" Type="http://schemas.openxmlformats.org/officeDocument/2006/relationships/tags" Target="../tags/tag37.xml"/><Relationship Id="rId16" Type="http://schemas.openxmlformats.org/officeDocument/2006/relationships/tags" Target="../tags/tag38.xml"/><Relationship Id="rId17" Type="http://schemas.openxmlformats.org/officeDocument/2006/relationships/tags" Target="../tags/tag39.xml"/><Relationship Id="rId18" Type="http://schemas.openxmlformats.org/officeDocument/2006/relationships/tags" Target="../tags/tag40.xml"/><Relationship Id="rId19" Type="http://schemas.openxmlformats.org/officeDocument/2006/relationships/tags" Target="../tags/tag41.xml"/><Relationship Id="rId37" Type="http://schemas.openxmlformats.org/officeDocument/2006/relationships/tags" Target="../tags/tag59.xml"/><Relationship Id="rId38" Type="http://schemas.openxmlformats.org/officeDocument/2006/relationships/tags" Target="../tags/tag60.xml"/><Relationship Id="rId39" Type="http://schemas.openxmlformats.org/officeDocument/2006/relationships/tags" Target="../tags/tag61.xml"/><Relationship Id="rId40" Type="http://schemas.openxmlformats.org/officeDocument/2006/relationships/tags" Target="../tags/tag62.xml"/><Relationship Id="rId4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tags" Target="../tags/tag75.xml"/><Relationship Id="rId14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slideLayout" Target="../slideLayouts/slideLayout6.xml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20" Type="http://schemas.openxmlformats.org/officeDocument/2006/relationships/tags" Target="../tags/tag101.xml"/><Relationship Id="rId21" Type="http://schemas.openxmlformats.org/officeDocument/2006/relationships/tags" Target="../tags/tag102.xml"/><Relationship Id="rId22" Type="http://schemas.openxmlformats.org/officeDocument/2006/relationships/tags" Target="../tags/tag103.xml"/><Relationship Id="rId23" Type="http://schemas.openxmlformats.org/officeDocument/2006/relationships/tags" Target="../tags/tag104.xml"/><Relationship Id="rId24" Type="http://schemas.openxmlformats.org/officeDocument/2006/relationships/tags" Target="../tags/tag105.xml"/><Relationship Id="rId25" Type="http://schemas.openxmlformats.org/officeDocument/2006/relationships/tags" Target="../tags/tag106.xml"/><Relationship Id="rId26" Type="http://schemas.openxmlformats.org/officeDocument/2006/relationships/tags" Target="../tags/tag107.xml"/><Relationship Id="rId27" Type="http://schemas.openxmlformats.org/officeDocument/2006/relationships/tags" Target="../tags/tag108.xml"/><Relationship Id="rId28" Type="http://schemas.openxmlformats.org/officeDocument/2006/relationships/tags" Target="../tags/tag109.xml"/><Relationship Id="rId29" Type="http://schemas.openxmlformats.org/officeDocument/2006/relationships/slideLayout" Target="../slideLayouts/slideLayout6.xml"/><Relationship Id="rId10" Type="http://schemas.openxmlformats.org/officeDocument/2006/relationships/tags" Target="../tags/tag91.xml"/><Relationship Id="rId11" Type="http://schemas.openxmlformats.org/officeDocument/2006/relationships/tags" Target="../tags/tag92.xml"/><Relationship Id="rId12" Type="http://schemas.openxmlformats.org/officeDocument/2006/relationships/tags" Target="../tags/tag93.xml"/><Relationship Id="rId13" Type="http://schemas.openxmlformats.org/officeDocument/2006/relationships/tags" Target="../tags/tag94.xml"/><Relationship Id="rId14" Type="http://schemas.openxmlformats.org/officeDocument/2006/relationships/tags" Target="../tags/tag95.xml"/><Relationship Id="rId15" Type="http://schemas.openxmlformats.org/officeDocument/2006/relationships/tags" Target="../tags/tag96.xml"/><Relationship Id="rId16" Type="http://schemas.openxmlformats.org/officeDocument/2006/relationships/tags" Target="../tags/tag97.xml"/><Relationship Id="rId17" Type="http://schemas.openxmlformats.org/officeDocument/2006/relationships/tags" Target="../tags/tag98.xml"/><Relationship Id="rId18" Type="http://schemas.openxmlformats.org/officeDocument/2006/relationships/tags" Target="../tags/tag99.xml"/><Relationship Id="rId19" Type="http://schemas.openxmlformats.org/officeDocument/2006/relationships/tags" Target="../tags/tag100.xml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tags" Target="../tags/tag86.xml"/><Relationship Id="rId6" Type="http://schemas.openxmlformats.org/officeDocument/2006/relationships/tags" Target="../tags/tag87.xml"/><Relationship Id="rId7" Type="http://schemas.openxmlformats.org/officeDocument/2006/relationships/tags" Target="../tags/tag88.xml"/><Relationship Id="rId8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.jpeg"/><Relationship Id="rId5" Type="http://schemas.openxmlformats.org/officeDocument/2006/relationships/hyperlink" Target="http://en.wikipedia.org/wiki/File:Nikolaus_Kopernikus.jpg" TargetMode="External"/><Relationship Id="rId6" Type="http://schemas.openxmlformats.org/officeDocument/2006/relationships/image" Target="../media/image4.jpeg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ikolaus_Kopernikus.jpg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112.x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hyperlink" Target="http://en.wikipedia.org/wiki/File:RLipschitz.jpeg" TargetMode="External"/><Relationship Id="rId23" Type="http://schemas.openxmlformats.org/officeDocument/2006/relationships/image" Target="../media/image14.jpeg"/><Relationship Id="rId24" Type="http://schemas.openxmlformats.org/officeDocument/2006/relationships/hyperlink" Target="http://en.wikipedia.org/wiki/File:Peter_Gustav_Lejeune_Dirichlet.jpg" TargetMode="External"/><Relationship Id="rId25" Type="http://schemas.openxmlformats.org/officeDocument/2006/relationships/image" Target="../media/image15.jpeg"/><Relationship Id="rId26" Type="http://schemas.openxmlformats.org/officeDocument/2006/relationships/hyperlink" Target="http://en.wikipedia.org/wiki/File:Langrange_portrait.jpg" TargetMode="External"/><Relationship Id="rId27" Type="http://schemas.openxmlformats.org/officeDocument/2006/relationships/image" Target="../media/image16.jpeg"/><Relationship Id="rId28" Type="http://schemas.openxmlformats.org/officeDocument/2006/relationships/hyperlink" Target="http://en.wikipedia.org/wiki/File:Johann_Bernoulli2.jpg" TargetMode="External"/><Relationship Id="rId29" Type="http://schemas.openxmlformats.org/officeDocument/2006/relationships/image" Target="../media/image17.jpeg"/><Relationship Id="rId1" Type="http://schemas.openxmlformats.org/officeDocument/2006/relationships/tags" Target="../tags/tag113.xml"/><Relationship Id="rId2" Type="http://schemas.openxmlformats.org/officeDocument/2006/relationships/tags" Target="../tags/tag114.xml"/><Relationship Id="rId3" Type="http://schemas.openxmlformats.org/officeDocument/2006/relationships/tags" Target="../tags/tag115.xml"/><Relationship Id="rId4" Type="http://schemas.openxmlformats.org/officeDocument/2006/relationships/tags" Target="../tags/tag116.xml"/><Relationship Id="rId5" Type="http://schemas.openxmlformats.org/officeDocument/2006/relationships/tags" Target="../tags/tag117.xml"/><Relationship Id="rId30" Type="http://schemas.openxmlformats.org/officeDocument/2006/relationships/hyperlink" Target="http://en.wikipedia.org/wiki/File:Jakob_Bernoulli.jpg" TargetMode="External"/><Relationship Id="rId31" Type="http://schemas.openxmlformats.org/officeDocument/2006/relationships/image" Target="../media/image18.jpeg"/><Relationship Id="rId32" Type="http://schemas.openxmlformats.org/officeDocument/2006/relationships/hyperlink" Target="http://en.wikipedia.org/wiki/File:Rheticus_George_von.jpg" TargetMode="External"/><Relationship Id="rId9" Type="http://schemas.openxmlformats.org/officeDocument/2006/relationships/hyperlink" Target="http://en.wikipedia.org/wiki/Image:Fourier2.jpg" TargetMode="External"/><Relationship Id="rId6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Relationship Id="rId33" Type="http://schemas.openxmlformats.org/officeDocument/2006/relationships/image" Target="../media/image19.jpeg"/><Relationship Id="rId34" Type="http://schemas.openxmlformats.org/officeDocument/2006/relationships/hyperlink" Target="http://en.wikipedia.org/wiki/File:Nikolaus_Kopernikus.jpg" TargetMode="External"/><Relationship Id="rId35" Type="http://schemas.openxmlformats.org/officeDocument/2006/relationships/image" Target="../media/image4.jpeg"/><Relationship Id="rId36" Type="http://schemas.openxmlformats.org/officeDocument/2006/relationships/image" Target="../media/image20.jpeg"/><Relationship Id="rId10" Type="http://schemas.openxmlformats.org/officeDocument/2006/relationships/image" Target="../media/image7.jpeg"/><Relationship Id="rId11" Type="http://schemas.openxmlformats.org/officeDocument/2006/relationships/hyperlink" Target="http://upload.wikimedia.org/wikipedia/commons/6/60/Leonhard_Euler_2.jpg" TargetMode="External"/><Relationship Id="rId12" Type="http://schemas.openxmlformats.org/officeDocument/2006/relationships/image" Target="../media/image8.jpeg"/><Relationship Id="rId13" Type="http://schemas.openxmlformats.org/officeDocument/2006/relationships/hyperlink" Target="http://en.wikipedia.org/wiki/Image:Gottfried_Wilhelm_von_Leibniz.jpg" TargetMode="External"/><Relationship Id="rId14" Type="http://schemas.openxmlformats.org/officeDocument/2006/relationships/image" Target="../media/image9.jpeg"/><Relationship Id="rId15" Type="http://schemas.openxmlformats.org/officeDocument/2006/relationships/hyperlink" Target="http://upload.wikimedia.org/wikipedia/commons/e/e2/Felix_Klein.jpeg" TargetMode="External"/><Relationship Id="rId16" Type="http://schemas.openxmlformats.org/officeDocument/2006/relationships/image" Target="../media/image10.jpeg"/><Relationship Id="rId17" Type="http://schemas.openxmlformats.org/officeDocument/2006/relationships/hyperlink" Target="http://en.wikipedia.org/wiki/Image:FriedrichLudwigBauer.jpg" TargetMode="External"/><Relationship Id="rId18" Type="http://schemas.openxmlformats.org/officeDocument/2006/relationships/image" Target="../media/image11.jpeg"/><Relationship Id="rId19" Type="http://schemas.openxmlformats.org/officeDocument/2006/relationships/image" Target="../media/image3.jpeg"/><Relationship Id="rId37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20" Type="http://schemas.openxmlformats.org/officeDocument/2006/relationships/hyperlink" Target="http://en.wikipedia.org/wiki/File:Jakob_Bernoulli.jpg" TargetMode="External"/><Relationship Id="rId21" Type="http://schemas.openxmlformats.org/officeDocument/2006/relationships/image" Target="../media/image18.jpeg"/><Relationship Id="rId10" Type="http://schemas.openxmlformats.org/officeDocument/2006/relationships/image" Target="../media/image28.jpeg"/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jpeg"/><Relationship Id="rId14" Type="http://schemas.openxmlformats.org/officeDocument/2006/relationships/hyperlink" Target="http://en.wikipedia.org/wiki/File:Langrange_portrait.jpg" TargetMode="External"/><Relationship Id="rId15" Type="http://schemas.openxmlformats.org/officeDocument/2006/relationships/image" Target="../media/image16.jpeg"/><Relationship Id="rId16" Type="http://schemas.openxmlformats.org/officeDocument/2006/relationships/hyperlink" Target="http://upload.wikimedia.org/wikipedia/commons/6/60/Leonhard_Euler_2.jpg" TargetMode="External"/><Relationship Id="rId17" Type="http://schemas.openxmlformats.org/officeDocument/2006/relationships/image" Target="../media/image8.jpeg"/><Relationship Id="rId18" Type="http://schemas.openxmlformats.org/officeDocument/2006/relationships/hyperlink" Target="http://en.wikipedia.org/wiki/File:Johann_Bernoulli2.jpg" TargetMode="External"/><Relationship Id="rId19" Type="http://schemas.openxmlformats.org/officeDocument/2006/relationships/image" Target="../media/image17.jpeg"/><Relationship Id="rId1" Type="http://schemas.openxmlformats.org/officeDocument/2006/relationships/tags" Target="../tags/tag11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22.xml"/><Relationship Id="rId2" Type="http://schemas.openxmlformats.org/officeDocument/2006/relationships/tags" Target="../tags/tag123.xml"/><Relationship Id="rId3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24.xml"/><Relationship Id="rId2" Type="http://schemas.openxmlformats.org/officeDocument/2006/relationships/tags" Target="../tags/tag125.xml"/><Relationship Id="rId3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4" Type="http://schemas.openxmlformats.org/officeDocument/2006/relationships/slideLayout" Target="../slideLayouts/slideLayout6.xml"/><Relationship Id="rId1" Type="http://schemas.openxmlformats.org/officeDocument/2006/relationships/tags" Target="../tags/tag128.xml"/><Relationship Id="rId2" Type="http://schemas.openxmlformats.org/officeDocument/2006/relationships/tags" Target="../tags/tag1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6.xml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slideLayout" Target="../slideLayouts/slideLayout6.xml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37.xml"/><Relationship Id="rId2" Type="http://schemas.openxmlformats.org/officeDocument/2006/relationships/tags" Target="../tags/tag138.xml"/><Relationship Id="rId3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Lecture 21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Relations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Autumn 2012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7530433-D8A7-470F-B020-FEBCBEC5D1B9}" type="slidenum">
              <a:rPr 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Matrix representation</a:t>
            </a:r>
          </a:p>
        </p:txBody>
      </p:sp>
      <p:sp>
        <p:nvSpPr>
          <p:cNvPr id="921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524000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Relation R on  A={a</a:t>
            </a:r>
            <a:r>
              <a:rPr lang="en-US" sz="2400" baseline="-25000"/>
              <a:t>1</a:t>
            </a:r>
            <a:r>
              <a:rPr lang="en-US" sz="2400"/>
              <a:t>, … a</a:t>
            </a:r>
            <a:r>
              <a:rPr lang="en-US" sz="2400" baseline="-25000"/>
              <a:t>p</a:t>
            </a:r>
            <a:r>
              <a:rPr lang="en-US" sz="2400"/>
              <a:t>}  </a:t>
            </a:r>
          </a:p>
        </p:txBody>
      </p:sp>
      <p:sp>
        <p:nvSpPr>
          <p:cNvPr id="922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4267200"/>
            <a:ext cx="595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{(1, 1), (1, 2),  (1, 4),  (2,1),  (2,3), (3,2), (3, 3) (4,2) (4,3)}</a:t>
            </a:r>
          </a:p>
        </p:txBody>
      </p:sp>
      <p:pic>
        <p:nvPicPr>
          <p:cNvPr id="9221" name="Picture 5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472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Composite Relation with Matrix Multiplication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646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</a:t>
            </a:r>
            <a:r>
              <a:rPr lang="en-US" dirty="0"/>
              <a:t>={(2,2),(2,3),(3,1)</a:t>
            </a:r>
            <a:r>
              <a:rPr lang="en-US" dirty="0" smtClean="0"/>
              <a:t>} and R={(1,2),(2,1),(1,3)} </a:t>
            </a:r>
            <a:br>
              <a:rPr lang="en-US" dirty="0" smtClean="0"/>
            </a:br>
            <a:r>
              <a:rPr lang="en-US" dirty="0" smtClean="0"/>
              <a:t>compute </a:t>
            </a:r>
            <a:r>
              <a:rPr lang="en-US" dirty="0"/>
              <a:t>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/>
              <a:t>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81400"/>
            <a:ext cx="85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S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2286000" y="3276600"/>
            <a:ext cx="1600200" cy="13716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6096000" y="3124200"/>
            <a:ext cx="1600200" cy="13716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581400"/>
            <a:ext cx="85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5334000"/>
            <a:ext cx="107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S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baseline="-25000" dirty="0" smtClean="0"/>
              <a:t>R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2" name="Double Bracket 11"/>
          <p:cNvSpPr/>
          <p:nvPr/>
        </p:nvSpPr>
        <p:spPr>
          <a:xfrm>
            <a:off x="4648200" y="5029200"/>
            <a:ext cx="1600200" cy="13716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Directed graphs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2FC2F3D-A63C-2949-B356-3C8B0911C873}" type="slidenum">
              <a:rPr lang="en-US">
                <a:solidFill>
                  <a:srgbClr val="898989"/>
                </a:solidFill>
              </a:rPr>
              <a:pPr eaLnBrk="1" hangingPunct="1"/>
              <a:t>12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0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4876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5334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4572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5105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594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6172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7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4267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8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3962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9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5334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0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1200" y="4267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6096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143000" y="5257800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5334000"/>
            <a:ext cx="3048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143000" y="60960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066800" y="5105400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71600" y="44196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447800" y="5029200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495800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438400" y="4495800"/>
            <a:ext cx="457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438400" y="5257800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81200" y="5486400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2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1981200" y="5486400"/>
            <a:ext cx="30480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3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81200" y="6172200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4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124200" y="5562600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5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200400" y="61722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6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800600" y="5562600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7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352800" y="5486400"/>
            <a:ext cx="12954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352800" y="4724400"/>
            <a:ext cx="990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048000" y="4419600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0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4572000" y="41910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1" name="Oval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2" name="Oval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3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410200" y="41910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4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5410200" y="3962400"/>
            <a:ext cx="8382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172200" y="4038600"/>
            <a:ext cx="2286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0" name="Line 6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4495800" y="41148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1" name="Line 6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4038600"/>
            <a:ext cx="2286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2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200400" y="62484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3" name="Line 6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447800" y="44958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0286" name="Rectangle 93"/>
          <p:cNvSpPr>
            <a:spLocks noChangeArrowheads="1"/>
          </p:cNvSpPr>
          <p:nvPr/>
        </p:nvSpPr>
        <p:spPr bwMode="auto">
          <a:xfrm>
            <a:off x="914400" y="2514600"/>
            <a:ext cx="6248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Path:  v</a:t>
            </a:r>
            <a:r>
              <a:rPr lang="en-US" sz="2400" baseline="-25000"/>
              <a:t>1</a:t>
            </a:r>
            <a:r>
              <a:rPr lang="en-US" sz="2400"/>
              <a:t>, v</a:t>
            </a:r>
            <a:r>
              <a:rPr lang="en-US" sz="2400" baseline="-25000"/>
              <a:t>2</a:t>
            </a:r>
            <a:r>
              <a:rPr lang="en-US" sz="2400"/>
              <a:t>, …, v</a:t>
            </a:r>
            <a:r>
              <a:rPr lang="en-US" sz="2400" baseline="-25000"/>
              <a:t>k</a:t>
            </a:r>
            <a:r>
              <a:rPr lang="en-US" sz="2400"/>
              <a:t>, with (v</a:t>
            </a:r>
            <a:r>
              <a:rPr lang="en-US" sz="2400" baseline="-25000"/>
              <a:t>i</a:t>
            </a:r>
            <a:r>
              <a:rPr lang="en-US" sz="2400"/>
              <a:t>, v</a:t>
            </a:r>
            <a:r>
              <a:rPr lang="en-US" sz="2400" baseline="-25000"/>
              <a:t>i+1</a:t>
            </a:r>
            <a:r>
              <a:rPr lang="en-US" sz="2400"/>
              <a:t>) in 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Simple Path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Cycle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Simple Cycle</a:t>
            </a:r>
          </a:p>
        </p:txBody>
      </p:sp>
      <p:sp>
        <p:nvSpPr>
          <p:cNvPr id="10287" name="Rectangle 94"/>
          <p:cNvSpPr>
            <a:spLocks noChangeArrowheads="1"/>
          </p:cNvSpPr>
          <p:nvPr/>
        </p:nvSpPr>
        <p:spPr bwMode="auto">
          <a:xfrm>
            <a:off x="914400" y="1295400"/>
            <a:ext cx="6096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G = (V, 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 – vertices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 – edges, order pairs of vertices </a:t>
            </a:r>
          </a:p>
        </p:txBody>
      </p:sp>
    </p:spTree>
    <p:extLst>
      <p:ext uri="{BB962C8B-B14F-4D97-AF65-F5344CB8AC3E}">
        <p14:creationId xmlns:p14="http://schemas.microsoft.com/office/powerpoint/2010/main" val="32045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Representation of relations</a:t>
            </a:r>
          </a:p>
        </p:txBody>
      </p:sp>
      <p:sp>
        <p:nvSpPr>
          <p:cNvPr id="11267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/>
              <a:t>Directed Graph Representation   (Digraph)</a:t>
            </a:r>
          </a:p>
        </p:txBody>
      </p:sp>
      <p:sp>
        <p:nvSpPr>
          <p:cNvPr id="11268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514600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981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4953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505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579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6670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3581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4196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43400" y="3581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Composite Relation using the </a:t>
            </a:r>
            <a:r>
              <a:rPr lang="en-US" smtClean="0"/>
              <a:t>Graph Representation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646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</a:t>
            </a:r>
            <a:r>
              <a:rPr lang="en-US" dirty="0"/>
              <a:t>={(2,2),(2,3),(3,1)</a:t>
            </a:r>
            <a:r>
              <a:rPr lang="en-US" dirty="0" smtClean="0"/>
              <a:t>} and R={(1,2),(2,1),(1,3)} </a:t>
            </a:r>
            <a:br>
              <a:rPr lang="en-US" dirty="0" smtClean="0"/>
            </a:br>
            <a:r>
              <a:rPr lang="en-US" dirty="0" smtClean="0"/>
              <a:t>compute </a:t>
            </a:r>
            <a:r>
              <a:rPr lang="en-US" dirty="0"/>
              <a:t>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/>
              <a:t> 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Paths in relations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B56068-26F0-624B-9A4A-015C21F642BE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>
                <a:ea typeface="MS PGothic" pitchFamily="34" charset="-128"/>
                <a:cs typeface="+mn-cs"/>
                <a:sym typeface="Symbol"/>
              </a:rPr>
              <a:t></a:t>
            </a:r>
            <a:r>
              <a:rPr lang="en-US" sz="2400" dirty="0" err="1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aseline="30000" dirty="0" err="1">
                <a:ea typeface="MS PGothic" pitchFamily="34" charset="-128"/>
                <a:cs typeface="+mn-cs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5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Connectivity relation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692725-5881-8748-860D-C4221648B867}" type="slidenum">
              <a:rPr lang="en-US">
                <a:solidFill>
                  <a:srgbClr val="898989"/>
                </a:solidFill>
              </a:rPr>
              <a:pPr eaLnBrk="1" hangingPunct="1"/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b in 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9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Properties of Relations</a:t>
            </a:r>
          </a:p>
        </p:txBody>
      </p:sp>
      <p:sp>
        <p:nvSpPr>
          <p:cNvPr id="14339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Let R be a relation on A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514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reflexive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a,a</a:t>
            </a:r>
            <a:r>
              <a:rPr lang="en-US" sz="2400" dirty="0">
                <a:ea typeface="MS PGothic" pitchFamily="34" charset="-128"/>
                <a:cs typeface="Arial" charset="0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for every a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34290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symmetric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a,b</a:t>
            </a:r>
            <a:r>
              <a:rPr lang="en-US" sz="2400" dirty="0">
                <a:ea typeface="MS PGothic" pitchFamily="34" charset="-128"/>
                <a:cs typeface="Arial" charset="0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implies (b, a)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914400" y="43434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transitive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a,b</a:t>
            </a:r>
            <a:r>
              <a:rPr lang="en-US" sz="2400" dirty="0">
                <a:ea typeface="MS PGothic" pitchFamily="34" charset="-128"/>
                <a:cs typeface="Arial" charset="0"/>
              </a:rPr>
              <a:t>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and (b, c)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</a:t>
            </a:r>
            <a:r>
              <a:rPr lang="en-US" sz="2400" dirty="0">
                <a:latin typeface="+mn-lt"/>
                <a:ea typeface="MS PGothic" pitchFamily="34" charset="-128"/>
                <a:cs typeface="Arial" charset="0"/>
                <a:sym typeface="Symbol"/>
              </a:rPr>
              <a:t>implies</a:t>
            </a:r>
            <a:r>
              <a:rPr lang="en-US" sz="2400" dirty="0">
                <a:ea typeface="MS PGothic" pitchFamily="34" charset="-128"/>
                <a:cs typeface="Arial" charset="0"/>
              </a:rPr>
              <a:t> (a, c)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</a:t>
            </a:r>
          </a:p>
        </p:txBody>
      </p:sp>
      <p:sp>
        <p:nvSpPr>
          <p:cNvPr id="14343" name="Text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05800" y="4419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Transitive-Reflexive Closure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E1B35A-76BC-D449-A0D2-5ECAAC200BE0}" type="slidenum">
              <a:rPr lang="en-US">
                <a:solidFill>
                  <a:srgbClr val="898989"/>
                </a:solidFill>
              </a:rPr>
              <a:pPr eaLnBrk="1" hangingPunct="1"/>
              <a:t>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2971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1828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1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2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962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14600" y="3124200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9624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2971800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743200" y="22860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2895600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2362200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810000" y="3124200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352800" y="3352800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52800" y="4038600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495800" y="3429000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572000" y="41148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172200" y="3429000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286000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943600" y="20574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867400" y="19812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4" name="Line 6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19400" y="23622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4495800"/>
            <a:ext cx="7467600" cy="64611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Add the minimum possible number of edges to make the relation transitive and reflexive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" y="5715000"/>
            <a:ext cx="7924800" cy="36988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The transitive-reflexive closure of a relation R is the connectivity relation R*</a:t>
            </a:r>
          </a:p>
        </p:txBody>
      </p:sp>
    </p:spTree>
    <p:extLst>
      <p:ext uri="{BB962C8B-B14F-4D97-AF65-F5344CB8AC3E}">
        <p14:creationId xmlns:p14="http://schemas.microsoft.com/office/powerpoint/2010/main" val="14841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AE48FD2-79D2-49BD-8800-15B7BC8223F0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2514600" y="304800"/>
            <a:ext cx="1098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 descr="http://upload.wikimedia.org/wikipedia/commons/thumb/f/f2/Nikolaus_Kopernikus.jpg/225px-Nikolaus_Kopernikus.jpg">
            <a:hlinkClick r:id="rId5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0"/>
          <p:cNvSpPr txBox="1">
            <a:spLocks noChangeArrowheads="1"/>
          </p:cNvSpPr>
          <p:nvPr/>
        </p:nvSpPr>
        <p:spPr bwMode="auto">
          <a:xfrm>
            <a:off x="6781800" y="16764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1272" name="TextBox 31"/>
          <p:cNvSpPr txBox="1">
            <a:spLocks noChangeArrowheads="1"/>
          </p:cNvSpPr>
          <p:nvPr/>
        </p:nvSpPr>
        <p:spPr bwMode="auto">
          <a:xfrm>
            <a:off x="2438400" y="18288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Anderson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Reading assignments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+mn-ea"/>
              </a:rPr>
              <a:t>7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Edition,  </a:t>
            </a:r>
            <a:r>
              <a:rPr lang="en-US" dirty="0" smtClean="0">
                <a:ea typeface="+mn-ea"/>
              </a:rPr>
              <a:t>Section 9.1 and pp. 594-601</a:t>
            </a:r>
            <a:endParaRPr lang="en-US" dirty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a typeface="+mn-ea"/>
              </a:rPr>
              <a:t>6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8.1 and pp. 541-548</a:t>
            </a:r>
            <a:endParaRPr lang="en-US" dirty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a typeface="+mn-ea"/>
              </a:rPr>
              <a:t>5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7.1 and pp. 493-500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Upcoming topics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+mn-ea"/>
              </a:rPr>
              <a:t>Relations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+mn-ea"/>
              </a:rPr>
              <a:t>Finite State Machines</a:t>
            </a:r>
            <a:endParaRPr lang="en-US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693A841-DD98-4DDF-9584-EE2087895FF3}" type="slidenum">
              <a:rPr 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40C2B0B-98AF-4464-8FF5-7126D2661082}" type="slidenum">
              <a:rPr 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2293" name="Picture 17" descr="http://upload.wikimedia.org/wikipedia/commons/thumb/f/f2/Nikolaus_Kopernikus.jpg/225px-Nikolaus_Kopernikus.jpg">
            <a:hlinkClick r:id="rId3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0"/>
          <p:cNvSpPr txBox="1">
            <a:spLocks noChangeArrowheads="1"/>
          </p:cNvSpPr>
          <p:nvPr/>
        </p:nvSpPr>
        <p:spPr bwMode="auto">
          <a:xfrm>
            <a:off x="6781800" y="16764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2295" name="TextBox 31"/>
          <p:cNvSpPr txBox="1">
            <a:spLocks noChangeArrowheads="1"/>
          </p:cNvSpPr>
          <p:nvPr/>
        </p:nvSpPr>
        <p:spPr bwMode="auto">
          <a:xfrm>
            <a:off x="2820988" y="1730375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Suciu</a:t>
            </a:r>
          </a:p>
        </p:txBody>
      </p:sp>
      <p:pic>
        <p:nvPicPr>
          <p:cNvPr id="12296" name="Picture 12" descr="me-7-2006-mexic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2AE52CE-593C-4C19-8196-188E55501196}" type="slidenum">
              <a:rPr 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15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http://genealogy.math.ndsu.nodak.edu/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53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http://upload.wikimedia.org/wikipedia/en/thumb/a/aa/Fourier2.jpg/250px-Fourier2.jpg">
            <a:hlinkClick r:id="rId9" tooltip="Fourier2.jpg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2652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7" descr="Image:Leonhard Euler 2.jpg">
            <a:hlinkClick r:id="rId1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2954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http://upload.wikimedia.org/wikipedia/commons/thumb/6/6a/Gottfried_Wilhelm_von_Leibniz.jpg/200px-Gottfried_Wilhelm_von_Leibniz.jpg">
            <a:hlinkClick r:id="rId13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084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Image:Felix Klein.jpeg">
            <a:hlinkClick r:id="rId15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292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http://upload.wikimedia.org/wikipedia/commons/thumb/c/c7/FriedrichLudwigBauer.jpg/180px-FriedrichLudwigBauer.jpg">
            <a:hlinkClick r:id="rId17" tooltip="FriedrichLudwigBauer.jpg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381000" y="152400"/>
            <a:ext cx="1098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895600" y="16764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Bauer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>
            <a:fillRect/>
          </a:stretch>
        </p:blipFill>
        <p:spPr bwMode="auto">
          <a:xfrm>
            <a:off x="4191000" y="152400"/>
            <a:ext cx="1143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038600" y="1676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Caratheodory</a:t>
            </a: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17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5791200" y="16764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Minkowski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7543800" y="175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Klein</a:t>
            </a:r>
          </a:p>
        </p:txBody>
      </p:sp>
      <p:pic>
        <p:nvPicPr>
          <p:cNvPr id="14349" name="Picture 5" descr="http://upload.wikimedia.org/wikipedia/commons/thumb/a/a6/RLipschitz.jpeg/150px-RLipschitz.jpeg">
            <a:hlinkClick r:id="rId22" tooltip="Rudolf Lipschitz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428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609600" y="426720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Lipschitz</a:t>
            </a:r>
          </a:p>
        </p:txBody>
      </p:sp>
      <p:pic>
        <p:nvPicPr>
          <p:cNvPr id="14351" name="Picture 7" descr="http://upload.wikimedia.org/wikipedia/commons/thumb/3/32/Peter_Gustav_Lejeune_Dirichlet.jpg/250px-Peter_Gustav_Lejeune_Dirichlet.jpg">
            <a:hlinkClick r:id="rId24" tooltip="Johann Peter Gustav Lejeune Dirichlet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449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2362200" y="42672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Dirichlet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4114800" y="4267200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Fourier</a:t>
            </a:r>
          </a:p>
        </p:txBody>
      </p:sp>
      <p:pic>
        <p:nvPicPr>
          <p:cNvPr id="14354" name="Picture 9" descr="http://upload.wikimedia.org/wikipedia/commons/thumb/d/d8/Langrange_portrait.jpg/200px-Langrange_portrait.jpg">
            <a:hlinkClick r:id="rId26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371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20"/>
          <p:cNvSpPr txBox="1">
            <a:spLocks noChangeArrowheads="1"/>
          </p:cNvSpPr>
          <p:nvPr/>
        </p:nvSpPr>
        <p:spPr bwMode="auto">
          <a:xfrm>
            <a:off x="5638800" y="4191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Lagrange</a:t>
            </a:r>
          </a:p>
        </p:txBody>
      </p:sp>
      <p:sp>
        <p:nvSpPr>
          <p:cNvPr id="14356" name="TextBox 21"/>
          <p:cNvSpPr txBox="1">
            <a:spLocks noChangeArrowheads="1"/>
          </p:cNvSpPr>
          <p:nvPr/>
        </p:nvSpPr>
        <p:spPr bwMode="auto">
          <a:xfrm>
            <a:off x="7467600" y="41910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Euler</a:t>
            </a:r>
          </a:p>
        </p:txBody>
      </p:sp>
      <p:pic>
        <p:nvPicPr>
          <p:cNvPr id="14357" name="Picture 11" descr="http://upload.wikimedia.org/wikipedia/commons/thumb/6/6a/Johann_Bernoulli2.jpg/220px-Johann_Bernoulli2.jpg">
            <a:hlinkClick r:id="rId28" tooltip="Johann Bernoulli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1128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TextBox 23"/>
          <p:cNvSpPr txBox="1">
            <a:spLocks noChangeArrowheads="1"/>
          </p:cNvSpPr>
          <p:nvPr/>
        </p:nvSpPr>
        <p:spPr bwMode="auto">
          <a:xfrm>
            <a:off x="0" y="624840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Johann Bernoulli</a:t>
            </a:r>
          </a:p>
        </p:txBody>
      </p:sp>
      <p:pic>
        <p:nvPicPr>
          <p:cNvPr id="14359" name="Picture 13" descr="http://upload.wikimedia.org/wikipedia/commons/thumb/1/19/Jakob_Bernoulli.jpg/200px-Jakob_Bernoulli.jpg">
            <a:hlinkClick r:id="rId30" tooltip="Jacob Bernoulli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23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Box 25"/>
          <p:cNvSpPr txBox="1">
            <a:spLocks noChangeArrowheads="1"/>
          </p:cNvSpPr>
          <p:nvPr/>
        </p:nvSpPr>
        <p:spPr bwMode="auto">
          <a:xfrm>
            <a:off x="1752600" y="6248400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Jacob Bernoulli</a:t>
            </a:r>
          </a:p>
        </p:txBody>
      </p:sp>
      <p:sp>
        <p:nvSpPr>
          <p:cNvPr id="14361" name="TextBox 26"/>
          <p:cNvSpPr txBox="1">
            <a:spLocks noChangeArrowheads="1"/>
          </p:cNvSpPr>
          <p:nvPr/>
        </p:nvSpPr>
        <p:spPr bwMode="auto">
          <a:xfrm>
            <a:off x="3581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Leibniz</a:t>
            </a:r>
          </a:p>
        </p:txBody>
      </p:sp>
      <p:pic>
        <p:nvPicPr>
          <p:cNvPr id="14362" name="Picture 15" descr="http://upload.wikimedia.org/wikipedia/en/thumb/4/44/Rheticus_George_von.jpg/200px-Rheticus_George_von.jpg">
            <a:hlinkClick r:id="rId32" tooltip="Georg Joachim Rheticus (1514-1574)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7"/>
          <a:stretch>
            <a:fillRect/>
          </a:stretch>
        </p:blipFill>
        <p:spPr bwMode="auto">
          <a:xfrm>
            <a:off x="6223000" y="4953000"/>
            <a:ext cx="10429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TextBox 28"/>
          <p:cNvSpPr txBox="1">
            <a:spLocks noChangeArrowheads="1"/>
          </p:cNvSpPr>
          <p:nvPr/>
        </p:nvSpPr>
        <p:spPr bwMode="auto">
          <a:xfrm>
            <a:off x="6172200" y="6324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Rheticus</a:t>
            </a:r>
          </a:p>
        </p:txBody>
      </p:sp>
      <p:pic>
        <p:nvPicPr>
          <p:cNvPr id="14364" name="Picture 17" descr="http://upload.wikimedia.org/wikipedia/commons/thumb/f/f2/Nikolaus_Kopernikus.jpg/225px-Nikolaus_Kopernikus.jpg">
            <a:hlinkClick r:id="rId34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Box 30"/>
          <p:cNvSpPr txBox="1">
            <a:spLocks noChangeArrowheads="1"/>
          </p:cNvSpPr>
          <p:nvPr/>
        </p:nvSpPr>
        <p:spPr bwMode="auto">
          <a:xfrm>
            <a:off x="7467600" y="63246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4366" name="TextBox 31"/>
          <p:cNvSpPr txBox="1">
            <a:spLocks noChangeArrowheads="1"/>
          </p:cNvSpPr>
          <p:nvPr/>
        </p:nvSpPr>
        <p:spPr bwMode="auto">
          <a:xfrm>
            <a:off x="304800" y="16764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Anderson</a:t>
            </a:r>
          </a:p>
        </p:txBody>
      </p:sp>
      <p:pic>
        <p:nvPicPr>
          <p:cNvPr id="14367" name="Picture 19" descr="File:Erhardweigel.jpg">
            <a:hlinkClick r:id="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028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extBox 33"/>
          <p:cNvSpPr txBox="1">
            <a:spLocks noChangeArrowheads="1"/>
          </p:cNvSpPr>
          <p:nvPr/>
        </p:nvSpPr>
        <p:spPr bwMode="auto">
          <a:xfrm>
            <a:off x="49530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Weigel</a:t>
            </a:r>
          </a:p>
        </p:txBody>
      </p:sp>
      <p:pic>
        <p:nvPicPr>
          <p:cNvPr id="14369" name="Picture 2" descr="http://www14.informatik.tu-muenchen.de/personen/mayr/mayr_1.gif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228"/>
          <a:stretch>
            <a:fillRect/>
          </a:stretch>
        </p:blipFill>
        <p:spPr bwMode="auto">
          <a:xfrm>
            <a:off x="1676400" y="152400"/>
            <a:ext cx="9413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TextBox 31"/>
          <p:cNvSpPr txBox="1">
            <a:spLocks noChangeArrowheads="1"/>
          </p:cNvSpPr>
          <p:nvPr/>
        </p:nvSpPr>
        <p:spPr bwMode="auto">
          <a:xfrm>
            <a:off x="1676400" y="167640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Mayr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1"/>
          <p:cNvSpPr txBox="1">
            <a:spLocks noChangeArrowheads="1"/>
          </p:cNvSpPr>
          <p:nvPr/>
        </p:nvSpPr>
        <p:spPr bwMode="auto">
          <a:xfrm>
            <a:off x="534988" y="175260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Suciu</a:t>
            </a:r>
          </a:p>
        </p:txBody>
      </p:sp>
      <p:pic>
        <p:nvPicPr>
          <p:cNvPr id="15362" name="Picture 7" descr="me-7-2006-mexic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825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tann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0825"/>
            <a:ext cx="1296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1"/>
          <p:cNvSpPr txBox="1">
            <a:spLocks noChangeArrowheads="1"/>
          </p:cNvSpPr>
          <p:nvPr/>
        </p:nvSpPr>
        <p:spPr bwMode="auto">
          <a:xfrm>
            <a:off x="2185988" y="1752600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Tannen</a:t>
            </a:r>
          </a:p>
        </p:txBody>
      </p:sp>
      <p:pic>
        <p:nvPicPr>
          <p:cNvPr id="15365" name="Picture 14" descr="meyer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50825"/>
            <a:ext cx="136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1"/>
          <p:cNvSpPr txBox="1">
            <a:spLocks noChangeArrowheads="1"/>
          </p:cNvSpPr>
          <p:nvPr/>
        </p:nvSpPr>
        <p:spPr bwMode="auto">
          <a:xfrm>
            <a:off x="4040188" y="1752600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Meyer</a:t>
            </a:r>
          </a:p>
        </p:txBody>
      </p:sp>
      <p:pic>
        <p:nvPicPr>
          <p:cNvPr id="15367" name="Picture 18" descr="FISCHER-obit-articleInlin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50825"/>
            <a:ext cx="947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1"/>
          <p:cNvSpPr txBox="1">
            <a:spLocks noChangeArrowheads="1"/>
          </p:cNvSpPr>
          <p:nvPr/>
        </p:nvSpPr>
        <p:spPr bwMode="auto">
          <a:xfrm>
            <a:off x="5803900" y="1752600"/>
            <a:ext cx="84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Fischer</a:t>
            </a:r>
          </a:p>
        </p:txBody>
      </p:sp>
      <p:sp>
        <p:nvSpPr>
          <p:cNvPr id="15369" name="TextBox 31"/>
          <p:cNvSpPr txBox="1">
            <a:spLocks noChangeArrowheads="1"/>
          </p:cNvSpPr>
          <p:nvPr/>
        </p:nvSpPr>
        <p:spPr bwMode="auto">
          <a:xfrm>
            <a:off x="7620000" y="1752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Rogers</a:t>
            </a:r>
          </a:p>
        </p:txBody>
      </p:sp>
      <p:pic>
        <p:nvPicPr>
          <p:cNvPr id="15370" name="Picture 23" descr="photo-roger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825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6" descr="Alonzo_Church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027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31"/>
          <p:cNvSpPr txBox="1">
            <a:spLocks noChangeArrowheads="1"/>
          </p:cNvSpPr>
          <p:nvPr/>
        </p:nvSpPr>
        <p:spPr bwMode="auto">
          <a:xfrm>
            <a:off x="457200" y="4343400"/>
            <a:ext cx="84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Church</a:t>
            </a:r>
          </a:p>
        </p:txBody>
      </p:sp>
      <p:pic>
        <p:nvPicPr>
          <p:cNvPr id="15373" name="Picture 30" descr="Veble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819400"/>
            <a:ext cx="11287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31"/>
          <p:cNvSpPr txBox="1">
            <a:spLocks noChangeArrowheads="1"/>
          </p:cNvSpPr>
          <p:nvPr/>
        </p:nvSpPr>
        <p:spPr bwMode="auto">
          <a:xfrm>
            <a:off x="2157413" y="4343400"/>
            <a:ext cx="83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Veblen</a:t>
            </a:r>
          </a:p>
        </p:txBody>
      </p:sp>
      <p:pic>
        <p:nvPicPr>
          <p:cNvPr id="15375" name="Picture 34" descr="Moore_Eliakim_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819400"/>
            <a:ext cx="1081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6"/>
          <p:cNvSpPr txBox="1">
            <a:spLocks noChangeArrowheads="1"/>
          </p:cNvSpPr>
          <p:nvPr/>
        </p:nvSpPr>
        <p:spPr bwMode="auto">
          <a:xfrm>
            <a:off x="3848100" y="4343400"/>
            <a:ext cx="82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Moore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5518150" y="4343400"/>
            <a:ext cx="132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H.A.Newton</a:t>
            </a:r>
          </a:p>
        </p:txBody>
      </p:sp>
      <p:pic>
        <p:nvPicPr>
          <p:cNvPr id="15378" name="Picture 40" descr="Hubert_Anson_Newton_%281830-1896%29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819400"/>
            <a:ext cx="106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3" descr="Michel_Chasles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2819400"/>
            <a:ext cx="982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Box 44"/>
          <p:cNvSpPr txBox="1">
            <a:spLocks noChangeArrowheads="1"/>
          </p:cNvSpPr>
          <p:nvPr/>
        </p:nvSpPr>
        <p:spPr bwMode="auto">
          <a:xfrm>
            <a:off x="7696200" y="43434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Chasles</a:t>
            </a:r>
          </a:p>
        </p:txBody>
      </p:sp>
      <p:pic>
        <p:nvPicPr>
          <p:cNvPr id="15381" name="Picture 47" descr="Simeon_Poisson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169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Box 31"/>
          <p:cNvSpPr txBox="1">
            <a:spLocks noChangeArrowheads="1"/>
          </p:cNvSpPr>
          <p:nvPr/>
        </p:nvSpPr>
        <p:spPr bwMode="auto">
          <a:xfrm>
            <a:off x="381000" y="63960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Poisson</a:t>
            </a:r>
          </a:p>
        </p:txBody>
      </p:sp>
      <p:pic>
        <p:nvPicPr>
          <p:cNvPr id="15383" name="Picture 9" descr="http://upload.wikimedia.org/wikipedia/commons/thumb/d/d8/Langrange_portrait.jpg/200px-Langrange_portrait.jpg">
            <a:hlinkClick r:id="rId14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5029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Box 20"/>
          <p:cNvSpPr txBox="1">
            <a:spLocks noChangeArrowheads="1"/>
          </p:cNvSpPr>
          <p:nvPr/>
        </p:nvSpPr>
        <p:spPr bwMode="auto">
          <a:xfrm>
            <a:off x="1889125" y="6396038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Lagrange</a:t>
            </a:r>
          </a:p>
        </p:txBody>
      </p:sp>
      <p:pic>
        <p:nvPicPr>
          <p:cNvPr id="15385" name="Picture 7" descr="Image:Leonhard Euler 2.jpg">
            <a:hlinkClick r:id="rId1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029200"/>
            <a:ext cx="1098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Box 21"/>
          <p:cNvSpPr txBox="1">
            <a:spLocks noChangeArrowheads="1"/>
          </p:cNvSpPr>
          <p:nvPr/>
        </p:nvSpPr>
        <p:spPr bwMode="auto">
          <a:xfrm>
            <a:off x="4114800" y="639603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Euler</a:t>
            </a:r>
          </a:p>
        </p:txBody>
      </p:sp>
      <p:pic>
        <p:nvPicPr>
          <p:cNvPr id="15387" name="Picture 11" descr="http://upload.wikimedia.org/wikipedia/commons/thumb/6/6a/Johann_Bernoulli2.jpg/220px-Johann_Bernoulli2.jpg">
            <a:hlinkClick r:id="rId18" tooltip="Johann Bernoulli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5029200"/>
            <a:ext cx="1104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TextBox 23"/>
          <p:cNvSpPr txBox="1">
            <a:spLocks noChangeArrowheads="1"/>
          </p:cNvSpPr>
          <p:nvPr/>
        </p:nvSpPr>
        <p:spPr bwMode="auto">
          <a:xfrm>
            <a:off x="5410200" y="6396038"/>
            <a:ext cx="175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Johann Bernoulli</a:t>
            </a:r>
          </a:p>
        </p:txBody>
      </p:sp>
      <p:pic>
        <p:nvPicPr>
          <p:cNvPr id="15389" name="Picture 13" descr="http://upload.wikimedia.org/wikipedia/commons/thumb/1/19/Jakob_Bernoulli.jpg/200px-Jakob_Bernoulli.jpg">
            <a:hlinkClick r:id="rId20" tooltip="Jacob Bernoulli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5029200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Box 25"/>
          <p:cNvSpPr txBox="1">
            <a:spLocks noChangeArrowheads="1"/>
          </p:cNvSpPr>
          <p:nvPr/>
        </p:nvSpPr>
        <p:spPr bwMode="auto">
          <a:xfrm>
            <a:off x="7162800" y="639603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Jacob Bernoulli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2668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pitchFamily="34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Jean-Baptiste Fourier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Gustav Dirichlet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Rudolf Lipschitz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Felix Klein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C. L. Ferdinand Lindemann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Herman Minkowski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Constantin Caratheodory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Georg Aumann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Friedrich Bauer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Manfred Paul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Ernst Mayr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Richard Anderson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7690A0-A479-4FCA-ADD1-C83C05CF328F}" type="slidenum">
              <a:rPr 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457200"/>
            <a:ext cx="29892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pitchFamily="34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Michel Chasles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H. A. (Hubert Anson) Newton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E. H. (Eliakim Hastings) Moore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Oswald Veblen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Alonzo Church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Hartley Rogers, Jr.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Patrick Carl Fischer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Albert Ronald da Silva Meyer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Val Tannen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Dan Suciu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19200" y="1752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Let A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cs typeface="Arial" pitchFamily="34" charset="0"/>
              </a:rPr>
              <a:t>, A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, …, A</a:t>
            </a:r>
            <a:r>
              <a:rPr lang="en-US" baseline="-25000">
                <a:cs typeface="Arial" pitchFamily="34" charset="0"/>
              </a:rPr>
              <a:t>n</a:t>
            </a:r>
            <a:r>
              <a:rPr lang="en-US">
                <a:cs typeface="Arial" pitchFamily="34" charset="0"/>
              </a:rPr>
              <a:t> be sets.  An n-ary relation on </a:t>
            </a:r>
          </a:p>
          <a:p>
            <a:pPr eaLnBrk="1" hangingPunct="1"/>
            <a:r>
              <a:rPr lang="en-US">
                <a:cs typeface="Arial" pitchFamily="34" charset="0"/>
              </a:rPr>
              <a:t>these sets is a subset of A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A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. . . 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A</a:t>
            </a:r>
            <a:r>
              <a:rPr lang="en-US" baseline="-25000">
                <a:cs typeface="Arial" pitchFamily="34" charset="0"/>
              </a:rPr>
              <a:t>n</a:t>
            </a:r>
            <a:r>
              <a:rPr lang="en-US">
                <a:cs typeface="Arial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53EBB98-F4FF-4C2B-8CDC-B4368220C12F}" type="slidenum">
              <a:rPr 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2100" y="1995488"/>
          <a:ext cx="60198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8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3CB7976-87C8-4E77-B41B-1BC261001D48}" type="slidenum">
              <a:rPr 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8484" name="TextBox 5"/>
          <p:cNvSpPr txBox="1">
            <a:spLocks noChangeArrowheads="1"/>
          </p:cNvSpPr>
          <p:nvPr/>
        </p:nvSpPr>
        <p:spPr bwMode="auto">
          <a:xfrm>
            <a:off x="1582738" y="1582738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3716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24600"/>
            <a:ext cx="1597025" cy="40005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What wrong?</a:t>
            </a:r>
          </a:p>
        </p:txBody>
      </p:sp>
      <p:sp>
        <p:nvSpPr>
          <p:cNvPr id="19545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48400" y="1828800"/>
          <a:ext cx="2362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5"/>
                <a:gridCol w="971955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831850" cy="40005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Better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1981200"/>
          <a:ext cx="472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8382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0574" name="TextBox 6"/>
          <p:cNvSpPr txBox="1">
            <a:spLocks noChangeArrowheads="1"/>
          </p:cNvSpPr>
          <p:nvPr/>
        </p:nvSpPr>
        <p:spPr bwMode="auto">
          <a:xfrm>
            <a:off x="325438" y="1566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  <p:sp>
        <p:nvSpPr>
          <p:cNvPr id="20575" name="TextBox 7"/>
          <p:cNvSpPr txBox="1">
            <a:spLocks noChangeArrowheads="1"/>
          </p:cNvSpPr>
          <p:nvPr/>
        </p:nvSpPr>
        <p:spPr bwMode="auto">
          <a:xfrm>
            <a:off x="6248400" y="137160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TAKES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Database Operations: Projection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8FAC2CD-64BA-426A-A669-7CBD7DE1B751}" type="slidenum">
              <a:rPr 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400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all offices:  Π</a:t>
            </a:r>
            <a:r>
              <a:rPr lang="en-US" sz="2000" baseline="-25000"/>
              <a:t>Office</a:t>
            </a:r>
            <a:r>
              <a:rPr lang="en-US" sz="2000"/>
              <a:t>(STUDENT)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48400" y="1752600"/>
          <a:ext cx="762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21522" name="TextBox 10"/>
          <p:cNvSpPr txBox="1">
            <a:spLocks noChangeArrowheads="1"/>
          </p:cNvSpPr>
          <p:nvPr/>
        </p:nvSpPr>
        <p:spPr bwMode="auto">
          <a:xfrm>
            <a:off x="533400" y="3810000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offices and GPAs:  Π</a:t>
            </a:r>
            <a:r>
              <a:rPr lang="en-US" sz="2000" baseline="-25000"/>
              <a:t>Office,GPA</a:t>
            </a:r>
            <a:r>
              <a:rPr lang="en-US" sz="2000"/>
              <a:t>(STUDENT)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629400" y="3581400"/>
          <a:ext cx="17907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525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Definition of 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144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from A to B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3429000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be a set,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on A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7EE59E-EA07-4ABF-9D72-ABBB843FEFA8}" type="slidenum">
              <a:rPr 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Database Operations: Selection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9CC1B89-38A0-43A9-B6B3-BC850A0CC1F6}" type="slidenum">
              <a:rPr 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3400" y="1905000"/>
            <a:ext cx="591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students with GPA &gt; 3.9 : σ</a:t>
            </a:r>
            <a:r>
              <a:rPr lang="en-US" sz="2000" baseline="-25000"/>
              <a:t>GPA&gt;3.9</a:t>
            </a:r>
            <a:r>
              <a:rPr lang="en-US" sz="2000"/>
              <a:t>(STUDENT)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00200" y="2438400"/>
          <a:ext cx="6019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2556" name="TextBox 11"/>
          <p:cNvSpPr txBox="1">
            <a:spLocks noChangeArrowheads="1"/>
          </p:cNvSpPr>
          <p:nvPr/>
        </p:nvSpPr>
        <p:spPr bwMode="auto">
          <a:xfrm>
            <a:off x="609600" y="4038600"/>
            <a:ext cx="666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Retrieve the name and GPA for students with GPA &gt; 3.9 :</a:t>
            </a:r>
            <a:br>
              <a:rPr lang="en-US" sz="2000"/>
            </a:br>
            <a:r>
              <a:rPr lang="en-US" sz="2000"/>
              <a:t> Π</a:t>
            </a:r>
            <a:r>
              <a:rPr lang="en-US" sz="2000" baseline="-25000"/>
              <a:t>Student_Name,GPA</a:t>
            </a:r>
            <a:r>
              <a:rPr lang="en-US" sz="2000"/>
              <a:t>(σ</a:t>
            </a:r>
            <a:r>
              <a:rPr lang="en-US" sz="2000" baseline="-25000"/>
              <a:t>GPA&gt;3.9</a:t>
            </a:r>
            <a:r>
              <a:rPr lang="en-US" sz="2000"/>
              <a:t>(STUDENT))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76600" y="4876800"/>
          <a:ext cx="29527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Database Operations: Natural Join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7200" y="19050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3640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 ⋈ Takes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 Examples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1</a:t>
            </a:r>
            <a:r>
              <a:rPr lang="en-US" smtClean="0"/>
              <a:t> = {(a, 1),  (a, 2), (b, 1), (b, 3), (c, 3)}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2</a:t>
            </a:r>
            <a:r>
              <a:rPr lang="en-US" smtClean="0"/>
              <a:t> = {(x, y) | x ≡ y (mod 5)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3</a:t>
            </a:r>
            <a:r>
              <a:rPr lang="en-US" smtClean="0"/>
              <a:t> = {(c</a:t>
            </a:r>
            <a:r>
              <a:rPr lang="en-US" baseline="-25000" smtClean="0"/>
              <a:t>1</a:t>
            </a:r>
            <a:r>
              <a:rPr lang="en-US" smtClean="0"/>
              <a:t>, c</a:t>
            </a:r>
            <a:r>
              <a:rPr lang="en-US" baseline="-25000" smtClean="0"/>
              <a:t>2</a:t>
            </a:r>
            <a:r>
              <a:rPr lang="en-US" smtClean="0"/>
              <a:t>) | c</a:t>
            </a:r>
            <a:r>
              <a:rPr lang="en-US" baseline="-25000" smtClean="0"/>
              <a:t>1</a:t>
            </a:r>
            <a:r>
              <a:rPr lang="en-US" smtClean="0"/>
              <a:t> is a prerequisite of c</a:t>
            </a:r>
            <a:r>
              <a:rPr lang="en-US" baseline="-25000" smtClean="0"/>
              <a:t>2</a:t>
            </a:r>
            <a:r>
              <a:rPr lang="en-US" smtClean="0"/>
              <a:t>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4</a:t>
            </a:r>
            <a:r>
              <a:rPr lang="en-US" smtClean="0"/>
              <a:t> = {(s, c) | student s had taken course c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2092804-8813-4DF1-851B-C1898B74174B}" type="slidenum">
              <a:rPr 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Relations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Let R be a relation on A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514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a,a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for every a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34290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implies (b, a)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4400" y="4343400"/>
            <a:ext cx="8089900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antisymmetric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and a </a:t>
            </a:r>
            <a:r>
              <a:rPr lang="en-US" dirty="0">
                <a:latin typeface="Symbol"/>
                <a:cs typeface="Arial" charset="0"/>
                <a:sym typeface="Symbol"/>
              </a:rPr>
              <a:t></a:t>
            </a:r>
            <a:r>
              <a:rPr lang="en-US" dirty="0">
                <a:latin typeface="Arial" charset="0"/>
                <a:cs typeface="Arial" charset="0"/>
              </a:rPr>
              <a:t> b implies (</a:t>
            </a:r>
            <a:r>
              <a:rPr lang="en-US" dirty="0" err="1">
                <a:latin typeface="Arial" charset="0"/>
                <a:cs typeface="Arial" charset="0"/>
              </a:rPr>
              <a:t>b,a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14400" y="52578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and (b, c)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</a:t>
            </a:r>
            <a:r>
              <a:rPr lang="en-US" dirty="0">
                <a:latin typeface="+mn-lt"/>
                <a:cs typeface="Arial" charset="0"/>
                <a:sym typeface="Symbol"/>
              </a:rPr>
              <a:t>implies</a:t>
            </a:r>
            <a:r>
              <a:rPr lang="en-US" dirty="0">
                <a:latin typeface="Arial" charset="0"/>
                <a:cs typeface="Arial" charset="0"/>
              </a:rPr>
              <a:t> (a, c)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6151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05800" y="4419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A532EDB-4EBE-4D79-8DEC-3E7A5AF5F295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Combining Relations</a:t>
            </a:r>
          </a:p>
        </p:txBody>
      </p:sp>
      <p:sp>
        <p:nvSpPr>
          <p:cNvPr id="717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224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from A to B</a:t>
            </a:r>
          </a:p>
          <a:p>
            <a:pPr eaLnBrk="1" hangingPunct="1"/>
            <a:r>
              <a:rPr lang="en-US" dirty="0"/>
              <a:t>Let S be a relation from B to C</a:t>
            </a:r>
          </a:p>
          <a:p>
            <a:pPr eaLnBrk="1" hangingPunct="1"/>
            <a:r>
              <a:rPr lang="en-US" dirty="0"/>
              <a:t>The composite of R and S,  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/>
              <a:t> R is the relation </a:t>
            </a:r>
          </a:p>
          <a:p>
            <a:pPr eaLnBrk="1" hangingPunct="1"/>
            <a:r>
              <a:rPr lang="en-US" dirty="0"/>
              <a:t>from A to C defined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 </a:t>
            </a:r>
            <a:r>
              <a:rPr lang="en-US" dirty="0"/>
              <a:t>R = {(a, c) | </a:t>
            </a:r>
            <a:r>
              <a:rPr lang="en-US" dirty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/>
              <a:t> b such that (</a:t>
            </a:r>
            <a:r>
              <a:rPr lang="en-US" dirty="0" err="1"/>
              <a:t>a,b</a:t>
            </a:r>
            <a:r>
              <a:rPr lang="en-US" dirty="0"/>
              <a:t>)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R and (</a:t>
            </a:r>
            <a:r>
              <a:rPr lang="en-US" dirty="0" err="1"/>
              <a:t>b,c</a:t>
            </a:r>
            <a:r>
              <a:rPr lang="en-US" dirty="0"/>
              <a:t>)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S}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C4D4C32-943F-4EE5-9792-64486D8762D8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(a,b)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mtClean="0"/>
              <a:t> Parent:  b is a parent of a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(a,b)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mtClean="0"/>
              <a:t> Sister:  b is a sister of a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What is Sister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smtClean="0"/>
              <a:t> Parent?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What is Parent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smtClean="0"/>
              <a:t> Sister?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352800" y="6324600"/>
            <a:ext cx="563880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S 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</a:t>
            </a:r>
            <a:r>
              <a:rPr lang="en-US" sz="1800" dirty="0">
                <a:latin typeface="Arial" charset="0"/>
                <a:cs typeface="Arial" charset="0"/>
              </a:rPr>
              <a:t> R = {(a, c) | 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</a:t>
            </a:r>
            <a:r>
              <a:rPr lang="en-US" sz="1800" dirty="0">
                <a:latin typeface="Arial" charset="0"/>
                <a:cs typeface="Arial" charset="0"/>
              </a:rPr>
              <a:t> b such that (</a:t>
            </a:r>
            <a:r>
              <a:rPr lang="en-US" sz="1800" dirty="0" err="1">
                <a:latin typeface="Arial" charset="0"/>
                <a:cs typeface="Arial" charset="0"/>
              </a:rPr>
              <a:t>a,b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</a:t>
            </a:r>
            <a:r>
              <a:rPr lang="en-US" sz="1800" dirty="0">
                <a:latin typeface="Arial" charset="0"/>
                <a:cs typeface="Arial" charset="0"/>
              </a:rPr>
              <a:t> R and (</a:t>
            </a:r>
            <a:r>
              <a:rPr lang="en-US" sz="1800" dirty="0" err="1">
                <a:latin typeface="Arial" charset="0"/>
                <a:cs typeface="Arial" charset="0"/>
              </a:rPr>
              <a:t>b,c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</a:t>
            </a:r>
            <a:r>
              <a:rPr lang="en-US" sz="1800" dirty="0">
                <a:latin typeface="Arial" charset="0"/>
                <a:cs typeface="Arial" charset="0"/>
              </a:rPr>
              <a:t> S}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D2F9EB1-5DC9-47B3-821A-244EC8714481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Using the relations:  Parent, Child, Brother, Sister,  Sibling, Father, Mother, Husband, Wife express -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Uncle:  b is an uncle of a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Cousin:  b is a cousin of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56EF905-AA79-4779-B491-77E792662BEF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Powers of a Relation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 = R </a:t>
            </a:r>
            <a:r>
              <a:rPr lang="en-US">
                <a:latin typeface="Symbol" pitchFamily="18" charset="2"/>
                <a:sym typeface="Symbol" pitchFamily="18" charset="2"/>
              </a:rPr>
              <a:t></a:t>
            </a:r>
            <a:r>
              <a:rPr lang="en-US"/>
              <a:t> R = {(a, c) | </a:t>
            </a:r>
            <a:r>
              <a:rPr lang="en-US">
                <a:latin typeface="Symbol" pitchFamily="18" charset="2"/>
                <a:sym typeface="Symbol" pitchFamily="18" charset="2"/>
              </a:rPr>
              <a:t></a:t>
            </a:r>
            <a:r>
              <a:rPr lang="en-US"/>
              <a:t> b such that (a,b)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R and (b,c)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R}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</a:t>
            </a:r>
            <a:r>
              <a:rPr lang="en-US" baseline="30000"/>
              <a:t>0</a:t>
            </a:r>
            <a:r>
              <a:rPr lang="en-US"/>
              <a:t> = {(a,a) | a 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A}</a:t>
            </a:r>
          </a:p>
          <a:p>
            <a:endParaRPr lang="en-US"/>
          </a:p>
          <a:p>
            <a:r>
              <a:rPr lang="en-US"/>
              <a:t>R</a:t>
            </a:r>
            <a:r>
              <a:rPr lang="en-US" baseline="30000"/>
              <a:t>1</a:t>
            </a:r>
            <a:r>
              <a:rPr lang="en-US"/>
              <a:t> = R</a:t>
            </a:r>
          </a:p>
          <a:p>
            <a:r>
              <a:rPr lang="en-US"/>
              <a:t>R</a:t>
            </a:r>
            <a:r>
              <a:rPr lang="en-US" baseline="30000"/>
              <a:t>n+1</a:t>
            </a:r>
            <a:r>
              <a:rPr lang="en-US"/>
              <a:t> = R</a:t>
            </a:r>
            <a:r>
              <a:rPr lang="en-US" baseline="30000"/>
              <a:t>n</a:t>
            </a:r>
            <a:r>
              <a:rPr lang="en-US"/>
              <a:t> </a:t>
            </a:r>
            <a:r>
              <a:rPr lang="en-US">
                <a:latin typeface="Symbol" pitchFamily="18" charset="2"/>
                <a:sym typeface="Symbol" pitchFamily="18" charset="2"/>
              </a:rPr>
              <a:t></a:t>
            </a:r>
            <a:r>
              <a:rPr lang="en-US"/>
              <a:t> 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5D4087C-9034-4DE9-A18E-6BD2CCBD4DE1}" type="slidenum">
              <a:rPr 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1631</Words>
  <Application>Microsoft Macintosh PowerPoint</Application>
  <PresentationFormat>On-screen Show (4:3)</PresentationFormat>
  <Paragraphs>542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CSE 311  Foundations of Computing I</vt:lpstr>
      <vt:lpstr>Announcements</vt:lpstr>
      <vt:lpstr>Definition of Relations</vt:lpstr>
      <vt:lpstr>Relation Examples</vt:lpstr>
      <vt:lpstr>Properties of Relations</vt:lpstr>
      <vt:lpstr>Combining Relations</vt:lpstr>
      <vt:lpstr>Examples</vt:lpstr>
      <vt:lpstr>Examples</vt:lpstr>
      <vt:lpstr>Powers of a Relation</vt:lpstr>
      <vt:lpstr>Matrix representation</vt:lpstr>
      <vt:lpstr>Computing the Composite Relation with Matrix Multiplication</vt:lpstr>
      <vt:lpstr>Directed graphs</vt:lpstr>
      <vt:lpstr>Representation of relations</vt:lpstr>
      <vt:lpstr>Computing the Composite Relation using the Graph Representation</vt:lpstr>
      <vt:lpstr>Paths in relations</vt:lpstr>
      <vt:lpstr>Connectivity relation</vt:lpstr>
      <vt:lpstr>Properties of Relations</vt:lpstr>
      <vt:lpstr>Transitive-Reflexive Closure</vt:lpstr>
      <vt:lpstr>How is  Anderson related to  Bernoulli?</vt:lpstr>
      <vt:lpstr>How is  Anderson related to  Bernoulli?</vt:lpstr>
      <vt:lpstr>PowerPoint Presentation</vt:lpstr>
      <vt:lpstr>PowerPoint Presentation</vt:lpstr>
      <vt:lpstr>PowerPoint Presentation</vt:lpstr>
      <vt:lpstr>PowerPoint Presentation</vt:lpstr>
      <vt:lpstr>n-ary relations</vt:lpstr>
      <vt:lpstr>Relational databases</vt:lpstr>
      <vt:lpstr>Relational databases</vt:lpstr>
      <vt:lpstr>Relational databases</vt:lpstr>
      <vt:lpstr>Database Operations: Projection</vt:lpstr>
      <vt:lpstr>Database Operations: Selection</vt:lpstr>
      <vt:lpstr>Database Operations: Natural Join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CSE370: Introduction to Digital Design</dc:title>
  <dc:creator/>
  <cp:lastModifiedBy/>
  <cp:revision>5</cp:revision>
  <cp:lastPrinted>1901-01-01T07:00:00Z</cp:lastPrinted>
  <dcterms:created xsi:type="dcterms:W3CDTF">2010-01-04T17:42:51Z</dcterms:created>
  <dcterms:modified xsi:type="dcterms:W3CDTF">2012-11-14T02:28:36Z</dcterms:modified>
</cp:coreProperties>
</file>