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4"/>
  </p:notesMasterIdLst>
  <p:handoutMasterIdLst>
    <p:handoutMasterId r:id="rId25"/>
  </p:handoutMasterIdLst>
  <p:sldIdLst>
    <p:sldId id="413" r:id="rId2"/>
    <p:sldId id="415" r:id="rId3"/>
    <p:sldId id="536" r:id="rId4"/>
    <p:sldId id="562" r:id="rId5"/>
    <p:sldId id="563" r:id="rId6"/>
    <p:sldId id="564" r:id="rId7"/>
    <p:sldId id="532" r:id="rId8"/>
    <p:sldId id="565" r:id="rId9"/>
    <p:sldId id="542" r:id="rId10"/>
    <p:sldId id="566" r:id="rId11"/>
    <p:sldId id="547" r:id="rId12"/>
    <p:sldId id="567" r:id="rId13"/>
    <p:sldId id="548" r:id="rId14"/>
    <p:sldId id="553" r:id="rId15"/>
    <p:sldId id="554" r:id="rId16"/>
    <p:sldId id="555" r:id="rId17"/>
    <p:sldId id="556" r:id="rId18"/>
    <p:sldId id="557" r:id="rId19"/>
    <p:sldId id="558" r:id="rId20"/>
    <p:sldId id="559" r:id="rId21"/>
    <p:sldId id="560" r:id="rId22"/>
    <p:sldId id="561" r:id="rId2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9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3963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74362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2F9E6-81DF-7B48-9129-C74188E63D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7315F-4F55-8141-B939-2E92FAF4C2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6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4D372-D202-C14F-8E2F-29946C76F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5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04AD7-9620-D842-AE22-C311D97F8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58A7E-A65B-744F-AEC0-9DEA8A230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04D52-CF15-2145-B473-73E1BC3B8E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36745-8839-8C41-943D-80C24B185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5447D-CB06-6B46-9D10-035B6B3A99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28A90-B101-D746-A539-884116F3B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1141B-3F04-AD46-B4FF-744A4C206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3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4F9F1-286F-2640-9CB4-4CC058B47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C2F93A7-5065-394D-98CE-EB3E4F4610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Recursive Definitions and Structural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9EE03EA-B98A-F84B-8C9E-A80C60CF34BE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err="1" smtClean="0"/>
              <a:t>len</a:t>
            </a:r>
            <a:r>
              <a:rPr lang="en-US" sz="3600" dirty="0" smtClean="0"/>
              <a:t>(</a:t>
            </a:r>
            <a:r>
              <a:rPr lang="en-US" sz="3600" dirty="0" err="1" smtClean="0"/>
              <a:t>x</a:t>
            </a:r>
            <a:r>
              <a:rPr lang="en-US" sz="3600" dirty="0" err="1" smtClean="0">
                <a:latin typeface="Cambria Math"/>
                <a:ea typeface="Cambria Math"/>
              </a:rPr>
              <a:t>•</a:t>
            </a:r>
            <a:r>
              <a:rPr lang="en-US" sz="3600" dirty="0" err="1" smtClean="0">
                <a:latin typeface="+mn-lt"/>
                <a:ea typeface="Cambria Math"/>
              </a:rPr>
              <a:t>y</a:t>
            </a:r>
            <a:r>
              <a:rPr lang="en-US" sz="3600" dirty="0" smtClean="0">
                <a:latin typeface="+mn-lt"/>
                <a:ea typeface="Cambria Math"/>
              </a:rPr>
              <a:t>)=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(x)+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(y) for all strings x and y</a:t>
            </a:r>
            <a:endParaRPr lang="en-US" sz="3600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ED2D5-B093-4A31-95DB-39F9643EFF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21919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P(w) be “</a:t>
            </a:r>
            <a:r>
              <a:rPr lang="en-US" sz="2400" dirty="0" err="1" smtClean="0"/>
              <a:t>len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ambria Math"/>
                <a:ea typeface="Cambria Math"/>
              </a:rPr>
              <a:t>•</a:t>
            </a:r>
            <a:r>
              <a:rPr lang="en-US" sz="2400" dirty="0" err="1">
                <a:ea typeface="Cambria Math"/>
              </a:rPr>
              <a:t>w</a:t>
            </a:r>
            <a:r>
              <a:rPr lang="en-US" sz="2400" dirty="0" smtClean="0">
                <a:ea typeface="Cambria Math"/>
              </a:rPr>
              <a:t>)=</a:t>
            </a:r>
            <a:r>
              <a:rPr lang="en-US" sz="2400" dirty="0" err="1">
                <a:ea typeface="Cambria Math"/>
              </a:rPr>
              <a:t>len</a:t>
            </a:r>
            <a:r>
              <a:rPr lang="en-US" sz="2400" dirty="0">
                <a:ea typeface="Cambria Math"/>
              </a:rPr>
              <a:t>(x)+</a:t>
            </a:r>
            <a:r>
              <a:rPr lang="en-US" sz="2400" dirty="0" err="1" smtClean="0">
                <a:ea typeface="Cambria Math"/>
              </a:rPr>
              <a:t>len</a:t>
            </a:r>
            <a:r>
              <a:rPr lang="en-US" sz="2400" dirty="0" smtClean="0">
                <a:ea typeface="Cambria Math"/>
              </a:rPr>
              <a:t>(w)”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42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Basis:   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Recursive Step:   If             and          are rooted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	binary trees                                                            	then so is: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592AD-EAF6-4E5E-87B9-02E86BE717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038600" y="2438400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638800" y="2286000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3505200" y="4800600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4800600" y="4648200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572000" y="396240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079875" y="4071938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4689475" y="4071938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4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5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6875-1B2A-4BF3-B837-AE56A99608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524000" y="2133600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1905000" y="4648200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0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every rooted binary tree T</a:t>
            </a:r>
            <a:br>
              <a:rPr lang="en-US" smtClean="0"/>
            </a:br>
            <a:r>
              <a:rPr lang="en-US" smtClean="0"/>
              <a:t>size(T) </a:t>
            </a:r>
            <a:r>
              <a:rPr lang="en-US" smtClean="0">
                <a:sym typeface="Symbol" pitchFamily="18" charset="2"/>
              </a:rPr>
              <a:t> 2</a:t>
            </a:r>
            <a:r>
              <a:rPr lang="en-US" sz="4800" b="1" baseline="30000" smtClean="0">
                <a:sym typeface="Symbol" pitchFamily="18" charset="2"/>
              </a:rPr>
              <a:t>height</a:t>
            </a:r>
            <a:r>
              <a:rPr lang="en-US" sz="4800" baseline="30000" smtClean="0">
                <a:sym typeface="Symbol" pitchFamily="18" charset="2"/>
              </a:rPr>
              <a:t>(</a:t>
            </a:r>
            <a:r>
              <a:rPr lang="en-US" sz="4800" b="1" baseline="30000" smtClean="0">
                <a:sym typeface="Symbol" pitchFamily="18" charset="2"/>
              </a:rPr>
              <a:t>T</a:t>
            </a:r>
            <a:r>
              <a:rPr lang="en-US" sz="4800" baseline="30000" smtClean="0">
                <a:sym typeface="Symbol" pitchFamily="18" charset="2"/>
              </a:rPr>
              <a:t>)+</a:t>
            </a:r>
            <a:r>
              <a:rPr lang="en-US" sz="4800" b="1" baseline="30000" smtClean="0">
                <a:sym typeface="Symbol" pitchFamily="18" charset="2"/>
              </a:rPr>
              <a:t>1</a:t>
            </a:r>
            <a:r>
              <a:rPr lang="en-US" b="1" baseline="30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-1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D5BEE-CB20-4B29-A3A4-88DE7D84F9C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Sets of strings that satisfy special properties are called </a:t>
            </a:r>
            <a:r>
              <a:rPr lang="en-US" i="1" smtClean="0"/>
              <a:t>languages</a:t>
            </a:r>
            <a:r>
              <a:rPr lang="en-US" smtClean="0"/>
              <a:t>.  Examples:</a:t>
            </a:r>
          </a:p>
          <a:p>
            <a:pPr lvl="1"/>
            <a:r>
              <a:rPr lang="en-US" smtClean="0"/>
              <a:t>English sentences</a:t>
            </a:r>
          </a:p>
          <a:p>
            <a:pPr lvl="1"/>
            <a:r>
              <a:rPr lang="en-US" smtClean="0"/>
              <a:t>Syntactically correct Java/C/C++ programs</a:t>
            </a:r>
          </a:p>
          <a:p>
            <a:pPr lvl="1"/>
            <a:r>
              <a:rPr lang="en-US" smtClean="0"/>
              <a:t>All strings over alphabet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  <a:p>
            <a:pPr lvl="1"/>
            <a:r>
              <a:rPr lang="en-US" smtClean="0"/>
              <a:t>Palindromes over 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  <a:p>
            <a:pPr lvl="1"/>
            <a:r>
              <a:rPr lang="en-US" smtClean="0"/>
              <a:t>Binary strings that don’t have a 0 after a 1</a:t>
            </a:r>
          </a:p>
          <a:p>
            <a:pPr lvl="1"/>
            <a:r>
              <a:rPr lang="en-US" smtClean="0"/>
              <a:t>Legal variable names. keywords in Java/C/C++</a:t>
            </a:r>
          </a:p>
          <a:p>
            <a:pPr lvl="1"/>
            <a:r>
              <a:rPr lang="en-US" smtClean="0"/>
              <a:t>Binary strings with an equal # of 0’s and 1’s (HW6)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 Expressions over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Each is a “pattern” that specifies a set of strings</a:t>
            </a:r>
          </a:p>
          <a:p>
            <a:pPr>
              <a:defRPr/>
            </a:pPr>
            <a:r>
              <a:rPr lang="en-US" dirty="0" smtClean="0"/>
              <a:t>Basis:</a:t>
            </a:r>
          </a:p>
          <a:p>
            <a:pPr lvl="1">
              <a:defRPr/>
            </a:pPr>
            <a:r>
              <a:rPr lang="en-US" b="1" dirty="0" smtClean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are regular expressions</a:t>
            </a:r>
          </a:p>
          <a:p>
            <a:pPr lvl="1">
              <a:defRPr/>
            </a:pPr>
            <a:r>
              <a:rPr lang="en-US" b="1" i="1" dirty="0" smtClean="0"/>
              <a:t>a</a:t>
            </a:r>
            <a:r>
              <a:rPr lang="en-US" dirty="0" smtClean="0"/>
              <a:t> is a regular expression </a:t>
            </a:r>
            <a:r>
              <a:rPr lang="en-US" dirty="0" smtClean="0">
                <a:sym typeface="Symbol"/>
              </a:rPr>
              <a:t>for any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Recursive step:</a:t>
            </a:r>
          </a:p>
          <a:p>
            <a:pPr lvl="1">
              <a:defRPr/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b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are regular expressions then so are:</a:t>
            </a:r>
          </a:p>
          <a:p>
            <a:pPr lvl="2">
              <a:defRPr/>
            </a:pP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b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/>
              </a:rPr>
              <a:t></a:t>
            </a:r>
            <a:r>
              <a:rPr lang="en-US" sz="2800" b="1" dirty="0" smtClean="0">
                <a:sym typeface="Symbol" pitchFamily="18" charset="2"/>
              </a:rPr>
              <a:t> 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>
              <a:defRPr/>
            </a:pPr>
            <a:r>
              <a:rPr lang="en-US" sz="2800" dirty="0" smtClean="0">
                <a:sym typeface="Symbol" pitchFamily="18" charset="2"/>
              </a:rPr>
              <a:t> (</a:t>
            </a:r>
            <a:r>
              <a:rPr lang="en-US" sz="2800" b="1" dirty="0" smtClean="0">
                <a:sym typeface="Symbol" pitchFamily="18" charset="2"/>
              </a:rPr>
              <a:t>AB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>
              <a:defRPr/>
            </a:pPr>
            <a:r>
              <a:rPr lang="en-US" sz="2800" b="1" dirty="0" smtClean="0">
                <a:sym typeface="Symbol" pitchFamily="18" charset="2"/>
              </a:rPr>
              <a:t>A*</a:t>
            </a:r>
            <a:endParaRPr lang="en-US" sz="2800" b="1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89EB1-82CE-49BC-9AC1-C8B5984057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Each regular expression is a “pattern”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matches the empty string</a:t>
            </a:r>
          </a:p>
          <a:p>
            <a:pPr>
              <a:defRPr/>
            </a:pPr>
            <a:r>
              <a:rPr lang="en-US" b="1" i="1" dirty="0" smtClean="0"/>
              <a:t>a</a:t>
            </a:r>
            <a:r>
              <a:rPr lang="en-US" dirty="0" smtClean="0"/>
              <a:t> matches the one character string </a:t>
            </a:r>
            <a:r>
              <a:rPr lang="en-US" i="1" dirty="0" smtClean="0"/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 matches all strings that either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 or </a:t>
            </a:r>
            <a:r>
              <a:rPr lang="en-US" sz="3200" b="1" dirty="0" smtClean="0">
                <a:sym typeface="Symbol" pitchFamily="18" charset="2"/>
              </a:rPr>
              <a:t>B</a:t>
            </a:r>
            <a:r>
              <a:rPr lang="en-US" sz="3200" dirty="0" smtClean="0"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 matches all strings that have a first part that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sym typeface="Symbol" pitchFamily="18" charset="2"/>
              </a:rPr>
              <a:t>B</a:t>
            </a:r>
            <a:r>
              <a:rPr lang="en-US" sz="3200" dirty="0" smtClean="0"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sym typeface="Symbol" pitchFamily="18" charset="2"/>
              </a:rPr>
              <a:t>A*</a:t>
            </a:r>
            <a:r>
              <a:rPr lang="en-US" sz="3200" dirty="0" smtClean="0">
                <a:sym typeface="Symbol" pitchFamily="18" charset="2"/>
              </a:rPr>
              <a:t> matches all strings that have any number of strings (even 0) that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matches, one after another</a:t>
            </a:r>
            <a:endParaRPr lang="en-US" sz="3200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515CB-AE71-4485-A559-C550C8627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/>
              <a:t>0*    </a:t>
            </a:r>
            <a:endParaRPr lang="en-US" sz="1800" b="1" i="1" dirty="0" smtClean="0"/>
          </a:p>
          <a:p>
            <a:pPr lvl="3"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b="1" i="1" dirty="0" smtClean="0"/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/>
              <a:t>                    </a:t>
            </a:r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0*1*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/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0110 </a:t>
            </a: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 lvl="4">
              <a:defRPr/>
            </a:pPr>
            <a:endParaRPr lang="en-US" sz="1800" b="1" i="1" dirty="0" smtClean="0"/>
          </a:p>
          <a:p>
            <a:pPr lvl="4"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</a:t>
            </a:r>
            <a:r>
              <a:rPr lang="en-US" sz="2800" dirty="0" smtClean="0"/>
              <a:t>(</a:t>
            </a:r>
            <a:r>
              <a:rPr lang="en-US" sz="2800" b="1" i="1" dirty="0" smtClean="0"/>
              <a:t>0110</a:t>
            </a:r>
            <a:r>
              <a:rPr lang="en-US" sz="2800" dirty="0" smtClean="0">
                <a:sym typeface="Symbol" pitchFamily="18" charset="2"/>
              </a:rPr>
              <a:t> </a:t>
            </a:r>
            <a:r>
              <a:rPr lang="en-US" sz="2800" b="1" i="1" dirty="0" smtClean="0"/>
              <a:t> 100</a:t>
            </a:r>
            <a:r>
              <a:rPr lang="en-US" sz="2800" dirty="0" smtClean="0"/>
              <a:t>)(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>
              <a:defRPr/>
            </a:pPr>
            <a:endParaRPr lang="en-US" b="1" i="1" dirty="0" smtClean="0"/>
          </a:p>
          <a:p>
            <a:pPr>
              <a:defRPr/>
            </a:pPr>
            <a:endParaRPr lang="en-US" dirty="0" smtClean="0">
              <a:latin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CDF82-1CD9-4B5C-B734-EBC086F5B90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Regular 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Used to define the “tokens”: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dirty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Used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/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sz="2800" dirty="0" smtClean="0"/>
              <a:t>Pattern matching using regular expressions is an essential feature of hypertext scripting language PHP used for web programming </a:t>
            </a:r>
          </a:p>
          <a:p>
            <a:pPr lvl="1">
              <a:defRPr/>
            </a:pPr>
            <a:r>
              <a:rPr lang="en-US" dirty="0" smtClean="0"/>
              <a:t>Also in text processing programming language Perl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5CFF5-A990-464A-AE68-591FD6126D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Reading </a:t>
            </a:r>
            <a:r>
              <a:rPr lang="en-US" dirty="0"/>
              <a:t>assignments</a:t>
            </a:r>
          </a:p>
          <a:p>
            <a:pPr lvl="1" eaLnBrk="1" hangingPunct="1">
              <a:defRPr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Edition, Section 5.3 and pp. 878-880</a:t>
            </a:r>
          </a:p>
          <a:p>
            <a:pPr lvl="1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Section 4.3 and pp. 817-819</a:t>
            </a:r>
          </a:p>
          <a:p>
            <a:pPr lvl="1" eaLnBrk="1" hangingPunct="1">
              <a:defRPr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Edition, Section 3.4 and pp. 766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Midterm statistics: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Min 40,  Max 100,  Median 80, Mean 78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5DD5D21-01CB-C843-BB1F-53FA74EAAC6C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mtClean="0"/>
              <a:t>Regular Expressions 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preg_match</a:t>
            </a:r>
            <a:r>
              <a:rPr lang="en-US" sz="2800" dirty="0" smtClean="0"/>
              <a:t> ( string $pattern , string $subject,...)</a:t>
            </a:r>
          </a:p>
          <a:p>
            <a:pPr>
              <a:defRPr/>
            </a:pPr>
            <a:r>
              <a:rPr lang="en-US" sz="2800" dirty="0" smtClean="0">
                <a:cs typeface="Courier New" pitchFamily="49" charset="0"/>
              </a:rPr>
              <a:t>$pattern syntax: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[01]</a:t>
            </a:r>
            <a:r>
              <a:rPr lang="en-US" sz="2400" dirty="0" smtClean="0"/>
              <a:t>     a 0 or a 1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400" dirty="0" smtClean="0"/>
              <a:t> start of string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smtClean="0"/>
              <a:t> end of string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[0-9]</a:t>
            </a:r>
            <a:r>
              <a:rPr lang="en-US" sz="2400" dirty="0" smtClean="0"/>
              <a:t>   any single digit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\.</a:t>
            </a:r>
            <a:r>
              <a:rPr lang="en-US" sz="2400" dirty="0" smtClean="0"/>
              <a:t>   period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\,</a:t>
            </a:r>
            <a:r>
              <a:rPr lang="en-US" sz="2400" dirty="0" smtClean="0"/>
              <a:t>  comma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\-</a:t>
            </a:r>
            <a:r>
              <a:rPr lang="en-US" sz="2400" dirty="0" smtClean="0"/>
              <a:t> minus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400" dirty="0" smtClean="0"/>
              <a:t>          any single character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err="1" smtClean="0"/>
              <a:t>ab</a:t>
            </a:r>
            <a:r>
              <a:rPr lang="en-US" sz="2400" dirty="0" smtClean="0"/>
              <a:t>         a followed by b            </a:t>
            </a:r>
            <a:r>
              <a:rPr lang="en-US" sz="2400" b="1" dirty="0" smtClean="0"/>
              <a:t>  </a:t>
            </a:r>
            <a:r>
              <a:rPr lang="en-US" sz="2400" dirty="0" smtClean="0"/>
              <a:t>(</a:t>
            </a:r>
            <a:r>
              <a:rPr lang="en-US" sz="2400" b="1" dirty="0" smtClean="0"/>
              <a:t>AB</a:t>
            </a:r>
            <a:r>
              <a:rPr lang="en-US" sz="2400" dirty="0" smtClean="0"/>
              <a:t>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/>
              <a:t>a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400" dirty="0" err="1" smtClean="0"/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  a or b                             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b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2400" b="1" dirty="0" smtClean="0">
                <a:sym typeface="Symbol" pitchFamily="18" charset="2"/>
              </a:rPr>
              <a:t> B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400" dirty="0" smtClean="0"/>
              <a:t>         zero or one of a             (</a:t>
            </a:r>
            <a:r>
              <a:rPr lang="en-US" sz="2400" b="1" dirty="0" smtClean="0"/>
              <a:t>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 </a:t>
            </a:r>
            <a:r>
              <a:rPr lang="en-US" sz="2400" b="1" dirty="0" smtClean="0">
                <a:sym typeface="Symbol"/>
              </a:rPr>
              <a:t>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         zero or more of a          </a:t>
            </a:r>
            <a:r>
              <a:rPr lang="en-US" sz="2400" b="1" dirty="0" smtClean="0"/>
              <a:t>A</a:t>
            </a:r>
            <a:r>
              <a:rPr lang="en-US" sz="2400" dirty="0" smtClean="0"/>
              <a:t>*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         one or more of a          </a:t>
            </a:r>
            <a:r>
              <a:rPr lang="en-US" sz="2400" b="1" dirty="0" smtClean="0"/>
              <a:t>AA</a:t>
            </a:r>
            <a:r>
              <a:rPr lang="en-US" sz="2400" dirty="0" smtClean="0"/>
              <a:t>* </a:t>
            </a:r>
          </a:p>
          <a:p>
            <a:pPr>
              <a:defRPr/>
            </a:pPr>
            <a:r>
              <a:rPr lang="en-US" sz="2400" dirty="0" smtClean="0">
                <a:cs typeface="Courier New" pitchFamily="49" charset="0"/>
              </a:rPr>
              <a:t>e.g.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^[\-+]?[0-9]*(\.|\,)?[0-9]+$</a:t>
            </a:r>
            <a:r>
              <a:rPr lang="en-US" sz="2400" dirty="0" smtClean="0"/>
              <a:t>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               General form of decimal number  e.g.  9.12  or -9,8 (Europe)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22F2F-8F08-410B-9FDF-3C0BA37EC78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binary strings that have an even # of 1’s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All binary strings that </a:t>
            </a:r>
            <a:r>
              <a:rPr lang="en-US" i="1" smtClean="0"/>
              <a:t>don’t</a:t>
            </a:r>
            <a:r>
              <a:rPr lang="en-US" smtClean="0"/>
              <a:t> contain 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AB05-29F3-419E-A8EE-A67F9AFFD2A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Regular expressions can’t specify everything we might want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1" smtClean="0"/>
          </a:p>
          <a:p>
            <a:r>
              <a:rPr lang="en-US" sz="3600" b="1" smtClean="0"/>
              <a:t>Fact</a:t>
            </a:r>
            <a:r>
              <a:rPr lang="en-US" sz="3600" smtClean="0"/>
              <a:t>: Not all sets of strings can be specified by regular expressions</a:t>
            </a:r>
          </a:p>
          <a:p>
            <a:pPr lvl="1"/>
            <a:r>
              <a:rPr lang="en-US" sz="3200" smtClean="0"/>
              <a:t>One example is the set of binary strings with equal #’s of 0’s and 1’s from HW6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4BBE8-59A3-4682-BDC4-997742DA6C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Highlight from last lecture: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Recursive Definitions - General Form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 i="1">
                <a:latin typeface="Calibri" charset="0"/>
              </a:rPr>
              <a:t>Basis step:</a:t>
            </a:r>
            <a:r>
              <a:rPr lang="en-US">
                <a:latin typeface="Calibri" charset="0"/>
              </a:rPr>
              <a:t>  Some specific elements are in S </a:t>
            </a:r>
          </a:p>
          <a:p>
            <a:pPr lvl="1"/>
            <a:r>
              <a:rPr lang="en-US" i="1">
                <a:latin typeface="Calibri" charset="0"/>
              </a:rPr>
              <a:t>Recursive step: </a:t>
            </a:r>
            <a:r>
              <a:rPr lang="en-US">
                <a:latin typeface="Calibri" charset="0"/>
              </a:rPr>
              <a:t> Given some existing named elements in S some new objects constructed from these named elements are also in S.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Induction: proving properties of recursively defined sets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000" smtClean="0"/>
              <a:t>How to prove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 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Arial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Arial" charset="0"/>
                <a:sym typeface="Symbol" pitchFamily="18" charset="2"/>
              </a:rPr>
              <a:t>S. P(x) is true: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>
                <a:ea typeface="Cambria Math" pitchFamily="18" charset="0"/>
                <a:cs typeface="Arial" charset="0"/>
                <a:sym typeface="Symbol" pitchFamily="18" charset="2"/>
              </a:rPr>
              <a:t>Base Case:</a:t>
            </a:r>
            <a:r>
              <a:rPr lang="en-US" sz="3000" smtClean="0"/>
              <a:t>  Show that P is true for all specific elements of S mentioned in the </a:t>
            </a:r>
            <a:r>
              <a:rPr lang="en-US" sz="3000" i="1" smtClean="0"/>
              <a:t>Basis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Hypothesis: </a:t>
            </a:r>
            <a:r>
              <a:rPr lang="en-US" sz="3000" smtClean="0"/>
              <a:t> Assume that P is true for some arbitrary values of each of the existing named elements mentioned in the </a:t>
            </a:r>
            <a:r>
              <a:rPr lang="en-US" sz="3000" i="1" smtClean="0"/>
              <a:t>Recursive step</a:t>
            </a:r>
          </a:p>
          <a:p>
            <a:pPr marL="0" indent="0">
              <a:lnSpc>
                <a:spcPct val="80000"/>
              </a:lnSpc>
            </a:pPr>
            <a:r>
              <a:rPr lang="en-US" sz="3000" b="1" smtClean="0"/>
              <a:t>Inductive Step:</a:t>
            </a:r>
            <a:r>
              <a:rPr lang="en-US" sz="3000" smtClean="0"/>
              <a:t> Prove that P holds for each of the new elements constructed in the </a:t>
            </a:r>
            <a:r>
              <a:rPr lang="en-US" sz="3000" i="1" smtClean="0"/>
              <a:t>Recursive step</a:t>
            </a:r>
            <a:r>
              <a:rPr lang="en-US" sz="3000" smtClean="0"/>
              <a:t> using the named elements mentioned in the Inductive Hypothesis</a:t>
            </a:r>
          </a:p>
          <a:p>
            <a:pPr marL="0" indent="0">
              <a:lnSpc>
                <a:spcPct val="80000"/>
              </a:lnSpc>
            </a:pPr>
            <a:r>
              <a:rPr lang="en-US" sz="3000" smtClean="0"/>
              <a:t>Conclude that </a:t>
            </a:r>
            <a:r>
              <a:rPr lang="en-US" sz="3000" b="1" smtClean="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3000" smtClean="0">
                <a:cs typeface="Arial" charset="0"/>
                <a:sym typeface="Symbol" pitchFamily="18" charset="2"/>
              </a:rPr>
              <a:t>x</a:t>
            </a:r>
            <a:r>
              <a:rPr lang="en-US" sz="300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z="30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S. P(x)</a:t>
            </a:r>
            <a:endParaRPr lang="en-US" sz="3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26FCB-D841-4B96-A88C-B44657F2C1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 versus</a:t>
            </a:r>
            <a:br>
              <a:rPr lang="en-US" dirty="0" smtClean="0"/>
            </a:br>
            <a:r>
              <a:rPr lang="en-US" dirty="0" smtClean="0"/>
              <a:t>Ordinary Induction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Ordinary induction is a special case of structural induction: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Recursive Definition of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</a:p>
          <a:p>
            <a:pPr lvl="2">
              <a:lnSpc>
                <a:spcPct val="90000"/>
              </a:lnSpc>
            </a:pPr>
            <a:r>
              <a:rPr lang="en-US" sz="2800" smtClean="0"/>
              <a:t>Basis:   0 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 ℕ</a:t>
            </a:r>
          </a:p>
          <a:p>
            <a:pPr lvl="2">
              <a:lnSpc>
                <a:spcPct val="90000"/>
              </a:lnSpc>
            </a:pPr>
            <a:r>
              <a:rPr lang="en-US" sz="2800" smtClean="0">
                <a:ea typeface="Cambria Math" pitchFamily="18" charset="0"/>
                <a:cs typeface="Cambria Math" pitchFamily="18" charset="0"/>
              </a:rPr>
              <a:t>Recursive Step:  If k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  <a:r>
              <a:rPr lang="en-US" sz="2800" smtClean="0">
                <a:ea typeface="Cambria Math" pitchFamily="18" charset="0"/>
                <a:cs typeface="Cambria Math" pitchFamily="18" charset="0"/>
              </a:rPr>
              <a:t> then k+1</a:t>
            </a:r>
            <a:r>
              <a:rPr lang="en-US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</a:p>
          <a:p>
            <a:pPr>
              <a:lnSpc>
                <a:spcPct val="90000"/>
              </a:lnSpc>
            </a:pPr>
            <a:r>
              <a:rPr lang="en-US" smtClean="0"/>
              <a:t>Structural induction follows from ordinary induction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mtClean="0"/>
              <a:t>Let Q(n) be true iff for all x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S that take n Recursive steps to be constructed, P(x) is true.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5DC9C-B314-4764-BEBF-A6054674A6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2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mtClean="0"/>
              <a:t>Using Structural Induction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Let S be given by</a:t>
            </a:r>
          </a:p>
          <a:p>
            <a:pPr lvl="1" eaLnBrk="1" hangingPunct="1"/>
            <a:r>
              <a:rPr lang="en-US" smtClean="0">
                <a:cs typeface="Arial" charset="0"/>
              </a:rPr>
              <a:t>Basis:   6 </a:t>
            </a:r>
            <a:r>
              <a:rPr lang="en-US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smtClean="0">
                <a:cs typeface="Arial" charset="0"/>
              </a:rPr>
              <a:t> S;  15 </a:t>
            </a:r>
            <a:r>
              <a:rPr lang="en-US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smtClean="0">
                <a:cs typeface="Arial" charset="0"/>
              </a:rPr>
              <a:t> S;</a:t>
            </a:r>
          </a:p>
          <a:p>
            <a:pPr lvl="1" eaLnBrk="1" hangingPunct="1"/>
            <a:r>
              <a:rPr lang="en-US" smtClean="0">
                <a:cs typeface="Arial" charset="0"/>
              </a:rPr>
              <a:t>Recursive:  if x, y </a:t>
            </a:r>
            <a:r>
              <a:rPr lang="en-US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smtClean="0">
                <a:cs typeface="Arial" charset="0"/>
              </a:rPr>
              <a:t> S, then x + y </a:t>
            </a:r>
            <a:r>
              <a:rPr lang="en-US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smtClean="0">
                <a:cs typeface="Arial" charset="0"/>
              </a:rPr>
              <a:t> S.</a:t>
            </a:r>
          </a:p>
          <a:p>
            <a:pPr eaLnBrk="1" hangingPunct="1"/>
            <a:r>
              <a:rPr lang="en-US" smtClean="0">
                <a:cs typeface="Arial" charset="0"/>
              </a:rPr>
              <a:t>Claim:  Every element of S is divisible by 3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5570A-B45A-4EF9-9A7A-2D9C6E213E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Strings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 </a:t>
            </a:r>
            <a:r>
              <a:rPr lang="en-US" i="1" dirty="0">
                <a:latin typeface="Calibri" charset="0"/>
              </a:rPr>
              <a:t>alphabet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 </a:t>
            </a:r>
            <a:r>
              <a:rPr lang="en-US" dirty="0">
                <a:latin typeface="Calibri" charset="0"/>
              </a:rPr>
              <a:t>is any finite set of characters.</a:t>
            </a:r>
          </a:p>
          <a:p>
            <a:r>
              <a:rPr lang="en-US" dirty="0">
                <a:latin typeface="Calibri" charset="0"/>
              </a:rPr>
              <a:t>The set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 of </a:t>
            </a:r>
            <a:r>
              <a:rPr lang="en-US" i="1" dirty="0">
                <a:latin typeface="Calibri" charset="0"/>
              </a:rPr>
              <a:t>strings</a:t>
            </a:r>
            <a:r>
              <a:rPr lang="en-US" dirty="0">
                <a:latin typeface="Calibri" charset="0"/>
              </a:rPr>
              <a:t> over the alphabet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 is defined by</a:t>
            </a:r>
          </a:p>
          <a:p>
            <a:pPr lvl="1"/>
            <a:r>
              <a:rPr lang="en-US" dirty="0">
                <a:latin typeface="Calibri" charset="0"/>
              </a:rPr>
              <a:t>Basis:  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  <a:r>
              <a:rPr lang="en-US" smtClean="0">
                <a:latin typeface="Calibri" charset="0"/>
              </a:rPr>
              <a:t>*  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is the empty string)</a:t>
            </a:r>
          </a:p>
          <a:p>
            <a:pPr lvl="1"/>
            <a:r>
              <a:rPr lang="en-US" dirty="0">
                <a:latin typeface="Calibri" charset="0"/>
              </a:rPr>
              <a:t>Recursive:  if w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*, x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, then </a:t>
            </a:r>
            <a:r>
              <a:rPr lang="en-US" dirty="0" err="1">
                <a:latin typeface="Calibri" charset="0"/>
              </a:rPr>
              <a:t>wx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Induction for strings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S be a set of strings over {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} defined as follows</a:t>
                </a:r>
              </a:p>
              <a:p>
                <a:pPr lvl="1"/>
                <a:r>
                  <a:rPr lang="en-US" dirty="0" smtClean="0"/>
                  <a:t>Basis: 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S</a:t>
                </a:r>
              </a:p>
              <a:p>
                <a:pPr lvl="1"/>
                <a:r>
                  <a:rPr lang="en-US" dirty="0" smtClean="0"/>
                  <a:t>Recursive:</a:t>
                </a:r>
              </a:p>
              <a:p>
                <a:pPr lvl="2"/>
                <a:r>
                  <a:rPr lang="en-US" dirty="0" smtClean="0"/>
                  <a:t>If w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aw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</a:t>
                </a:r>
                <a:r>
                  <a:rPr lang="en-US" dirty="0" err="1" smtClean="0">
                    <a:ea typeface="Cambria Math"/>
                  </a:rPr>
                  <a:t>baw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pPr lvl="2"/>
                <a:r>
                  <a:rPr lang="en-US" dirty="0" smtClean="0">
                    <a:ea typeface="Cambria Math"/>
                  </a:rPr>
                  <a:t>If u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v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</a:t>
                </a:r>
                <a:r>
                  <a:rPr lang="en-US" dirty="0" err="1" smtClean="0">
                    <a:ea typeface="Cambria Math"/>
                  </a:rPr>
                  <a:t>uv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r>
                  <a:rPr lang="en-US" dirty="0" smtClean="0">
                    <a:ea typeface="Cambria Math"/>
                  </a:rPr>
                  <a:t>Claim: if w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w has more a’s than b’s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Function definitions on recursively defined sets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85800" y="1676400"/>
            <a:ext cx="7772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(</a:t>
            </a:r>
            <a:r>
              <a:rPr lang="en-US" sz="2400" dirty="0">
                <a:latin typeface="Symbol"/>
                <a:sym typeface="Symbol"/>
              </a:rPr>
              <a:t></a:t>
            </a:r>
            <a:r>
              <a:rPr lang="en-US" sz="2400" dirty="0"/>
              <a:t>) = 0;</a:t>
            </a:r>
          </a:p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wa</a:t>
            </a:r>
            <a:r>
              <a:rPr lang="en-US" sz="2400" dirty="0"/>
              <a:t>) = 1 + </a:t>
            </a:r>
            <a:r>
              <a:rPr lang="en-US" sz="2800" dirty="0" err="1">
                <a:latin typeface="+mn-lt"/>
              </a:rPr>
              <a:t>len</a:t>
            </a:r>
            <a:r>
              <a:rPr lang="en-US" sz="2400" dirty="0"/>
              <a:t>(w); </a:t>
            </a:r>
            <a:r>
              <a:rPr lang="en-US" sz="2800" dirty="0"/>
              <a:t>for w</a:t>
            </a:r>
            <a:r>
              <a:rPr lang="en-US" sz="2400" dirty="0"/>
              <a:t>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/>
              <a:t>*</a:t>
            </a:r>
            <a:r>
              <a:rPr lang="en-US" sz="2400" dirty="0"/>
              <a:t>, a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endParaRPr lang="en-US" sz="24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Reversal:</a:t>
            </a:r>
          </a:p>
          <a:p>
            <a:pPr>
              <a:defRPr/>
            </a:pP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</a:t>
            </a:r>
            <a:r>
              <a:rPr lang="en-US" sz="2800" dirty="0">
                <a:latin typeface="Symbol"/>
                <a:sym typeface="Symbol"/>
              </a:rPr>
              <a:t> </a:t>
            </a: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>
                <a:sym typeface="Symbol"/>
              </a:rPr>
              <a:t>(</a:t>
            </a:r>
            <a:r>
              <a:rPr lang="en-US" sz="2800" dirty="0" err="1">
                <a:sym typeface="Symbol"/>
              </a:rPr>
              <a:t>wa</a:t>
            </a:r>
            <a:r>
              <a:rPr lang="en-US" sz="2800" dirty="0">
                <a:sym typeface="Symbol"/>
              </a:rPr>
              <a:t>)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 </a:t>
            </a:r>
            <a:r>
              <a:rPr lang="en-US" sz="2800" dirty="0" err="1">
                <a:sym typeface="Symbol"/>
              </a:rPr>
              <a:t>aw</a:t>
            </a:r>
            <a:r>
              <a:rPr lang="en-US" sz="2800" baseline="30000" dirty="0" err="1">
                <a:sym typeface="Symbol"/>
              </a:rPr>
              <a:t>R</a:t>
            </a:r>
            <a:r>
              <a:rPr lang="en-US" sz="2800" baseline="30000" dirty="0">
                <a:sym typeface="Symbol"/>
              </a:rPr>
              <a:t> </a:t>
            </a:r>
            <a:r>
              <a:rPr lang="en-US" sz="2800" dirty="0">
                <a:sym typeface="Symbol"/>
              </a:rPr>
              <a:t>for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Concatenation:</a:t>
            </a:r>
          </a:p>
          <a:p>
            <a:pPr>
              <a:defRPr/>
            </a:pPr>
            <a:r>
              <a:rPr lang="en-US" sz="3200" dirty="0">
                <a:latin typeface="+mn-lt"/>
                <a:cs typeface="Arial" pitchFamily="34" charset="0"/>
                <a:sym typeface="Symbol"/>
              </a:rPr>
              <a:t>x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3200" dirty="0">
                <a:latin typeface="+mn-lt"/>
                <a:sym typeface="Symbol"/>
              </a:rPr>
              <a:t>  </a:t>
            </a:r>
            <a:r>
              <a:rPr lang="en-US" sz="2800" dirty="0">
                <a:latin typeface="+mn-lt"/>
                <a:sym typeface="Symbol"/>
              </a:rPr>
              <a:t>= x for x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</a:t>
            </a:r>
          </a:p>
          <a:p>
            <a:pPr>
              <a:defRPr/>
            </a:pPr>
            <a:r>
              <a:rPr lang="en-US" sz="3200" dirty="0">
                <a:latin typeface="+mn-lt"/>
                <a:sym typeface="Symbol"/>
              </a:rPr>
              <a:t>x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3200" dirty="0" err="1">
                <a:latin typeface="+mn-lt"/>
                <a:sym typeface="Symbol"/>
              </a:rPr>
              <a:t>wa</a:t>
            </a:r>
            <a:r>
              <a:rPr lang="en-US" sz="32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sym typeface="Symbol"/>
              </a:rPr>
              <a:t>= </a:t>
            </a:r>
            <a:r>
              <a:rPr lang="en-US" sz="2800" dirty="0">
                <a:latin typeface="Arial"/>
                <a:sym typeface="Symbol"/>
              </a:rPr>
              <a:t>(x</a:t>
            </a:r>
            <a:r>
              <a:rPr lang="en-US" sz="2800" dirty="0">
                <a:sym typeface="Symbol"/>
              </a:rPr>
              <a:t> </a:t>
            </a:r>
            <a:r>
              <a:rPr lang="en-US" sz="2400" dirty="0">
                <a:latin typeface="Cambria Math"/>
                <a:ea typeface="Cambria Math"/>
                <a:sym typeface="Symbol"/>
              </a:rPr>
              <a:t>•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latin typeface="+mn-lt"/>
                <a:sym typeface="Symbol"/>
              </a:rPr>
              <a:t>)</a:t>
            </a:r>
            <a:r>
              <a:rPr lang="en-US" sz="3200" dirty="0">
                <a:latin typeface="+mn-lt"/>
                <a:sym typeface="Symbol"/>
              </a:rPr>
              <a:t>a</a:t>
            </a:r>
            <a:r>
              <a:rPr lang="en-US" sz="2800" dirty="0">
                <a:latin typeface="+mn-lt"/>
                <a:sym typeface="Symbol"/>
              </a:rPr>
              <a:t> for </a:t>
            </a:r>
            <a:r>
              <a:rPr lang="en-US" sz="2800" dirty="0">
                <a:latin typeface="Arial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,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800" dirty="0">
              <a:latin typeface="Symbol"/>
              <a:sym typeface="Symbol"/>
            </a:endParaRPr>
          </a:p>
          <a:p>
            <a:pPr>
              <a:defRPr/>
            </a:pPr>
            <a:endParaRPr lang="en-US" sz="2800" dirty="0">
              <a:latin typeface="+mn-lt"/>
              <a:sym typeface="Symbol"/>
            </a:endParaRPr>
          </a:p>
          <a:p>
            <a:pPr>
              <a:defRPr/>
            </a:pPr>
            <a:endParaRPr lang="en-US" sz="2400" dirty="0">
              <a:latin typeface="+mn-lt"/>
              <a:sym typeface="Symbo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1138</Words>
  <Application>Microsoft Office PowerPoint</Application>
  <PresentationFormat>On-screen Show (4:3)</PresentationFormat>
  <Paragraphs>219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  Foundations of Computing I</vt:lpstr>
      <vt:lpstr>Announcements</vt:lpstr>
      <vt:lpstr>Highlight from last lecture: Recursive Definitions - General Form</vt:lpstr>
      <vt:lpstr>Structural Induction: proving properties of recursively defined sets</vt:lpstr>
      <vt:lpstr>Structural Induction versus Ordinary Induction</vt:lpstr>
      <vt:lpstr>Using Structural Induction</vt:lpstr>
      <vt:lpstr>Strings</vt:lpstr>
      <vt:lpstr>Structural Induction for strings</vt:lpstr>
      <vt:lpstr>Function definitions on recursively defined sets</vt:lpstr>
      <vt:lpstr>len(x•y)=len(x)+len(y) for all strings x and y</vt:lpstr>
      <vt:lpstr>Rooted Binary trees</vt:lpstr>
      <vt:lpstr>Examples</vt:lpstr>
      <vt:lpstr>Functions defined on rooted binary trees</vt:lpstr>
      <vt:lpstr>For every rooted binary tree T size(T)  2height(T)+1 -1</vt:lpstr>
      <vt:lpstr>Languages:  Sets of Strings</vt:lpstr>
      <vt:lpstr>Regular Expressions over </vt:lpstr>
      <vt:lpstr>Each regular expression is a “pattern”</vt:lpstr>
      <vt:lpstr>Examples</vt:lpstr>
      <vt:lpstr>Regular expressions in practice</vt:lpstr>
      <vt:lpstr>Regular Expressions in PHP</vt:lpstr>
      <vt:lpstr>More examples</vt:lpstr>
      <vt:lpstr>Regular expressions can’t specify everything we might want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2012-11-05T16:49:50Z</dcterms:modified>
</cp:coreProperties>
</file>