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06" r:id="rId1"/>
  </p:sldMasterIdLst>
  <p:notesMasterIdLst>
    <p:notesMasterId r:id="rId18"/>
  </p:notesMasterIdLst>
  <p:handoutMasterIdLst>
    <p:handoutMasterId r:id="rId19"/>
  </p:handoutMasterIdLst>
  <p:sldIdLst>
    <p:sldId id="413" r:id="rId2"/>
    <p:sldId id="415" r:id="rId3"/>
    <p:sldId id="416" r:id="rId4"/>
    <p:sldId id="417" r:id="rId5"/>
    <p:sldId id="430" r:id="rId6"/>
    <p:sldId id="419" r:id="rId7"/>
    <p:sldId id="420" r:id="rId8"/>
    <p:sldId id="421" r:id="rId9"/>
    <p:sldId id="422" r:id="rId10"/>
    <p:sldId id="423" r:id="rId11"/>
    <p:sldId id="424" r:id="rId12"/>
    <p:sldId id="425" r:id="rId13"/>
    <p:sldId id="426" r:id="rId14"/>
    <p:sldId id="427" r:id="rId15"/>
    <p:sldId id="428" r:id="rId16"/>
    <p:sldId id="429" r:id="rId17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99"/>
    <a:srgbClr val="FFFF00"/>
    <a:srgbClr val="CC99FF"/>
    <a:srgbClr val="00CCFF"/>
    <a:srgbClr val="9999FF"/>
    <a:srgbClr val="6699FF"/>
    <a:srgbClr val="4D4D4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900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0252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93" tIns="47205" rIns="96093" bIns="47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0534559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B69D-B36B-E64D-A662-BDD372248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28AC6-A5EF-944B-80AB-A018F86D0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0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57E67-7664-384D-B1C5-CD945115A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2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58887-3AFD-9247-97DD-DEC9A5EF6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7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99E8-680D-A34C-BD38-00BA4FEBE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9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0BEC-F0D3-8841-9639-D7DF4EFE2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04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D931C-C07E-4F4B-89C2-59DBAAB3A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8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FC208-45F4-634B-8599-4A0335943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88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A97E0-8D14-8E4B-AB17-7BFC2778D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7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E5522-D38F-A84D-99D8-1B8D2F3DE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1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4ABD4-A7B6-B940-9721-658F3A7F2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8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3BCFEB1-2C40-8E4C-9B85-8075E5E17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Lecture 16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Induction and Recursive Definitions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Autumn 2012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BD88088-A1AF-D048-9CD7-6A99E4585247}" type="slidenum">
              <a:rPr lang="en-US" sz="1200">
                <a:solidFill>
                  <a:srgbClr val="898989"/>
                </a:solidFill>
              </a:rPr>
              <a:pPr eaLnBrk="1" hangingPunct="1"/>
              <a:t>1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Fibonacci Numbers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f</a:t>
            </a:r>
            <a:r>
              <a:rPr lang="en-US" baseline="-25000">
                <a:latin typeface="Calibri" charset="0"/>
              </a:rPr>
              <a:t>0</a:t>
            </a:r>
            <a:r>
              <a:rPr lang="en-US">
                <a:latin typeface="Calibri" charset="0"/>
              </a:rPr>
              <a:t> = 0; f</a:t>
            </a:r>
            <a:r>
              <a:rPr lang="en-US" baseline="-25000">
                <a:latin typeface="Calibri" charset="0"/>
              </a:rPr>
              <a:t>1</a:t>
            </a:r>
            <a:r>
              <a:rPr lang="en-US">
                <a:latin typeface="Calibri" charset="0"/>
              </a:rPr>
              <a:t> = 1; f</a:t>
            </a:r>
            <a:r>
              <a:rPr lang="en-US" baseline="-25000">
                <a:latin typeface="Calibri" charset="0"/>
              </a:rPr>
              <a:t>n</a:t>
            </a:r>
            <a:r>
              <a:rPr lang="en-US">
                <a:latin typeface="Calibri" charset="0"/>
              </a:rPr>
              <a:t> = f</a:t>
            </a:r>
            <a:r>
              <a:rPr lang="en-US" baseline="-25000">
                <a:latin typeface="Calibri" charset="0"/>
              </a:rPr>
              <a:t>n-1</a:t>
            </a:r>
            <a:r>
              <a:rPr lang="en-US">
                <a:latin typeface="Calibri" charset="0"/>
              </a:rPr>
              <a:t> + f</a:t>
            </a:r>
            <a:r>
              <a:rPr lang="en-US" baseline="-25000">
                <a:latin typeface="Calibri" charset="0"/>
              </a:rPr>
              <a:t>n-2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71AF-2A42-FA4F-ADED-B0AD9764747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8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Bounding the Fibonacci Numbers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Theorem:   2</a:t>
            </a:r>
            <a:r>
              <a:rPr lang="en-US" baseline="30000">
                <a:latin typeface="Calibri" charset="0"/>
              </a:rPr>
              <a:t>n/2-1</a:t>
            </a:r>
            <a:r>
              <a:rPr lang="en-US">
                <a:latin typeface="Calibri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</a:t>
            </a:r>
            <a:r>
              <a:rPr lang="en-US">
                <a:latin typeface="Calibri" charset="0"/>
              </a:rPr>
              <a:t> f</a:t>
            </a:r>
            <a:r>
              <a:rPr lang="en-US" baseline="-25000">
                <a:latin typeface="Calibri" charset="0"/>
              </a:rPr>
              <a:t>n</a:t>
            </a:r>
            <a:r>
              <a:rPr lang="en-US">
                <a:latin typeface="Calibri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&lt;</a:t>
            </a:r>
            <a:r>
              <a:rPr lang="en-US">
                <a:latin typeface="Calibri" charset="0"/>
              </a:rPr>
              <a:t> 2</a:t>
            </a:r>
            <a:r>
              <a:rPr lang="en-US" baseline="30000">
                <a:latin typeface="Calibri" charset="0"/>
              </a:rPr>
              <a:t>n</a:t>
            </a:r>
            <a:r>
              <a:rPr lang="en-US">
                <a:latin typeface="Calibri" charset="0"/>
              </a:rPr>
              <a:t> for n </a:t>
            </a:r>
            <a:r>
              <a:rPr lang="en-US">
                <a:latin typeface="Symbol" charset="0"/>
                <a:sym typeface="Symbol" charset="0"/>
              </a:rPr>
              <a:t></a:t>
            </a:r>
            <a:r>
              <a:rPr lang="en-US">
                <a:latin typeface="Calibri" charset="0"/>
              </a:rPr>
              <a:t> 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71AF-2A42-FA4F-ADED-B0AD9764747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1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Calibri" charset="0"/>
              </a:rPr>
              <a:t>Fibonacci numbers and the running time of </a:t>
            </a:r>
            <a:r>
              <a:rPr lang="en-US" sz="4000" dirty="0" smtClean="0">
                <a:latin typeface="Calibri" charset="0"/>
              </a:rPr>
              <a:t>Euclid’s </a:t>
            </a:r>
            <a:r>
              <a:rPr lang="en-US" sz="4000" dirty="0">
                <a:latin typeface="Calibri" charset="0"/>
              </a:rPr>
              <a:t>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58200" cy="4525963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3000" dirty="0">
                    <a:latin typeface="Calibri" charset="0"/>
                  </a:rPr>
                  <a:t>Theorem: Suppose that </a:t>
                </a:r>
                <a:r>
                  <a:rPr lang="en-US" sz="3000" dirty="0" smtClean="0">
                    <a:latin typeface="Calibri" charset="0"/>
                  </a:rPr>
                  <a:t>Euclid’s </a:t>
                </a:r>
                <a:r>
                  <a:rPr lang="en-US" sz="3000" dirty="0">
                    <a:latin typeface="Calibri" charset="0"/>
                  </a:rPr>
                  <a:t>algorithm takes n steps for </a:t>
                </a:r>
                <a:r>
                  <a:rPr lang="en-US" sz="3000" dirty="0" err="1">
                    <a:latin typeface="Calibri" charset="0"/>
                  </a:rPr>
                  <a:t>gcd</a:t>
                </a:r>
                <a:r>
                  <a:rPr lang="en-US" sz="3000" dirty="0">
                    <a:latin typeface="Calibri" charset="0"/>
                  </a:rPr>
                  <a:t>(</a:t>
                </a:r>
                <a:r>
                  <a:rPr lang="en-US" sz="3000" i="1" dirty="0" err="1">
                    <a:latin typeface="Calibri" charset="0"/>
                  </a:rPr>
                  <a:t>a</a:t>
                </a:r>
                <a:r>
                  <a:rPr lang="en-US" sz="3000" dirty="0" err="1">
                    <a:latin typeface="Calibri" charset="0"/>
                  </a:rPr>
                  <a:t>,</a:t>
                </a:r>
                <a:r>
                  <a:rPr lang="en-US" sz="3000" i="1" dirty="0" err="1">
                    <a:latin typeface="Calibri" charset="0"/>
                  </a:rPr>
                  <a:t>b</a:t>
                </a:r>
                <a:r>
                  <a:rPr lang="en-US" sz="3000" dirty="0">
                    <a:latin typeface="Calibri" charset="0"/>
                  </a:rPr>
                  <a:t>) with </a:t>
                </a:r>
                <a:r>
                  <a:rPr lang="en-US" sz="3000" i="1" dirty="0">
                    <a:latin typeface="Calibri" charset="0"/>
                  </a:rPr>
                  <a:t>a</a:t>
                </a:r>
                <a:r>
                  <a:rPr lang="en-US" sz="3000" dirty="0">
                    <a:latin typeface="Calibri" charset="0"/>
                  </a:rPr>
                  <a:t>&gt;</a:t>
                </a:r>
                <a:r>
                  <a:rPr lang="en-US" sz="3000" i="1" dirty="0">
                    <a:latin typeface="Calibri" charset="0"/>
                  </a:rPr>
                  <a:t>b</a:t>
                </a:r>
                <a:r>
                  <a:rPr lang="en-US" sz="3000" dirty="0">
                    <a:latin typeface="Calibri" charset="0"/>
                  </a:rPr>
                  <a:t>, then </a:t>
                </a:r>
                <a:r>
                  <a:rPr lang="en-US" sz="3000" i="1" dirty="0">
                    <a:latin typeface="Calibri" charset="0"/>
                  </a:rPr>
                  <a:t>a</a:t>
                </a:r>
                <a:r>
                  <a:rPr lang="en-US" sz="3000" dirty="0">
                    <a:latin typeface="Calibri" charset="0"/>
                  </a:rPr>
                  <a:t> ≥ f</a:t>
                </a:r>
                <a:r>
                  <a:rPr lang="en-US" sz="3000" baseline="-25000" dirty="0">
                    <a:latin typeface="Calibri" charset="0"/>
                  </a:rPr>
                  <a:t>n+1</a:t>
                </a:r>
                <a:r>
                  <a:rPr lang="en-US" sz="3000" dirty="0">
                    <a:latin typeface="Calibri" charset="0"/>
                  </a:rPr>
                  <a:t>                  </a:t>
                </a:r>
                <a:endParaRPr lang="en-US" sz="3000" dirty="0" smtClean="0">
                  <a:latin typeface="Calibri" charset="0"/>
                </a:endParaRPr>
              </a:p>
              <a:p>
                <a:pPr>
                  <a:lnSpc>
                    <a:spcPct val="80000"/>
                  </a:lnSpc>
                </a:pPr>
                <a:endParaRPr lang="en-US" sz="2600" i="1" dirty="0">
                  <a:latin typeface="Calibri" charset="0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en-US" sz="3000" dirty="0">
                    <a:latin typeface="Calibri" charset="0"/>
                  </a:rPr>
                  <a:t>Set r</a:t>
                </a:r>
                <a:r>
                  <a:rPr lang="en-US" sz="3000" baseline="-25000" dirty="0">
                    <a:latin typeface="Calibri" charset="0"/>
                  </a:rPr>
                  <a:t>n+1</a:t>
                </a:r>
                <a:r>
                  <a:rPr lang="en-US" sz="3000" dirty="0">
                    <a:latin typeface="Calibri" charset="0"/>
                  </a:rPr>
                  <a:t>=</a:t>
                </a:r>
                <a:r>
                  <a:rPr lang="en-US" sz="3000" i="1" dirty="0">
                    <a:latin typeface="Calibri" charset="0"/>
                  </a:rPr>
                  <a:t>a</a:t>
                </a:r>
                <a:r>
                  <a:rPr lang="en-US" sz="3000" dirty="0">
                    <a:latin typeface="Calibri" charset="0"/>
                  </a:rPr>
                  <a:t>, </a:t>
                </a:r>
                <a:r>
                  <a:rPr lang="en-US" sz="3000" dirty="0" err="1">
                    <a:latin typeface="Calibri" charset="0"/>
                  </a:rPr>
                  <a:t>r</a:t>
                </a:r>
                <a:r>
                  <a:rPr lang="en-US" sz="3000" baseline="-25000" dirty="0" err="1">
                    <a:latin typeface="Calibri" charset="0"/>
                  </a:rPr>
                  <a:t>n</a:t>
                </a:r>
                <a:r>
                  <a:rPr lang="en-US" sz="3000" dirty="0">
                    <a:latin typeface="Calibri" charset="0"/>
                  </a:rPr>
                  <a:t>=</a:t>
                </a:r>
                <a:r>
                  <a:rPr lang="en-US" sz="3000" i="1" dirty="0">
                    <a:latin typeface="Calibri" charset="0"/>
                  </a:rPr>
                  <a:t>b</a:t>
                </a:r>
                <a:r>
                  <a:rPr lang="en-US" sz="3000" dirty="0">
                    <a:latin typeface="Calibri" charset="0"/>
                  </a:rPr>
                  <a:t> then </a:t>
                </a:r>
                <a:r>
                  <a:rPr lang="en-US" sz="3000" dirty="0" smtClean="0">
                    <a:latin typeface="Calibri" charset="0"/>
                  </a:rPr>
                  <a:t>Euclid’s </a:t>
                </a:r>
                <a:r>
                  <a:rPr lang="en-US" sz="3000" dirty="0">
                    <a:latin typeface="Calibri" charset="0"/>
                  </a:rPr>
                  <a:t>alg. computes</a:t>
                </a: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3000" dirty="0">
                    <a:latin typeface="Calibri" charset="0"/>
                  </a:rPr>
                  <a:t>     r</a:t>
                </a:r>
                <a:r>
                  <a:rPr lang="en-US" sz="3000" baseline="-25000" dirty="0">
                    <a:latin typeface="Calibri" charset="0"/>
                  </a:rPr>
                  <a:t>n+1</a:t>
                </a:r>
                <a:r>
                  <a:rPr lang="en-US" sz="3000" dirty="0">
                    <a:latin typeface="Calibri" charset="0"/>
                  </a:rPr>
                  <a:t>= </a:t>
                </a:r>
                <a:r>
                  <a:rPr lang="en-US" sz="3000" dirty="0" err="1">
                    <a:latin typeface="Calibri" charset="0"/>
                  </a:rPr>
                  <a:t>q</a:t>
                </a:r>
                <a:r>
                  <a:rPr lang="en-US" sz="3000" baseline="-25000" dirty="0" err="1">
                    <a:latin typeface="Calibri" charset="0"/>
                  </a:rPr>
                  <a:t>n</a:t>
                </a:r>
                <a:r>
                  <a:rPr lang="en-US" sz="3000" dirty="0" err="1">
                    <a:latin typeface="Calibri" charset="0"/>
                  </a:rPr>
                  <a:t>r</a:t>
                </a:r>
                <a:r>
                  <a:rPr lang="en-US" sz="3000" baseline="-25000" dirty="0" err="1">
                    <a:latin typeface="Calibri" charset="0"/>
                  </a:rPr>
                  <a:t>n</a:t>
                </a:r>
                <a:r>
                  <a:rPr lang="en-US" sz="3000" baseline="-25000" dirty="0">
                    <a:latin typeface="Calibri" charset="0"/>
                  </a:rPr>
                  <a:t> </a:t>
                </a:r>
                <a:r>
                  <a:rPr lang="en-US" sz="3000" dirty="0">
                    <a:latin typeface="Calibri" charset="0"/>
                  </a:rPr>
                  <a:t>+ r</a:t>
                </a:r>
                <a:r>
                  <a:rPr lang="en-US" sz="3000" baseline="-25000" dirty="0">
                    <a:latin typeface="Calibri" charset="0"/>
                  </a:rPr>
                  <a:t>n-1</a:t>
                </a: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3000" dirty="0">
                    <a:latin typeface="Calibri" charset="0"/>
                  </a:rPr>
                  <a:t>     </a:t>
                </a:r>
                <a:r>
                  <a:rPr lang="en-US" sz="3000" dirty="0" err="1">
                    <a:latin typeface="Calibri" charset="0"/>
                  </a:rPr>
                  <a:t>r</a:t>
                </a:r>
                <a:r>
                  <a:rPr lang="en-US" sz="3000" baseline="-25000" dirty="0" err="1">
                    <a:latin typeface="Calibri" charset="0"/>
                  </a:rPr>
                  <a:t>n</a:t>
                </a:r>
                <a:r>
                  <a:rPr lang="en-US" sz="3000" dirty="0">
                    <a:latin typeface="Calibri" charset="0"/>
                  </a:rPr>
                  <a:t>= q</a:t>
                </a:r>
                <a:r>
                  <a:rPr lang="en-US" sz="3000" baseline="-25000" dirty="0">
                    <a:latin typeface="Calibri" charset="0"/>
                  </a:rPr>
                  <a:t>n-1</a:t>
                </a:r>
                <a:r>
                  <a:rPr lang="en-US" sz="3000" dirty="0">
                    <a:latin typeface="Calibri" charset="0"/>
                  </a:rPr>
                  <a:t>r</a:t>
                </a:r>
                <a:r>
                  <a:rPr lang="en-US" sz="3000" baseline="-25000" dirty="0">
                    <a:latin typeface="Calibri" charset="0"/>
                  </a:rPr>
                  <a:t>n-1 </a:t>
                </a:r>
                <a:r>
                  <a:rPr lang="en-US" sz="3000" dirty="0">
                    <a:latin typeface="Calibri" charset="0"/>
                  </a:rPr>
                  <a:t>+ </a:t>
                </a:r>
                <a:r>
                  <a:rPr lang="en-US" sz="3000" dirty="0" smtClean="0">
                    <a:latin typeface="Calibri" charset="0"/>
                  </a:rPr>
                  <a:t>r</a:t>
                </a:r>
                <a:r>
                  <a:rPr lang="en-US" sz="3000" baseline="-25000" dirty="0" smtClean="0">
                    <a:latin typeface="Calibri" charset="0"/>
                  </a:rPr>
                  <a:t>n-2</a:t>
                </a: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3000" baseline="-25000" dirty="0">
                    <a:latin typeface="Calibri" charset="0"/>
                  </a:rPr>
                  <a:t> </a:t>
                </a:r>
                <a:r>
                  <a:rPr lang="en-US" sz="3000" baseline="-25000" dirty="0" smtClean="0">
                    <a:latin typeface="Calibri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US" sz="3000" i="1" baseline="-25000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endParaRPr lang="en-US" sz="3000" baseline="-25000" dirty="0" smtClean="0">
                  <a:latin typeface="Calibri" charset="0"/>
                </a:endParaRP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endParaRPr lang="en-US" sz="3000" baseline="-25000" dirty="0">
                  <a:latin typeface="Calibri" charset="0"/>
                </a:endParaRP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3000" dirty="0" smtClean="0">
                    <a:latin typeface="Calibri" charset="0"/>
                  </a:rPr>
                  <a:t>	 r</a:t>
                </a:r>
                <a:r>
                  <a:rPr lang="en-US" sz="3000" baseline="-25000" dirty="0" smtClean="0">
                    <a:latin typeface="Calibri" charset="0"/>
                  </a:rPr>
                  <a:t>3</a:t>
                </a:r>
                <a:r>
                  <a:rPr lang="en-US" sz="3000" dirty="0">
                    <a:latin typeface="Calibri" charset="0"/>
                  </a:rPr>
                  <a:t>= q</a:t>
                </a:r>
                <a:r>
                  <a:rPr lang="en-US" sz="3000" baseline="-25000" dirty="0">
                    <a:latin typeface="Calibri" charset="0"/>
                  </a:rPr>
                  <a:t>2</a:t>
                </a:r>
                <a:r>
                  <a:rPr lang="en-US" sz="3000" dirty="0">
                    <a:latin typeface="Calibri" charset="0"/>
                  </a:rPr>
                  <a:t>r</a:t>
                </a:r>
                <a:r>
                  <a:rPr lang="en-US" sz="3000" baseline="-25000" dirty="0">
                    <a:latin typeface="Calibri" charset="0"/>
                  </a:rPr>
                  <a:t>2 </a:t>
                </a:r>
                <a:r>
                  <a:rPr lang="en-US" sz="3000" dirty="0">
                    <a:latin typeface="Calibri" charset="0"/>
                  </a:rPr>
                  <a:t>+ r</a:t>
                </a:r>
                <a:r>
                  <a:rPr lang="en-US" sz="3000" baseline="-25000" dirty="0">
                    <a:latin typeface="Calibri" charset="0"/>
                  </a:rPr>
                  <a:t>1</a:t>
                </a:r>
              </a:p>
              <a:p>
                <a:pPr>
                  <a:lnSpc>
                    <a:spcPct val="80000"/>
                  </a:lnSpc>
                  <a:buFont typeface="Arial" charset="0"/>
                  <a:buNone/>
                </a:pPr>
                <a:r>
                  <a:rPr lang="en-US" sz="3000" dirty="0">
                    <a:latin typeface="Calibri" charset="0"/>
                  </a:rPr>
                  <a:t>     r</a:t>
                </a:r>
                <a:r>
                  <a:rPr lang="en-US" sz="3000" baseline="-25000" dirty="0">
                    <a:latin typeface="Calibri" charset="0"/>
                  </a:rPr>
                  <a:t>2</a:t>
                </a:r>
                <a:r>
                  <a:rPr lang="en-US" sz="3000" dirty="0">
                    <a:latin typeface="Calibri" charset="0"/>
                  </a:rPr>
                  <a:t>= q</a:t>
                </a:r>
                <a:r>
                  <a:rPr lang="en-US" sz="3000" baseline="-25000" dirty="0">
                    <a:latin typeface="Calibri" charset="0"/>
                  </a:rPr>
                  <a:t>1</a:t>
                </a:r>
                <a:r>
                  <a:rPr lang="en-US" sz="3000" dirty="0">
                    <a:latin typeface="Calibri" charset="0"/>
                  </a:rPr>
                  <a:t>r</a:t>
                </a:r>
                <a:r>
                  <a:rPr lang="en-US" sz="3000" baseline="-25000" dirty="0">
                    <a:latin typeface="Calibri" charset="0"/>
                  </a:rPr>
                  <a:t>1</a:t>
                </a:r>
                <a:endParaRPr lang="en-US" sz="3000" i="1" dirty="0">
                  <a:latin typeface="Calibri" charset="0"/>
                </a:endParaRPr>
              </a:p>
              <a:p>
                <a:pPr>
                  <a:lnSpc>
                    <a:spcPct val="80000"/>
                  </a:lnSpc>
                </a:pPr>
                <a:endParaRPr lang="en-US" sz="3000" i="1" dirty="0">
                  <a:latin typeface="Calibri" charset="0"/>
                </a:endParaRPr>
              </a:p>
              <a:p>
                <a:pPr>
                  <a:lnSpc>
                    <a:spcPct val="80000"/>
                  </a:lnSpc>
                </a:pPr>
                <a:endParaRPr lang="en-US" sz="3000" i="1" dirty="0">
                  <a:latin typeface="Calibri" charset="0"/>
                </a:endParaRPr>
              </a:p>
              <a:p>
                <a:pPr>
                  <a:lnSpc>
                    <a:spcPct val="80000"/>
                  </a:lnSpc>
                </a:pPr>
                <a:endParaRPr lang="en-US" sz="3000" i="1" dirty="0">
                  <a:latin typeface="Calibri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58200" cy="4525963"/>
              </a:xfrm>
              <a:blipFill rotWithShape="1">
                <a:blip r:embed="rId2"/>
                <a:stretch>
                  <a:fillRect l="-1441" t="-3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D530305E-674C-064F-8999-5A8B974A7E7E}" type="slidenum">
              <a:rPr lang="en-US">
                <a:solidFill>
                  <a:srgbClr val="898989"/>
                </a:solidFill>
              </a:rPr>
              <a:pPr eaLnBrk="1" hangingPunct="1"/>
              <a:t>12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13319" name="TextBox 6"/>
          <p:cNvSpPr txBox="1">
            <a:spLocks noChangeArrowheads="1"/>
          </p:cNvSpPr>
          <p:nvPr/>
        </p:nvSpPr>
        <p:spPr bwMode="auto">
          <a:xfrm>
            <a:off x="5334000" y="3657600"/>
            <a:ext cx="32607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800"/>
              <a:t>each quotient q</a:t>
            </a:r>
            <a:r>
              <a:rPr lang="en-US" sz="2800" baseline="-25000"/>
              <a:t>i </a:t>
            </a:r>
            <a:r>
              <a:rPr lang="en-US" sz="2800"/>
              <a:t>≥ 1</a:t>
            </a:r>
          </a:p>
          <a:p>
            <a:pPr eaLnBrk="1" hangingPunct="1"/>
            <a:r>
              <a:rPr lang="en-US" sz="2800"/>
              <a:t>r</a:t>
            </a:r>
            <a:r>
              <a:rPr lang="en-US" sz="2800" baseline="-25000"/>
              <a:t>1 </a:t>
            </a:r>
            <a:r>
              <a:rPr lang="en-US" sz="2800"/>
              <a:t>≥ 1</a:t>
            </a:r>
          </a:p>
        </p:txBody>
      </p:sp>
    </p:spTree>
    <p:extLst>
      <p:ext uri="{BB962C8B-B14F-4D97-AF65-F5344CB8AC3E}">
        <p14:creationId xmlns:p14="http://schemas.microsoft.com/office/powerpoint/2010/main" val="1435129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Recursive Definitions of Sets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Recursive definition</a:t>
            </a:r>
          </a:p>
          <a:p>
            <a:pPr lvl="1"/>
            <a:r>
              <a:rPr lang="en-US">
                <a:latin typeface="Calibri" charset="0"/>
              </a:rPr>
              <a:t>Basis step:  0 </a:t>
            </a:r>
            <a:r>
              <a:rPr lang="en-US">
                <a:latin typeface="Symbol" charset="0"/>
                <a:sym typeface="Symbol" charset="0"/>
              </a:rPr>
              <a:t></a:t>
            </a:r>
            <a:r>
              <a:rPr lang="en-US">
                <a:latin typeface="Calibri" charset="0"/>
              </a:rPr>
              <a:t> S</a:t>
            </a:r>
          </a:p>
          <a:p>
            <a:pPr lvl="1"/>
            <a:r>
              <a:rPr lang="en-US">
                <a:latin typeface="Calibri" charset="0"/>
              </a:rPr>
              <a:t>Recursive step:  if x </a:t>
            </a:r>
            <a:r>
              <a:rPr lang="en-US">
                <a:latin typeface="Symbol" charset="0"/>
                <a:sym typeface="Symbol" charset="0"/>
              </a:rPr>
              <a:t></a:t>
            </a:r>
            <a:r>
              <a:rPr lang="en-US">
                <a:latin typeface="Calibri" charset="0"/>
              </a:rPr>
              <a:t> S, then x + 2 </a:t>
            </a:r>
            <a:r>
              <a:rPr lang="en-US">
                <a:latin typeface="Symbol" charset="0"/>
                <a:sym typeface="Symbol" charset="0"/>
              </a:rPr>
              <a:t></a:t>
            </a:r>
            <a:r>
              <a:rPr lang="en-US">
                <a:latin typeface="Calibri" charset="0"/>
              </a:rPr>
              <a:t> S</a:t>
            </a:r>
          </a:p>
          <a:p>
            <a:pPr lvl="1"/>
            <a:r>
              <a:rPr lang="en-US">
                <a:latin typeface="Calibri" charset="0"/>
              </a:rPr>
              <a:t>Exclusion rule:  Every element in S follows from basis steps and a finite number of recursive steps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71AF-2A42-FA4F-ADED-B0AD9764747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2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Recursive definitions of sets</a:t>
            </a:r>
          </a:p>
        </p:txBody>
      </p:sp>
      <p:sp>
        <p:nvSpPr>
          <p:cNvPr id="15363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676400"/>
            <a:ext cx="73152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 dirty="0">
                <a:cs typeface="Arial" charset="0"/>
              </a:rPr>
              <a:t>Basis:   6 </a:t>
            </a:r>
            <a:r>
              <a:rPr lang="en-US" sz="2400" dirty="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 dirty="0">
                <a:cs typeface="Arial" charset="0"/>
              </a:rPr>
              <a:t> S;  15 </a:t>
            </a:r>
            <a:r>
              <a:rPr lang="en-US" sz="2400" dirty="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 dirty="0">
                <a:cs typeface="Arial" charset="0"/>
              </a:rPr>
              <a:t> S;</a:t>
            </a:r>
          </a:p>
          <a:p>
            <a:pPr eaLnBrk="1" hangingPunct="1"/>
            <a:r>
              <a:rPr lang="en-US" sz="2400" dirty="0">
                <a:cs typeface="Arial" charset="0"/>
              </a:rPr>
              <a:t>Recursive:  if x, y </a:t>
            </a:r>
            <a:r>
              <a:rPr lang="en-US" sz="2400" dirty="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 dirty="0">
                <a:cs typeface="Arial" charset="0"/>
              </a:rPr>
              <a:t> S, then x + y </a:t>
            </a:r>
            <a:r>
              <a:rPr lang="en-US" sz="2400" dirty="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 dirty="0">
                <a:cs typeface="Arial" charset="0"/>
              </a:rPr>
              <a:t> S;</a:t>
            </a:r>
          </a:p>
          <a:p>
            <a:pPr eaLnBrk="1" hangingPunct="1"/>
            <a:endParaRPr lang="en-US" sz="2400" dirty="0">
              <a:cs typeface="Arial" charset="0"/>
            </a:endParaRPr>
          </a:p>
          <a:p>
            <a:pPr eaLnBrk="1" hangingPunct="1"/>
            <a:endParaRPr lang="en-US" sz="2400" dirty="0">
              <a:cs typeface="Arial" charset="0"/>
            </a:endParaRPr>
          </a:p>
          <a:p>
            <a:pPr eaLnBrk="1" hangingPunct="1"/>
            <a:r>
              <a:rPr lang="en-US" sz="2400" dirty="0">
                <a:cs typeface="Arial" charset="0"/>
              </a:rPr>
              <a:t>Basis: [1, 1, 0] </a:t>
            </a:r>
            <a:r>
              <a:rPr lang="en-US" sz="2400" dirty="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 dirty="0">
                <a:cs typeface="Arial" charset="0"/>
              </a:rPr>
              <a:t> S, [0, 1, 1] </a:t>
            </a:r>
            <a:r>
              <a:rPr lang="en-US" sz="2400" dirty="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 dirty="0">
                <a:cs typeface="Arial" charset="0"/>
              </a:rPr>
              <a:t> S;</a:t>
            </a:r>
          </a:p>
          <a:p>
            <a:pPr eaLnBrk="1" hangingPunct="1"/>
            <a:r>
              <a:rPr lang="en-US" sz="2400" dirty="0">
                <a:cs typeface="Arial" charset="0"/>
              </a:rPr>
              <a:t>Recursive: </a:t>
            </a:r>
          </a:p>
          <a:p>
            <a:pPr eaLnBrk="1" hangingPunct="1"/>
            <a:r>
              <a:rPr lang="en-US" sz="2400" dirty="0">
                <a:cs typeface="Arial" charset="0"/>
              </a:rPr>
              <a:t>        if [x, y, z] </a:t>
            </a:r>
            <a:r>
              <a:rPr lang="en-US" sz="2400" dirty="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 dirty="0">
                <a:cs typeface="Arial" charset="0"/>
              </a:rPr>
              <a:t> S,  </a:t>
            </a:r>
            <a:r>
              <a:rPr lang="en-US" sz="2400" dirty="0">
                <a:latin typeface="Symbol" charset="0"/>
                <a:cs typeface="Arial" charset="0"/>
                <a:sym typeface="Symbol" charset="0"/>
              </a:rPr>
              <a:t></a:t>
            </a:r>
            <a:r>
              <a:rPr lang="en-US" sz="2400" dirty="0">
                <a:cs typeface="Arial" charset="0"/>
              </a:rPr>
              <a:t> in R,  then [</a:t>
            </a:r>
            <a:r>
              <a:rPr lang="en-US" sz="2400" dirty="0">
                <a:latin typeface="Symbol" charset="0"/>
                <a:cs typeface="Arial" charset="0"/>
                <a:sym typeface="Symbol" charset="0"/>
              </a:rPr>
              <a:t></a:t>
            </a:r>
            <a:r>
              <a:rPr lang="en-US" sz="2400" dirty="0">
                <a:cs typeface="Arial" charset="0"/>
              </a:rPr>
              <a:t> x, </a:t>
            </a:r>
            <a:r>
              <a:rPr lang="en-US" sz="2400" dirty="0">
                <a:latin typeface="Symbol" charset="0"/>
                <a:cs typeface="Arial" charset="0"/>
                <a:sym typeface="Symbol" charset="0"/>
              </a:rPr>
              <a:t></a:t>
            </a:r>
            <a:r>
              <a:rPr lang="en-US" sz="2400" dirty="0">
                <a:cs typeface="Arial" charset="0"/>
              </a:rPr>
              <a:t> y, </a:t>
            </a:r>
            <a:r>
              <a:rPr lang="en-US" sz="2400" dirty="0">
                <a:latin typeface="Symbol" charset="0"/>
                <a:cs typeface="Arial" charset="0"/>
                <a:sym typeface="Symbol" charset="0"/>
              </a:rPr>
              <a:t></a:t>
            </a:r>
            <a:r>
              <a:rPr lang="en-US" sz="2400" dirty="0">
                <a:cs typeface="Arial" charset="0"/>
              </a:rPr>
              <a:t> z] </a:t>
            </a:r>
            <a:r>
              <a:rPr lang="en-US" sz="2400" dirty="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 dirty="0">
                <a:cs typeface="Arial" charset="0"/>
              </a:rPr>
              <a:t> S</a:t>
            </a:r>
          </a:p>
          <a:p>
            <a:pPr eaLnBrk="1" hangingPunct="1"/>
            <a:r>
              <a:rPr lang="en-US" sz="2400" dirty="0">
                <a:cs typeface="Arial" charset="0"/>
              </a:rPr>
              <a:t>        if [x</a:t>
            </a:r>
            <a:r>
              <a:rPr lang="en-US" sz="2400" baseline="-25000" dirty="0">
                <a:cs typeface="Arial" charset="0"/>
              </a:rPr>
              <a:t>1</a:t>
            </a:r>
            <a:r>
              <a:rPr lang="en-US" sz="2400" dirty="0">
                <a:cs typeface="Arial" charset="0"/>
              </a:rPr>
              <a:t>, y</a:t>
            </a:r>
            <a:r>
              <a:rPr lang="en-US" sz="2400" baseline="-25000" dirty="0">
                <a:cs typeface="Arial" charset="0"/>
              </a:rPr>
              <a:t>1</a:t>
            </a:r>
            <a:r>
              <a:rPr lang="en-US" sz="2400" dirty="0">
                <a:cs typeface="Arial" charset="0"/>
              </a:rPr>
              <a:t>, z</a:t>
            </a:r>
            <a:r>
              <a:rPr lang="en-US" sz="2400" baseline="-25000" dirty="0">
                <a:cs typeface="Arial" charset="0"/>
              </a:rPr>
              <a:t>1</a:t>
            </a:r>
            <a:r>
              <a:rPr lang="en-US" sz="2400" dirty="0">
                <a:cs typeface="Arial" charset="0"/>
              </a:rPr>
              <a:t>], [x</a:t>
            </a:r>
            <a:r>
              <a:rPr lang="en-US" sz="2400" baseline="-25000" dirty="0">
                <a:cs typeface="Arial" charset="0"/>
              </a:rPr>
              <a:t>2</a:t>
            </a:r>
            <a:r>
              <a:rPr lang="en-US" sz="2400" dirty="0">
                <a:cs typeface="Arial" charset="0"/>
              </a:rPr>
              <a:t>, y</a:t>
            </a:r>
            <a:r>
              <a:rPr lang="en-US" sz="2400" baseline="-25000" dirty="0">
                <a:cs typeface="Arial" charset="0"/>
              </a:rPr>
              <a:t>2</a:t>
            </a:r>
            <a:r>
              <a:rPr lang="en-US" sz="2400" dirty="0">
                <a:cs typeface="Arial" charset="0"/>
              </a:rPr>
              <a:t>, z</a:t>
            </a:r>
            <a:r>
              <a:rPr lang="en-US" sz="2400" baseline="-25000" dirty="0">
                <a:cs typeface="Arial" charset="0"/>
              </a:rPr>
              <a:t>2</a:t>
            </a:r>
            <a:r>
              <a:rPr lang="en-US" sz="2400" dirty="0">
                <a:cs typeface="Arial" charset="0"/>
              </a:rPr>
              <a:t>] </a:t>
            </a:r>
            <a:r>
              <a:rPr lang="en-US" sz="2400" dirty="0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 sz="2400" dirty="0">
                <a:cs typeface="Arial" charset="0"/>
              </a:rPr>
              <a:t> S  </a:t>
            </a:r>
          </a:p>
          <a:p>
            <a:pPr eaLnBrk="1" hangingPunct="1"/>
            <a:r>
              <a:rPr lang="en-US" sz="2400" dirty="0">
                <a:cs typeface="Arial" charset="0"/>
              </a:rPr>
              <a:t>                  then [x</a:t>
            </a:r>
            <a:r>
              <a:rPr lang="en-US" sz="2400" baseline="-25000" dirty="0">
                <a:cs typeface="Arial" charset="0"/>
              </a:rPr>
              <a:t>1</a:t>
            </a:r>
            <a:r>
              <a:rPr lang="en-US" sz="2400" dirty="0">
                <a:cs typeface="Arial" charset="0"/>
              </a:rPr>
              <a:t> + x</a:t>
            </a:r>
            <a:r>
              <a:rPr lang="en-US" sz="2400" baseline="-25000" dirty="0">
                <a:cs typeface="Arial" charset="0"/>
              </a:rPr>
              <a:t>2</a:t>
            </a:r>
            <a:r>
              <a:rPr lang="en-US" sz="2400" dirty="0">
                <a:cs typeface="Arial" charset="0"/>
              </a:rPr>
              <a:t>, y</a:t>
            </a:r>
            <a:r>
              <a:rPr lang="en-US" sz="2400" baseline="-25000" dirty="0">
                <a:cs typeface="Arial" charset="0"/>
              </a:rPr>
              <a:t>1</a:t>
            </a:r>
            <a:r>
              <a:rPr lang="en-US" sz="2400" dirty="0">
                <a:cs typeface="Arial" charset="0"/>
              </a:rPr>
              <a:t> + y</a:t>
            </a:r>
            <a:r>
              <a:rPr lang="en-US" sz="2400" baseline="-25000" dirty="0">
                <a:cs typeface="Arial" charset="0"/>
              </a:rPr>
              <a:t>2</a:t>
            </a:r>
            <a:r>
              <a:rPr lang="en-US" sz="2400" dirty="0">
                <a:cs typeface="Arial" charset="0"/>
              </a:rPr>
              <a:t>, z</a:t>
            </a:r>
            <a:r>
              <a:rPr lang="en-US" sz="2400" baseline="-25000" dirty="0">
                <a:cs typeface="Arial" charset="0"/>
              </a:rPr>
              <a:t>1</a:t>
            </a:r>
            <a:r>
              <a:rPr lang="en-US" sz="2400" dirty="0">
                <a:cs typeface="Arial" charset="0"/>
              </a:rPr>
              <a:t> + z</a:t>
            </a:r>
            <a:r>
              <a:rPr lang="en-US" sz="2400" baseline="-25000" dirty="0">
                <a:cs typeface="Arial" charset="0"/>
              </a:rPr>
              <a:t>2</a:t>
            </a:r>
            <a:r>
              <a:rPr lang="en-US" sz="2400" dirty="0">
                <a:cs typeface="Arial" charset="0"/>
              </a:rPr>
              <a:t>] </a:t>
            </a:r>
          </a:p>
          <a:p>
            <a:pPr eaLnBrk="1" hangingPunct="1"/>
            <a:endParaRPr lang="en-US" sz="2400" dirty="0">
              <a:cs typeface="Arial" charset="0"/>
            </a:endParaRPr>
          </a:p>
          <a:p>
            <a:pPr eaLnBrk="1" hangingPunct="1"/>
            <a:endParaRPr lang="en-US" sz="2400" dirty="0">
              <a:cs typeface="Arial" charset="0"/>
            </a:endParaRPr>
          </a:p>
          <a:p>
            <a:pPr eaLnBrk="1" hangingPunct="1"/>
            <a:r>
              <a:rPr lang="en-US" sz="2400" dirty="0">
                <a:cs typeface="Arial" charset="0"/>
              </a:rPr>
              <a:t>Powers of </a:t>
            </a:r>
            <a:r>
              <a:rPr lang="en-US" sz="2400" dirty="0" smtClean="0">
                <a:cs typeface="Arial" charset="0"/>
              </a:rPr>
              <a:t>3</a:t>
            </a:r>
            <a:endParaRPr lang="en-US" sz="24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71AF-2A42-FA4F-ADED-B0AD9764747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5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Strings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The set </a:t>
            </a:r>
            <a:r>
              <a:rPr lang="en-US">
                <a:latin typeface="Symbol" charset="0"/>
                <a:sym typeface="Symbol" charset="0"/>
              </a:rPr>
              <a:t></a:t>
            </a:r>
            <a:r>
              <a:rPr lang="en-US">
                <a:latin typeface="Calibri" charset="0"/>
              </a:rPr>
              <a:t>* of strings over the alphabet </a:t>
            </a:r>
            <a:r>
              <a:rPr lang="en-US">
                <a:latin typeface="Symbol" charset="0"/>
                <a:sym typeface="Symbol" charset="0"/>
              </a:rPr>
              <a:t></a:t>
            </a:r>
            <a:r>
              <a:rPr lang="en-US">
                <a:latin typeface="Calibri" charset="0"/>
              </a:rPr>
              <a:t> is defined</a:t>
            </a:r>
          </a:p>
          <a:p>
            <a:pPr lvl="1"/>
            <a:r>
              <a:rPr lang="en-US">
                <a:latin typeface="Calibri" charset="0"/>
              </a:rPr>
              <a:t>Basis:  </a:t>
            </a:r>
            <a:r>
              <a:rPr lang="en-US">
                <a:latin typeface="Symbol" charset="0"/>
                <a:sym typeface="Symbol" charset="0"/>
              </a:rPr>
              <a:t></a:t>
            </a:r>
            <a:r>
              <a:rPr lang="en-US">
                <a:latin typeface="Calibri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</a:t>
            </a:r>
            <a:r>
              <a:rPr lang="en-US">
                <a:latin typeface="Calibri" charset="0"/>
              </a:rPr>
              <a:t> S  (</a:t>
            </a:r>
            <a:r>
              <a:rPr lang="en-US">
                <a:latin typeface="Symbol" charset="0"/>
                <a:sym typeface="Symbol" charset="0"/>
              </a:rPr>
              <a:t></a:t>
            </a:r>
            <a:r>
              <a:rPr lang="en-US">
                <a:latin typeface="Calibri" charset="0"/>
              </a:rPr>
              <a:t> is the empty string)</a:t>
            </a:r>
          </a:p>
          <a:p>
            <a:pPr lvl="1"/>
            <a:r>
              <a:rPr lang="en-US">
                <a:latin typeface="Calibri" charset="0"/>
              </a:rPr>
              <a:t>Recursive:  if w </a:t>
            </a:r>
            <a:r>
              <a:rPr lang="en-US">
                <a:latin typeface="Symbol" charset="0"/>
                <a:sym typeface="Symbol" charset="0"/>
              </a:rPr>
              <a:t></a:t>
            </a:r>
            <a:r>
              <a:rPr lang="en-US">
                <a:latin typeface="Calibri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</a:t>
            </a:r>
            <a:r>
              <a:rPr lang="en-US">
                <a:latin typeface="Calibri" charset="0"/>
              </a:rPr>
              <a:t>*, x </a:t>
            </a:r>
            <a:r>
              <a:rPr lang="en-US">
                <a:latin typeface="Symbol" charset="0"/>
                <a:sym typeface="Symbol" charset="0"/>
              </a:rPr>
              <a:t></a:t>
            </a:r>
            <a:r>
              <a:rPr lang="en-US">
                <a:latin typeface="Calibri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</a:t>
            </a:r>
            <a:r>
              <a:rPr lang="en-US">
                <a:latin typeface="Calibri" charset="0"/>
              </a:rPr>
              <a:t>, then wx </a:t>
            </a:r>
            <a:r>
              <a:rPr lang="en-US">
                <a:latin typeface="Symbol" charset="0"/>
                <a:sym typeface="Symbol" charset="0"/>
              </a:rPr>
              <a:t></a:t>
            </a:r>
            <a:r>
              <a:rPr lang="en-US">
                <a:latin typeface="Calibri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</a:t>
            </a:r>
            <a:r>
              <a:rPr lang="en-US">
                <a:latin typeface="Calibri" charset="0"/>
              </a:rPr>
              <a:t>*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71AF-2A42-FA4F-ADED-B0AD9764747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6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Function definitions on recursively defined sets</a:t>
            </a: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685800" y="1676400"/>
            <a:ext cx="7772400" cy="267811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/>
              <a:t>Len(</a:t>
            </a:r>
            <a:r>
              <a:rPr lang="en-US" sz="2400">
                <a:latin typeface="Symbol" charset="0"/>
                <a:sym typeface="Symbol" charset="0"/>
              </a:rPr>
              <a:t></a:t>
            </a:r>
            <a:r>
              <a:rPr lang="en-US" sz="2400"/>
              <a:t>) = 0;</a:t>
            </a:r>
          </a:p>
          <a:p>
            <a:pPr eaLnBrk="1" hangingPunct="1"/>
            <a:r>
              <a:rPr lang="en-US" sz="2400"/>
              <a:t>Len(wx) = 1 + Len(w); for w </a:t>
            </a:r>
            <a:r>
              <a:rPr lang="en-US" sz="2400">
                <a:latin typeface="Symbol" charset="0"/>
                <a:sym typeface="Symbol" charset="0"/>
              </a:rPr>
              <a:t></a:t>
            </a:r>
            <a:r>
              <a:rPr lang="en-US" sz="2400"/>
              <a:t> </a:t>
            </a:r>
            <a:r>
              <a:rPr lang="en-US" sz="2400">
                <a:latin typeface="Symbol" charset="0"/>
                <a:sym typeface="Symbol" charset="0"/>
              </a:rPr>
              <a:t></a:t>
            </a:r>
            <a:r>
              <a:rPr lang="en-US" sz="2400"/>
              <a:t>*, x </a:t>
            </a:r>
            <a:r>
              <a:rPr lang="en-US" sz="2400">
                <a:latin typeface="Symbol" charset="0"/>
                <a:sym typeface="Symbol" charset="0"/>
              </a:rPr>
              <a:t></a:t>
            </a:r>
            <a:r>
              <a:rPr lang="en-US" sz="2400"/>
              <a:t> </a:t>
            </a:r>
            <a:r>
              <a:rPr lang="en-US" sz="2400">
                <a:latin typeface="Symbol" charset="0"/>
                <a:sym typeface="Symbol" charset="0"/>
              </a:rPr>
              <a:t></a:t>
            </a:r>
          </a:p>
          <a:p>
            <a:pPr eaLnBrk="1" hangingPunct="1"/>
            <a:endParaRPr lang="en-US" sz="2400">
              <a:latin typeface="Symbol" charset="0"/>
              <a:sym typeface="Symbol" charset="0"/>
            </a:endParaRPr>
          </a:p>
          <a:p>
            <a:pPr eaLnBrk="1" hangingPunct="1"/>
            <a:endParaRPr lang="en-US" sz="2400">
              <a:latin typeface="Symbol" charset="0"/>
              <a:sym typeface="Symbol" charset="0"/>
            </a:endParaRPr>
          </a:p>
          <a:p>
            <a:pPr eaLnBrk="1" hangingPunct="1"/>
            <a:r>
              <a:rPr lang="en-US" sz="2400">
                <a:latin typeface="Calibri" charset="0"/>
                <a:sym typeface="Symbol" charset="0"/>
              </a:rPr>
              <a:t>Concat(w, </a:t>
            </a:r>
            <a:r>
              <a:rPr lang="en-US" sz="2400">
                <a:latin typeface="Symbol" charset="0"/>
                <a:sym typeface="Symbol" charset="0"/>
              </a:rPr>
              <a:t></a:t>
            </a:r>
            <a:r>
              <a:rPr lang="en-US" sz="2400">
                <a:latin typeface="Calibri" charset="0"/>
                <a:sym typeface="Symbol" charset="0"/>
              </a:rPr>
              <a:t>) = w for w </a:t>
            </a:r>
            <a:r>
              <a:rPr lang="en-US" sz="2400">
                <a:latin typeface="Symbol" charset="0"/>
                <a:sym typeface="Symbol" charset="0"/>
              </a:rPr>
              <a:t></a:t>
            </a:r>
            <a:r>
              <a:rPr lang="en-US" sz="2400">
                <a:latin typeface="Calibri" charset="0"/>
                <a:sym typeface="Symbol" charset="0"/>
              </a:rPr>
              <a:t> </a:t>
            </a:r>
            <a:r>
              <a:rPr lang="en-US" sz="2400">
                <a:latin typeface="Symbol" charset="0"/>
                <a:sym typeface="Symbol" charset="0"/>
              </a:rPr>
              <a:t></a:t>
            </a:r>
            <a:r>
              <a:rPr lang="en-US" sz="2400">
                <a:latin typeface="Calibri" charset="0"/>
                <a:sym typeface="Symbol" charset="0"/>
              </a:rPr>
              <a:t>*</a:t>
            </a:r>
          </a:p>
          <a:p>
            <a:pPr eaLnBrk="1" hangingPunct="1"/>
            <a:r>
              <a:rPr lang="en-US" sz="2400">
                <a:sym typeface="Symbol" charset="0"/>
              </a:rPr>
              <a:t>Concat(w</a:t>
            </a:r>
            <a:r>
              <a:rPr lang="en-US" sz="2400" baseline="-25000">
                <a:sym typeface="Symbol" charset="0"/>
              </a:rPr>
              <a:t>1</a:t>
            </a:r>
            <a:r>
              <a:rPr lang="en-US" sz="2400">
                <a:latin typeface="Calibri" charset="0"/>
                <a:sym typeface="Symbol" charset="0"/>
              </a:rPr>
              <a:t>,</a:t>
            </a:r>
            <a:r>
              <a:rPr lang="en-US" sz="2400">
                <a:sym typeface="Symbol" charset="0"/>
              </a:rPr>
              <a:t>w</a:t>
            </a:r>
            <a:r>
              <a:rPr lang="en-US" sz="2400" baseline="-25000">
                <a:sym typeface="Symbol" charset="0"/>
              </a:rPr>
              <a:t>2</a:t>
            </a:r>
            <a:r>
              <a:rPr lang="en-US" sz="2400">
                <a:sym typeface="Symbol" charset="0"/>
              </a:rPr>
              <a:t>x</a:t>
            </a:r>
            <a:r>
              <a:rPr lang="en-US" sz="2400">
                <a:latin typeface="Calibri" charset="0"/>
                <a:sym typeface="Symbol" charset="0"/>
              </a:rPr>
              <a:t>) = </a:t>
            </a:r>
            <a:r>
              <a:rPr lang="en-US" sz="2400">
                <a:sym typeface="Symbol" charset="0"/>
              </a:rPr>
              <a:t>Concat(w</a:t>
            </a:r>
            <a:r>
              <a:rPr lang="en-US" sz="2400" baseline="-25000">
                <a:sym typeface="Symbol" charset="0"/>
              </a:rPr>
              <a:t>1</a:t>
            </a:r>
            <a:r>
              <a:rPr lang="en-US" sz="2400">
                <a:latin typeface="Calibri" charset="0"/>
                <a:sym typeface="Symbol" charset="0"/>
              </a:rPr>
              <a:t>,</a:t>
            </a:r>
            <a:r>
              <a:rPr lang="en-US" sz="2400">
                <a:sym typeface="Symbol" charset="0"/>
              </a:rPr>
              <a:t>w</a:t>
            </a:r>
            <a:r>
              <a:rPr lang="en-US" sz="2400" baseline="-25000">
                <a:sym typeface="Symbol" charset="0"/>
              </a:rPr>
              <a:t>2</a:t>
            </a:r>
            <a:r>
              <a:rPr lang="en-US" sz="2400">
                <a:latin typeface="Calibri" charset="0"/>
                <a:sym typeface="Symbol" charset="0"/>
              </a:rPr>
              <a:t>)x for </a:t>
            </a:r>
            <a:r>
              <a:rPr lang="en-US" sz="2400">
                <a:sym typeface="Symbol" charset="0"/>
              </a:rPr>
              <a:t>w</a:t>
            </a:r>
            <a:r>
              <a:rPr lang="en-US" sz="2400" baseline="-25000">
                <a:sym typeface="Symbol" charset="0"/>
              </a:rPr>
              <a:t>1</a:t>
            </a:r>
            <a:r>
              <a:rPr lang="en-US" sz="2400">
                <a:latin typeface="Calibri" charset="0"/>
                <a:sym typeface="Symbol" charset="0"/>
              </a:rPr>
              <a:t>, </a:t>
            </a:r>
            <a:r>
              <a:rPr lang="en-US" sz="2400">
                <a:sym typeface="Symbol" charset="0"/>
              </a:rPr>
              <a:t>w</a:t>
            </a:r>
            <a:r>
              <a:rPr lang="en-US" sz="2400" baseline="-25000">
                <a:sym typeface="Symbol" charset="0"/>
              </a:rPr>
              <a:t>2</a:t>
            </a:r>
            <a:r>
              <a:rPr lang="en-US" sz="2400">
                <a:latin typeface="Calibri" charset="0"/>
                <a:sym typeface="Symbol" charset="0"/>
              </a:rPr>
              <a:t> in </a:t>
            </a:r>
            <a:r>
              <a:rPr lang="en-US" sz="2400">
                <a:latin typeface="Symbol" charset="0"/>
                <a:sym typeface="Symbol" charset="0"/>
              </a:rPr>
              <a:t></a:t>
            </a:r>
            <a:r>
              <a:rPr lang="en-US" sz="2400">
                <a:latin typeface="Calibri" charset="0"/>
                <a:sym typeface="Symbol" charset="0"/>
              </a:rPr>
              <a:t>*, x </a:t>
            </a:r>
            <a:r>
              <a:rPr lang="en-US" sz="2400">
                <a:latin typeface="Symbol" charset="0"/>
                <a:sym typeface="Symbol" charset="0"/>
              </a:rPr>
              <a:t></a:t>
            </a:r>
            <a:r>
              <a:rPr lang="en-US" sz="2400">
                <a:latin typeface="Calibri" charset="0"/>
                <a:sym typeface="Symbol" charset="0"/>
              </a:rPr>
              <a:t> </a:t>
            </a:r>
            <a:r>
              <a:rPr lang="en-US" sz="2400">
                <a:latin typeface="Symbol" charset="0"/>
                <a:sym typeface="Symbol" charset="0"/>
              </a:rPr>
              <a:t></a:t>
            </a:r>
          </a:p>
          <a:p>
            <a:pPr eaLnBrk="1" hangingPunct="1"/>
            <a:endParaRPr lang="en-US" sz="2400">
              <a:latin typeface="Calibri" charset="0"/>
              <a:sym typeface="Symbo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71AF-2A42-FA4F-ADED-B0AD9764747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04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Reading assignments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Today: 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5.2, 5.3     7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4.2, 4.3    6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3.3, 3.4     5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Midterm Friday, Nov 2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Closed book, closed notes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Practice midterm available on the Web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Cover class material up to and including induction.</a:t>
            </a:r>
          </a:p>
          <a:p>
            <a:pPr eaLnBrk="1" hangingPunct="1">
              <a:defRPr/>
            </a:pPr>
            <a:r>
              <a:rPr lang="en-US" dirty="0"/>
              <a:t>Extra office hours Thursday  (midterm review)</a:t>
            </a:r>
          </a:p>
          <a:p>
            <a:pPr lvl="1" eaLnBrk="1" hangingPunct="1">
              <a:defRPr/>
            </a:pPr>
            <a:r>
              <a:rPr lang="en-US" dirty="0"/>
              <a:t>3:30 pm,  Dan Suciu,  </a:t>
            </a:r>
            <a:r>
              <a:rPr lang="en-US" dirty="0" err="1"/>
              <a:t>Gowen</a:t>
            </a:r>
            <a:r>
              <a:rPr lang="en-US" dirty="0"/>
              <a:t> 201</a:t>
            </a:r>
          </a:p>
          <a:p>
            <a:pPr lvl="1" eaLnBrk="1" hangingPunct="1">
              <a:defRPr/>
            </a:pPr>
            <a:r>
              <a:rPr lang="en-US" dirty="0"/>
              <a:t>4:30 pm,  Richard Anderson, </a:t>
            </a:r>
            <a:r>
              <a:rPr lang="en-US" dirty="0" err="1"/>
              <a:t>Gowen</a:t>
            </a:r>
            <a:r>
              <a:rPr lang="en-US" dirty="0"/>
              <a:t> </a:t>
            </a:r>
            <a:r>
              <a:rPr lang="en-US" dirty="0" smtClean="0"/>
              <a:t>201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A9D2DFA8-B96F-984F-A264-ACE8F0D45358}" type="slidenum">
              <a:rPr lang="en-US" sz="1200">
                <a:solidFill>
                  <a:srgbClr val="898989"/>
                </a:solidFill>
              </a:rPr>
              <a:pPr eaLnBrk="1" hangingPunct="1"/>
              <a:t>2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Highlights from last lecture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500">
                <a:latin typeface="Calibri" charset="0"/>
              </a:rPr>
              <a:t>Mathematical Induction</a:t>
            </a:r>
          </a:p>
          <a:p>
            <a:pPr>
              <a:lnSpc>
                <a:spcPct val="80000"/>
              </a:lnSpc>
            </a:pPr>
            <a:endParaRPr lang="en-US" sz="2500">
              <a:latin typeface="Calibri" charset="0"/>
            </a:endParaRPr>
          </a:p>
          <a:p>
            <a:pPr>
              <a:lnSpc>
                <a:spcPct val="80000"/>
              </a:lnSpc>
            </a:pPr>
            <a:endParaRPr lang="en-US" sz="2500">
              <a:latin typeface="Calibri" charset="0"/>
            </a:endParaRPr>
          </a:p>
          <a:p>
            <a:pPr>
              <a:lnSpc>
                <a:spcPct val="150000"/>
              </a:lnSpc>
            </a:pPr>
            <a:endParaRPr lang="en-US" sz="1200">
              <a:latin typeface="Calibri" charset="0"/>
            </a:endParaRPr>
          </a:p>
          <a:p>
            <a:pPr>
              <a:lnSpc>
                <a:spcPct val="150000"/>
              </a:lnSpc>
            </a:pPr>
            <a:r>
              <a:rPr lang="en-US" sz="2500">
                <a:latin typeface="Calibri" charset="0"/>
              </a:rPr>
              <a:t>Induction proof layout:</a:t>
            </a:r>
          </a:p>
          <a:p>
            <a:pPr marL="971550" lvl="1" indent="-514350">
              <a:lnSpc>
                <a:spcPct val="80000"/>
              </a:lnSpc>
              <a:buFont typeface="Calibri" charset="0"/>
              <a:buAutoNum type="arabicPeriod"/>
            </a:pPr>
            <a:r>
              <a:rPr lang="en-US" sz="2200">
                <a:latin typeface="Calibri" charset="0"/>
              </a:rPr>
              <a:t>By induction we will show that P(n) is true for every n≥0</a:t>
            </a:r>
          </a:p>
          <a:p>
            <a:pPr marL="971550" lvl="1" indent="-514350">
              <a:lnSpc>
                <a:spcPct val="80000"/>
              </a:lnSpc>
              <a:buFont typeface="Calibri" charset="0"/>
              <a:buAutoNum type="arabicPeriod"/>
            </a:pPr>
            <a:r>
              <a:rPr lang="en-US" sz="2200">
                <a:latin typeface="Calibri" charset="0"/>
              </a:rPr>
              <a:t>Base Case: Prove P(0)</a:t>
            </a:r>
          </a:p>
          <a:p>
            <a:pPr marL="971550" lvl="1" indent="-514350">
              <a:lnSpc>
                <a:spcPct val="80000"/>
              </a:lnSpc>
              <a:buFont typeface="Calibri" charset="0"/>
              <a:buAutoNum type="arabicPeriod"/>
            </a:pPr>
            <a:r>
              <a:rPr lang="en-US" sz="2200">
                <a:latin typeface="Calibri" charset="0"/>
              </a:rPr>
              <a:t>Inductive Hypothesis: Assume that P(k) is true for 	                             	                           some arbitrary integer k ≥ 0</a:t>
            </a:r>
          </a:p>
          <a:p>
            <a:pPr marL="971550" lvl="1" indent="-514350">
              <a:lnSpc>
                <a:spcPct val="80000"/>
              </a:lnSpc>
              <a:buFont typeface="Calibri" charset="0"/>
              <a:buAutoNum type="arabicPeriod"/>
            </a:pPr>
            <a:r>
              <a:rPr lang="en-US" sz="2200">
                <a:latin typeface="Calibri" charset="0"/>
              </a:rPr>
              <a:t>Inductive Step: Prove that P(k+1) is true using Inductive 	  	               Hypothesis that P(k) is true</a:t>
            </a:r>
          </a:p>
          <a:p>
            <a:pPr marL="971550" lvl="1" indent="-514350">
              <a:lnSpc>
                <a:spcPct val="80000"/>
              </a:lnSpc>
              <a:buFont typeface="Calibri" charset="0"/>
              <a:buAutoNum type="arabicPeriod"/>
            </a:pPr>
            <a:r>
              <a:rPr lang="en-US" sz="2200">
                <a:latin typeface="Calibri" charset="0"/>
              </a:rPr>
              <a:t>Conclusion: Result follows by induction</a:t>
            </a:r>
          </a:p>
          <a:p>
            <a:pPr>
              <a:lnSpc>
                <a:spcPct val="80000"/>
              </a:lnSpc>
            </a:pPr>
            <a:endParaRPr lang="en-US" sz="2500">
              <a:latin typeface="Calibri" charset="0"/>
            </a:endParaRPr>
          </a:p>
          <a:p>
            <a:pPr marL="971550" lvl="1" indent="-514350">
              <a:lnSpc>
                <a:spcPct val="80000"/>
              </a:lnSpc>
            </a:pPr>
            <a:endParaRPr lang="en-US" sz="2200">
              <a:latin typeface="Calibri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81200" y="1828800"/>
            <a:ext cx="3886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800">
                <a:cs typeface="Arial" charset="0"/>
              </a:rPr>
              <a:t>  </a:t>
            </a:r>
            <a:r>
              <a:rPr lang="en-US" sz="3200">
                <a:cs typeface="Arial" charset="0"/>
              </a:rPr>
              <a:t> </a:t>
            </a:r>
            <a:r>
              <a:rPr lang="en-US" sz="2400">
                <a:cs typeface="Arial" charset="0"/>
              </a:rPr>
              <a:t>P(0)</a:t>
            </a:r>
          </a:p>
          <a:p>
            <a:pPr eaLnBrk="1" hangingPunct="1"/>
            <a:r>
              <a:rPr lang="en-US" sz="2400">
                <a:latin typeface="Symbol" charset="0"/>
                <a:cs typeface="Arial" charset="0"/>
                <a:sym typeface="Symbol" charset="0"/>
              </a:rPr>
              <a:t>    </a:t>
            </a:r>
            <a:r>
              <a:rPr lang="en-US" sz="2400" u="sng">
                <a:latin typeface="Symbol" charset="0"/>
                <a:cs typeface="Arial" charset="0"/>
                <a:sym typeface="Symbol" charset="0"/>
              </a:rPr>
              <a:t></a:t>
            </a:r>
            <a:r>
              <a:rPr lang="en-US" sz="2400" u="sng">
                <a:cs typeface="Arial" charset="0"/>
              </a:rPr>
              <a:t> k≥0 (P(k) </a:t>
            </a:r>
            <a:r>
              <a:rPr lang="en-US" sz="2400" u="sng">
                <a:latin typeface="Symbol" charset="0"/>
                <a:cs typeface="Arial" charset="0"/>
                <a:sym typeface="Symbol" charset="0"/>
              </a:rPr>
              <a:t></a:t>
            </a:r>
            <a:r>
              <a:rPr lang="en-US" sz="2400" u="sng">
                <a:cs typeface="Arial" charset="0"/>
              </a:rPr>
              <a:t> P(k+1))</a:t>
            </a:r>
          </a:p>
          <a:p>
            <a:pPr eaLnBrk="1" hangingPunct="1"/>
            <a:r>
              <a:rPr lang="en-US" sz="2400">
                <a:latin typeface="Symbol" charset="0"/>
                <a:cs typeface="Arial" charset="0"/>
                <a:sym typeface="Symbol" charset="0"/>
              </a:rPr>
              <a:t></a:t>
            </a:r>
            <a:r>
              <a:rPr lang="en-US" sz="2400">
                <a:cs typeface="Arial" charset="0"/>
              </a:rPr>
              <a:t> </a:t>
            </a:r>
            <a:r>
              <a:rPr lang="en-US" sz="2400">
                <a:latin typeface="Symbol" charset="0"/>
                <a:cs typeface="Arial" charset="0"/>
                <a:sym typeface="Symbol" charset="0"/>
              </a:rPr>
              <a:t></a:t>
            </a:r>
            <a:r>
              <a:rPr lang="en-US" sz="2400">
                <a:cs typeface="Arial" charset="0"/>
              </a:rPr>
              <a:t> n≥0  P(n)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71AF-2A42-FA4F-ADED-B0AD9764747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2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Harmonic Numbers</a:t>
            </a:r>
          </a:p>
        </p:txBody>
      </p:sp>
      <p:pic>
        <p:nvPicPr>
          <p:cNvPr id="5123" name="Picture 3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46188"/>
            <a:ext cx="548640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8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384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1"/>
          <p:cNvSpPr txBox="1">
            <a:spLocks noChangeArrowheads="1"/>
          </p:cNvSpPr>
          <p:nvPr/>
        </p:nvSpPr>
        <p:spPr bwMode="auto">
          <a:xfrm>
            <a:off x="4114800" y="2362200"/>
            <a:ext cx="2133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800">
                <a:latin typeface="Century Schoolbook" charset="0"/>
                <a:cs typeface="Times New Roman" charset="0"/>
              </a:rPr>
              <a:t>for all</a:t>
            </a:r>
            <a:r>
              <a:rPr lang="en-US" sz="2800">
                <a:latin typeface="Times New Roman" charset="0"/>
                <a:cs typeface="Times New Roman" charset="0"/>
              </a:rPr>
              <a:t> </a:t>
            </a:r>
            <a:r>
              <a:rPr lang="en-US" sz="2800">
                <a:latin typeface="Cambria Math" charset="0"/>
              </a:rPr>
              <a:t>𝑛 ≥ </a:t>
            </a:r>
            <a:r>
              <a:rPr lang="en-US" sz="2800">
                <a:latin typeface="Cambria Math" charset="0"/>
                <a:ea typeface="Cambria Math" charset="0"/>
                <a:cs typeface="Times New Roman" charset="0"/>
              </a:rPr>
              <a:t>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6F7B-C0BA-8F4F-ABBA-210AF26E305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7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Cute Application: Checkerboard </a:t>
            </a:r>
            <a:r>
              <a:rPr lang="en-US" dirty="0" smtClean="0">
                <a:latin typeface="Calibri" charset="0"/>
              </a:rPr>
              <a:t>tiling </a:t>
            </a:r>
            <a:r>
              <a:rPr lang="en-US" dirty="0">
                <a:latin typeface="Calibri" charset="0"/>
              </a:rPr>
              <a:t>with </a:t>
            </a:r>
            <a:r>
              <a:rPr lang="en-US" dirty="0" err="1">
                <a:latin typeface="Calibri" charset="0"/>
              </a:rPr>
              <a:t>Trinominos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6F7B-C0BA-8F4F-ABBA-210AF26E305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>
            <p:custDataLst>
              <p:tags r:id="rId1"/>
            </p:custDataLst>
          </p:nvPr>
        </p:nvSpPr>
        <p:spPr>
          <a:xfrm>
            <a:off x="914400" y="3429000"/>
            <a:ext cx="2743200" cy="2743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2057400"/>
            <a:ext cx="80375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Prove that a 2</a:t>
            </a:r>
            <a:r>
              <a:rPr lang="en-US" sz="3200" baseline="30000">
                <a:cs typeface="Arial" charset="0"/>
              </a:rPr>
              <a:t>n</a:t>
            </a:r>
            <a:r>
              <a:rPr lang="en-US" sz="3200">
                <a:cs typeface="Arial" charset="0"/>
              </a:rPr>
              <a:t> </a:t>
            </a:r>
            <a:r>
              <a:rPr lang="en-US" sz="3200">
                <a:latin typeface="Symbol" charset="0"/>
                <a:cs typeface="Arial" charset="0"/>
                <a:sym typeface="Symbol" charset="0"/>
              </a:rPr>
              <a:t></a:t>
            </a:r>
            <a:r>
              <a:rPr lang="en-US" sz="3200">
                <a:cs typeface="Arial" charset="0"/>
              </a:rPr>
              <a:t> 2</a:t>
            </a:r>
            <a:r>
              <a:rPr lang="en-US" sz="3200" baseline="30000">
                <a:cs typeface="Arial" charset="0"/>
              </a:rPr>
              <a:t>n</a:t>
            </a:r>
            <a:r>
              <a:rPr lang="en-US" sz="3200">
                <a:cs typeface="Arial" charset="0"/>
              </a:rPr>
              <a:t> checkerboard with one </a:t>
            </a:r>
          </a:p>
          <a:p>
            <a:pPr eaLnBrk="1" hangingPunct="1"/>
            <a:r>
              <a:rPr lang="en-US" sz="3200">
                <a:cs typeface="Arial" charset="0"/>
              </a:rPr>
              <a:t>square removed can be tiled with: </a:t>
            </a:r>
          </a:p>
        </p:txBody>
      </p:sp>
      <p:grpSp>
        <p:nvGrpSpPr>
          <p:cNvPr id="8" name="Group 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781800" y="2590800"/>
            <a:ext cx="533400" cy="533400"/>
            <a:chOff x="3657600" y="3429000"/>
            <a:chExt cx="1828800" cy="1828800"/>
          </a:xfrm>
        </p:grpSpPr>
        <p:sp>
          <p:nvSpPr>
            <p:cNvPr id="9" name="Rectangle 8"/>
            <p:cNvSpPr/>
            <p:nvPr>
              <p:custDataLst>
                <p:tags r:id="rId5"/>
              </p:custDataLst>
            </p:nvPr>
          </p:nvSpPr>
          <p:spPr>
            <a:xfrm>
              <a:off x="3657600" y="3429000"/>
              <a:ext cx="914400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>
              <p:custDataLst>
                <p:tags r:id="rId6"/>
              </p:custDataLst>
            </p:nvPr>
          </p:nvSpPr>
          <p:spPr>
            <a:xfrm>
              <a:off x="3657600" y="4343400"/>
              <a:ext cx="914400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Rectangle 10"/>
            <p:cNvSpPr/>
            <p:nvPr>
              <p:custDataLst>
                <p:tags r:id="rId7"/>
              </p:custDataLst>
            </p:nvPr>
          </p:nvSpPr>
          <p:spPr>
            <a:xfrm>
              <a:off x="4572000" y="4343400"/>
              <a:ext cx="914400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2" name="Rectangle 11"/>
          <p:cNvSpPr/>
          <p:nvPr>
            <p:custDataLst>
              <p:tags r:id="rId4"/>
            </p:custDataLst>
          </p:nvPr>
        </p:nvSpPr>
        <p:spPr>
          <a:xfrm>
            <a:off x="3048000" y="5486400"/>
            <a:ext cx="2286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Connector 13"/>
          <p:cNvCxnSpPr>
            <a:stCxn id="6" idx="1"/>
            <a:endCxn id="6" idx="3"/>
          </p:cNvCxnSpPr>
          <p:nvPr/>
        </p:nvCxnSpPr>
        <p:spPr>
          <a:xfrm>
            <a:off x="914400" y="4800600"/>
            <a:ext cx="2743200" cy="0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2"/>
            <a:endCxn id="6" idx="0"/>
          </p:cNvCxnSpPr>
          <p:nvPr/>
        </p:nvCxnSpPr>
        <p:spPr>
          <a:xfrm flipV="1">
            <a:off x="2286000" y="3429000"/>
            <a:ext cx="0" cy="2743200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24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Strong Induction</a:t>
            </a:r>
          </a:p>
        </p:txBody>
      </p:sp>
      <p:sp>
        <p:nvSpPr>
          <p:cNvPr id="7171" name="Text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1447800"/>
            <a:ext cx="8229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800">
                <a:cs typeface="Arial" charset="0"/>
              </a:rPr>
              <a:t>    P(0)</a:t>
            </a:r>
          </a:p>
          <a:p>
            <a:pPr eaLnBrk="1" hangingPunct="1"/>
            <a:r>
              <a:rPr lang="en-US" sz="2800">
                <a:latin typeface="Symbol" charset="0"/>
                <a:cs typeface="Arial" charset="0"/>
                <a:sym typeface="Symbol" charset="0"/>
              </a:rPr>
              <a:t>    </a:t>
            </a:r>
            <a:r>
              <a:rPr lang="en-US" sz="2800" b="1">
                <a:latin typeface="Symbol" charset="0"/>
                <a:cs typeface="Arial" charset="0"/>
                <a:sym typeface="Symbol" charset="0"/>
              </a:rPr>
              <a:t></a:t>
            </a:r>
            <a:r>
              <a:rPr lang="en-US" sz="2800">
                <a:cs typeface="Arial" charset="0"/>
              </a:rPr>
              <a:t> k ((P(0) </a:t>
            </a:r>
            <a:r>
              <a:rPr lang="en-US" sz="2800" b="1">
                <a:latin typeface="Symbol" charset="0"/>
                <a:cs typeface="Arial" charset="0"/>
                <a:sym typeface="Symbol" charset="0"/>
              </a:rPr>
              <a:t></a:t>
            </a:r>
            <a:r>
              <a:rPr lang="en-US" sz="2800">
                <a:cs typeface="Arial" charset="0"/>
              </a:rPr>
              <a:t> P(1) </a:t>
            </a:r>
            <a:r>
              <a:rPr lang="en-US" sz="2800" b="1">
                <a:latin typeface="Symbol" charset="0"/>
                <a:cs typeface="Arial" charset="0"/>
                <a:sym typeface="Symbol" charset="0"/>
              </a:rPr>
              <a:t></a:t>
            </a:r>
            <a:r>
              <a:rPr lang="en-US" sz="2800">
                <a:cs typeface="Arial" charset="0"/>
              </a:rPr>
              <a:t> P(2) </a:t>
            </a:r>
            <a:r>
              <a:rPr lang="en-US" sz="2800" b="1">
                <a:latin typeface="Symbol" charset="0"/>
                <a:cs typeface="Arial" charset="0"/>
                <a:sym typeface="Symbol" charset="0"/>
              </a:rPr>
              <a:t></a:t>
            </a:r>
            <a:r>
              <a:rPr lang="en-US" sz="2800" b="1">
                <a:cs typeface="Arial" charset="0"/>
              </a:rPr>
              <a:t> … </a:t>
            </a:r>
            <a:r>
              <a:rPr lang="en-US" sz="2800" b="1">
                <a:latin typeface="Symbol" charset="0"/>
                <a:cs typeface="Arial" charset="0"/>
                <a:sym typeface="Symbol" charset="0"/>
              </a:rPr>
              <a:t></a:t>
            </a:r>
            <a:r>
              <a:rPr lang="en-US" sz="2800">
                <a:cs typeface="Arial" charset="0"/>
              </a:rPr>
              <a:t> P(k)) </a:t>
            </a:r>
            <a:r>
              <a:rPr lang="en-US" sz="2800">
                <a:latin typeface="Symbol" charset="0"/>
                <a:cs typeface="Arial" charset="0"/>
                <a:sym typeface="Symbol" charset="0"/>
              </a:rPr>
              <a:t></a:t>
            </a:r>
            <a:r>
              <a:rPr lang="en-US" sz="2800">
                <a:cs typeface="Arial" charset="0"/>
              </a:rPr>
              <a:t> P(k+1))</a:t>
            </a:r>
          </a:p>
          <a:p>
            <a:pPr eaLnBrk="1" hangingPunct="1"/>
            <a:r>
              <a:rPr lang="en-US" sz="2800">
                <a:latin typeface="Symbol" charset="0"/>
                <a:cs typeface="Arial" charset="0"/>
                <a:sym typeface="Symbol" charset="0"/>
              </a:rPr>
              <a:t></a:t>
            </a:r>
            <a:r>
              <a:rPr lang="en-US" sz="2800">
                <a:cs typeface="Arial" charset="0"/>
              </a:rPr>
              <a:t> </a:t>
            </a:r>
            <a:r>
              <a:rPr lang="en-US" sz="2800" b="1">
                <a:latin typeface="Symbol" charset="0"/>
                <a:cs typeface="Arial" charset="0"/>
                <a:sym typeface="Symbol" charset="0"/>
              </a:rPr>
              <a:t></a:t>
            </a:r>
            <a:r>
              <a:rPr lang="en-US" sz="2800">
                <a:cs typeface="Arial" charset="0"/>
              </a:rPr>
              <a:t> n P(n)</a:t>
            </a:r>
          </a:p>
        </p:txBody>
      </p:sp>
      <p:cxnSp>
        <p:nvCxnSpPr>
          <p:cNvPr id="4" name="Straight Connector 3"/>
          <p:cNvCxnSpPr/>
          <p:nvPr>
            <p:custDataLst>
              <p:tags r:id="rId3"/>
            </p:custDataLst>
          </p:nvPr>
        </p:nvCxnSpPr>
        <p:spPr>
          <a:xfrm>
            <a:off x="914400" y="2362200"/>
            <a:ext cx="73914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52600" y="2895600"/>
            <a:ext cx="6132513" cy="830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/>
              <a:t>Follows from ordinary induction applied to </a:t>
            </a:r>
          </a:p>
          <a:p>
            <a:pPr eaLnBrk="1" hangingPunct="1"/>
            <a:r>
              <a:rPr lang="en-US" sz="2400"/>
              <a:t>	Q(n) = P(0) </a:t>
            </a:r>
            <a:r>
              <a:rPr lang="en-US" sz="2400" b="1">
                <a:latin typeface="Symbol" charset="0"/>
                <a:sym typeface="Symbol" charset="0"/>
              </a:rPr>
              <a:t></a:t>
            </a:r>
            <a:r>
              <a:rPr lang="en-US" sz="2400"/>
              <a:t> P(1) </a:t>
            </a:r>
            <a:r>
              <a:rPr lang="en-US" sz="2400" b="1">
                <a:latin typeface="Symbol" charset="0"/>
                <a:sym typeface="Symbol" charset="0"/>
              </a:rPr>
              <a:t></a:t>
            </a:r>
            <a:r>
              <a:rPr lang="en-US" sz="2400"/>
              <a:t> P(2) </a:t>
            </a:r>
            <a:r>
              <a:rPr lang="en-US" sz="2400" b="1">
                <a:latin typeface="Symbol" charset="0"/>
                <a:sym typeface="Symbol" charset="0"/>
              </a:rPr>
              <a:t></a:t>
            </a:r>
            <a:r>
              <a:rPr lang="en-US" sz="2400" b="1"/>
              <a:t> … </a:t>
            </a:r>
            <a:r>
              <a:rPr lang="en-US" sz="2400" b="1">
                <a:latin typeface="Symbol" charset="0"/>
                <a:sym typeface="Symbol" charset="0"/>
              </a:rPr>
              <a:t></a:t>
            </a:r>
            <a:r>
              <a:rPr lang="en-US" sz="2400"/>
              <a:t> P(n)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6F7B-C0BA-8F4F-ABBA-210AF26E305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2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Strong Induction English Proofs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971550" lvl="1" indent="-514350">
              <a:buFont typeface="Calibri" charset="0"/>
              <a:buAutoNum type="arabicPeriod"/>
            </a:pPr>
            <a:r>
              <a:rPr lang="en-US" dirty="0">
                <a:latin typeface="Calibri" charset="0"/>
              </a:rPr>
              <a:t>By induction we will show that P(n) is true for every n≥0</a:t>
            </a:r>
          </a:p>
          <a:p>
            <a:pPr marL="971550" lvl="1" indent="-514350">
              <a:buFont typeface="Calibri" charset="0"/>
              <a:buAutoNum type="arabicPeriod"/>
            </a:pPr>
            <a:r>
              <a:rPr lang="en-US" dirty="0">
                <a:latin typeface="Calibri" charset="0"/>
              </a:rPr>
              <a:t>Base Case: Prove P(0)</a:t>
            </a:r>
          </a:p>
          <a:p>
            <a:pPr marL="971550" lvl="1" indent="-514350">
              <a:buFont typeface="Calibri" charset="0"/>
              <a:buAutoNum type="arabicPeriod"/>
            </a:pPr>
            <a:r>
              <a:rPr lang="en-US" dirty="0">
                <a:latin typeface="Calibri" charset="0"/>
              </a:rPr>
              <a:t>Inductive Hypothesis: </a:t>
            </a:r>
            <a:r>
              <a:rPr lang="en-US" dirty="0" smtClean="0">
                <a:latin typeface="Calibri" charset="0"/>
              </a:rPr>
              <a:t/>
            </a:r>
            <a:br>
              <a:rPr lang="en-US" dirty="0" smtClean="0">
                <a:latin typeface="Calibri" charset="0"/>
              </a:rPr>
            </a:br>
            <a:r>
              <a:rPr lang="en-US" dirty="0" smtClean="0">
                <a:latin typeface="Calibri" charset="0"/>
              </a:rPr>
              <a:t>Assume </a:t>
            </a:r>
            <a:r>
              <a:rPr lang="en-US" dirty="0">
                <a:latin typeface="Calibri" charset="0"/>
              </a:rPr>
              <a:t>that for some arbitrary integer k ≥ 0,  P(j) is true for every j from 0 to k</a:t>
            </a:r>
          </a:p>
          <a:p>
            <a:pPr marL="971550" lvl="1" indent="-514350">
              <a:buFont typeface="Calibri" charset="0"/>
              <a:buAutoNum type="arabicPeriod"/>
            </a:pPr>
            <a:r>
              <a:rPr lang="en-US" dirty="0">
                <a:latin typeface="Calibri" charset="0"/>
              </a:rPr>
              <a:t>Inductive Step: </a:t>
            </a:r>
            <a:r>
              <a:rPr lang="en-US" dirty="0" smtClean="0">
                <a:latin typeface="Calibri" charset="0"/>
              </a:rPr>
              <a:t/>
            </a:r>
            <a:br>
              <a:rPr lang="en-US" dirty="0" smtClean="0">
                <a:latin typeface="Calibri" charset="0"/>
              </a:rPr>
            </a:br>
            <a:r>
              <a:rPr lang="en-US" dirty="0" smtClean="0">
                <a:latin typeface="Calibri" charset="0"/>
              </a:rPr>
              <a:t>Prove </a:t>
            </a:r>
            <a:r>
              <a:rPr lang="en-US" dirty="0">
                <a:latin typeface="Calibri" charset="0"/>
              </a:rPr>
              <a:t>that P(k+1) is true using </a:t>
            </a:r>
            <a:r>
              <a:rPr lang="en-US" dirty="0" smtClean="0">
                <a:latin typeface="Calibri" charset="0"/>
              </a:rPr>
              <a:t>the </a:t>
            </a:r>
            <a:r>
              <a:rPr lang="en-US" dirty="0">
                <a:latin typeface="Calibri" charset="0"/>
              </a:rPr>
              <a:t>Inductive Hypothesis </a:t>
            </a:r>
            <a:r>
              <a:rPr lang="en-US" dirty="0" smtClean="0">
                <a:latin typeface="Calibri" charset="0"/>
              </a:rPr>
              <a:t>(that </a:t>
            </a:r>
            <a:r>
              <a:rPr lang="en-US" dirty="0">
                <a:latin typeface="Calibri" charset="0"/>
              </a:rPr>
              <a:t>P(j) is true for all values </a:t>
            </a:r>
            <a:r>
              <a:rPr lang="en-US" dirty="0">
                <a:latin typeface="Calibri" charset="0"/>
                <a:sym typeface="Symbol" charset="0"/>
              </a:rPr>
              <a:t> </a:t>
            </a:r>
            <a:r>
              <a:rPr lang="en-US" dirty="0" smtClean="0">
                <a:latin typeface="Calibri" charset="0"/>
                <a:sym typeface="Symbol" charset="0"/>
              </a:rPr>
              <a:t>k)</a:t>
            </a:r>
            <a:endParaRPr lang="en-US" dirty="0">
              <a:latin typeface="Calibri" charset="0"/>
            </a:endParaRPr>
          </a:p>
          <a:p>
            <a:pPr marL="971550" lvl="1" indent="-514350">
              <a:buFont typeface="Calibri" charset="0"/>
              <a:buAutoNum type="arabicPeriod"/>
            </a:pPr>
            <a:r>
              <a:rPr lang="en-US" dirty="0">
                <a:latin typeface="Calibri" charset="0"/>
              </a:rPr>
              <a:t>Conclusion: Result follows by induction</a:t>
            </a:r>
          </a:p>
          <a:p>
            <a:endParaRPr lang="en-US" dirty="0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15D1B8B-889F-B34B-BC8F-2385078EE006}" type="slidenum">
              <a:rPr lang="en-US">
                <a:solidFill>
                  <a:srgbClr val="898989"/>
                </a:solidFill>
              </a:rPr>
              <a:pPr eaLnBrk="1" hangingPunct="1"/>
              <a:t>7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88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>
                <a:latin typeface="Calibri" charset="0"/>
              </a:rPr>
              <a:t>Every integer ≥ 2 is the product of primes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D76117BC-6A28-D040-8576-FBB763F3CC0F}" type="slidenum">
              <a:rPr lang="en-US">
                <a:solidFill>
                  <a:srgbClr val="898989"/>
                </a:solidFill>
              </a:rPr>
              <a:pPr eaLnBrk="1" hangingPunct="1"/>
              <a:t>8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808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</a:rPr>
              <a:t>Recursive Definitions of Functions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F(0) = 0;  F(n + 1) = F(n) + 1;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G(0) = 1;  G(n + 1) =  2 </a:t>
            </a:r>
            <a:r>
              <a:rPr lang="en-US" dirty="0" smtClean="0">
                <a:latin typeface="Symbol" pitchFamily="18" charset="2"/>
                <a:ea typeface="+mn-ea"/>
                <a:sym typeface="Symbol" pitchFamily="18" charset="2"/>
              </a:rPr>
              <a:t></a:t>
            </a:r>
            <a:r>
              <a:rPr lang="en-US" dirty="0" smtClean="0">
                <a:ea typeface="+mn-ea"/>
              </a:rPr>
              <a:t> G(n);</a:t>
            </a:r>
          </a:p>
          <a:p>
            <a:pPr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0! = 1;  (n+1)! = (n+1) </a:t>
            </a:r>
            <a:r>
              <a:rPr lang="en-US" dirty="0" smtClean="0">
                <a:latin typeface="Symbol" pitchFamily="18" charset="2"/>
                <a:ea typeface="+mn-ea"/>
                <a:sym typeface="Symbol" pitchFamily="18" charset="2"/>
              </a:rPr>
              <a:t></a:t>
            </a:r>
            <a:r>
              <a:rPr lang="en-US" dirty="0" smtClean="0">
                <a:ea typeface="+mn-ea"/>
              </a:rPr>
              <a:t> n!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H(0) = 1;  H(n + 1) = 2</a:t>
            </a:r>
            <a:r>
              <a:rPr lang="en-US" baseline="30000" dirty="0" smtClean="0">
                <a:ea typeface="+mn-ea"/>
              </a:rPr>
              <a:t>H(n)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71AF-2A42-FA4F-ADED-B0AD9764747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$H_n = 1 + {1\over 2} + {1\over 3} + {1 \over 4} + \cdots {1\over n} = &#10;\sum_{k=1}^n{1\over k} $$&#10;\end{document}&#10;"/>
  <p:tag name="FILENAME" val="TP_tmp"/>
  <p:tag name="FORMAT" val="pngmono"/>
  <p:tag name="RES" val="2400"/>
  <p:tag name="BLEND" val="0"/>
  <p:tag name="TRANSPARENT" val="0"/>
  <p:tag name="TBUG" val="0"/>
  <p:tag name="ALLOWFS" val="0"/>
  <p:tag name="ORIGWIDTH" val="161"/>
  <p:tag name="PICTUREFILESIZE" val="15195"/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Prove $H_{2^n} \geq 1 +  {n\over 2}$&#10;\end{document}&#10;"/>
  <p:tag name="FILENAME" val="TP_tmp"/>
  <p:tag name="FORMAT" val="pngmono"/>
  <p:tag name="RES" val="2400"/>
  <p:tag name="BLEND" val="0"/>
  <p:tag name="TRANSPARENT" val="0"/>
  <p:tag name="TBUG" val="0"/>
  <p:tag name="ALLOWFS" val="0"/>
  <p:tag name="ORIGWIDTH" val="84"/>
  <p:tag name="PICTUREFILESIZE" val="7161"/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734</Words>
  <Application>Microsoft Office PowerPoint</Application>
  <PresentationFormat>On-screen Show (4:3)</PresentationFormat>
  <Paragraphs>151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CSE 311  Foundations of Computing I</vt:lpstr>
      <vt:lpstr>Announcements</vt:lpstr>
      <vt:lpstr>Highlights from last lecture</vt:lpstr>
      <vt:lpstr>Harmonic Numbers</vt:lpstr>
      <vt:lpstr>Cute Application: Checkerboard tiling with Trinominos</vt:lpstr>
      <vt:lpstr>Strong Induction</vt:lpstr>
      <vt:lpstr>Strong Induction English Proofs</vt:lpstr>
      <vt:lpstr>Every integer ≥ 2 is the product of primes</vt:lpstr>
      <vt:lpstr>Recursive Definitions of Functions</vt:lpstr>
      <vt:lpstr>Fibonacci Numbers</vt:lpstr>
      <vt:lpstr>Bounding the Fibonacci Numbers</vt:lpstr>
      <vt:lpstr>Fibonacci numbers and the running time of Euclid’s algorithm</vt:lpstr>
      <vt:lpstr>Recursive Definitions of Sets</vt:lpstr>
      <vt:lpstr>Recursive definitions of sets</vt:lpstr>
      <vt:lpstr>Strings</vt:lpstr>
      <vt:lpstr>Function definitions on recursively defined sets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311: Foundations of Computing</dc:title>
  <dc:creator/>
  <cp:lastModifiedBy/>
  <cp:revision>5</cp:revision>
  <cp:lastPrinted>1901-01-01T07:00:00Z</cp:lastPrinted>
  <dcterms:created xsi:type="dcterms:W3CDTF">2010-01-04T17:42:51Z</dcterms:created>
  <dcterms:modified xsi:type="dcterms:W3CDTF">2012-10-28T00:51:49Z</dcterms:modified>
</cp:coreProperties>
</file>