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549" r:id="rId4"/>
    <p:sldId id="550" r:id="rId5"/>
    <p:sldId id="551" r:id="rId6"/>
    <p:sldId id="541" r:id="rId7"/>
    <p:sldId id="542" r:id="rId8"/>
    <p:sldId id="543" r:id="rId9"/>
    <p:sldId id="552" r:id="rId10"/>
    <p:sldId id="545" r:id="rId11"/>
    <p:sldId id="546" r:id="rId12"/>
    <p:sldId id="547" r:id="rId13"/>
    <p:sldId id="553" r:id="rId14"/>
    <p:sldId id="534" r:id="rId15"/>
    <p:sldId id="537" r:id="rId16"/>
    <p:sldId id="536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9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9517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28224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BADC4-EA40-DD40-A4DA-F21BEE733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87BB3-C623-9A44-B18B-218BFC2BE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A89C-51D9-364C-A8F3-664C90EB5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571AF-2A42-FA4F-ADED-B0AD97647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2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8CFB1-1E69-A04B-80F3-7A76464637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48592-DEF2-C447-8A01-549AA92AF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7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2A86D-D7E8-C147-9E16-08E491BBB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7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6F7B-C0BA-8F4F-ABBA-210AF26E3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42430-104B-E942-B4DD-01291C500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E0337-1B76-0548-BD62-2514416FA4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7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3B559-BA9F-6A44-9003-68FEF02692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EE96E92-128A-3B41-9299-74F224FB78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Induction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2A56DD2-F10B-7A42-A3FB-F0FED3F9812C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152400"/>
            <a:ext cx="8915400" cy="1143000"/>
          </a:xfrm>
        </p:spPr>
        <p:txBody>
          <a:bodyPr/>
          <a:lstStyle/>
          <a:p>
            <a:r>
              <a:rPr lang="en-US" sz="4000">
                <a:latin typeface="Calibri" charset="0"/>
              </a:rPr>
              <a:t>1 + 2 + 4 + … + 2</a:t>
            </a:r>
            <a:r>
              <a:rPr lang="en-US" sz="4000" baseline="30000">
                <a:latin typeface="Calibri" charset="0"/>
              </a:rPr>
              <a:t>n</a:t>
            </a:r>
            <a:r>
              <a:rPr lang="en-US" sz="4000">
                <a:latin typeface="Calibri" charset="0"/>
              </a:rPr>
              <a:t> = 2</a:t>
            </a:r>
            <a:r>
              <a:rPr lang="en-US" sz="4000" baseline="30000">
                <a:latin typeface="Calibri" charset="0"/>
              </a:rPr>
              <a:t>n+1</a:t>
            </a:r>
            <a:r>
              <a:rPr lang="en-US" sz="4000">
                <a:latin typeface="Calibri" charset="0"/>
              </a:rPr>
              <a:t> – 1 for all n ≥ 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7129-9000-DA4A-8BD5-4E7B4D32FB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sym typeface="Symbol" charset="0"/>
              </a:rPr>
              <a:t>1+2+...+n =</a:t>
            </a:r>
            <a:r>
              <a:rPr lang="en-US">
                <a:latin typeface="Calibri" charset="0"/>
                <a:sym typeface="Symbol" charset="0"/>
              </a:rPr>
              <a:t> </a:t>
            </a:r>
            <a:r>
              <a:rPr lang="en-US" sz="4800">
                <a:latin typeface="Calibri" charset="0"/>
                <a:sym typeface="Symbol" charset="0"/>
              </a:rPr>
              <a:t></a:t>
            </a:r>
            <a:r>
              <a:rPr lang="en-US" sz="4000" baseline="-25000">
                <a:latin typeface="Calibri" charset="0"/>
                <a:sym typeface="Symbol" charset="0"/>
              </a:rPr>
              <a:t>  </a:t>
            </a:r>
            <a:r>
              <a:rPr lang="en-US" sz="4000">
                <a:latin typeface="Calibri" charset="0"/>
                <a:sym typeface="Symbol" charset="0"/>
              </a:rPr>
              <a:t>i </a:t>
            </a:r>
            <a:r>
              <a:rPr lang="en-US" sz="4000">
                <a:latin typeface="Calibri" charset="0"/>
              </a:rPr>
              <a:t>= n(n+1)/2 for all n≥1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24F8FD1-B918-D042-A1D7-6F937C7FB715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381000"/>
            <a:ext cx="382588" cy="5445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aseline="30000" dirty="0">
                <a:latin typeface="+mj-lt"/>
                <a:ea typeface="MS PGothic" pitchFamily="34" charset="-128"/>
                <a:cs typeface="+mn-cs"/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200" y="685800"/>
            <a:ext cx="6064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aseline="-25000" dirty="0">
                <a:solidFill>
                  <a:prstClr val="black"/>
                </a:solidFill>
                <a:latin typeface="Calibri"/>
                <a:ea typeface="+mj-ea"/>
                <a:cs typeface="+mj-cs"/>
                <a:sym typeface="Symbol"/>
              </a:rPr>
              <a:t>i=1</a:t>
            </a:r>
            <a:endParaRPr lang="en-US" dirty="0"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43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Harmonic Numbers</a:t>
            </a:r>
          </a:p>
        </p:txBody>
      </p:sp>
      <p:pic>
        <p:nvPicPr>
          <p:cNvPr id="13315" name="Picture 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606266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3911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4800600" y="2438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latin typeface="Century Schoolbook" charset="0"/>
                <a:cs typeface="Times New Roman" charset="0"/>
              </a:rPr>
              <a:t>for all</a:t>
            </a:r>
            <a:r>
              <a:rPr lang="en-US" sz="3200">
                <a:latin typeface="Times New Roman" charset="0"/>
                <a:cs typeface="Times New Roman" charset="0"/>
              </a:rPr>
              <a:t> </a:t>
            </a:r>
            <a:r>
              <a:rPr lang="en-US" sz="3200">
                <a:latin typeface="Cambria Math" charset="0"/>
              </a:rPr>
              <a:t>𝑛 ≥ </a:t>
            </a:r>
            <a:r>
              <a:rPr lang="en-US" sz="3200">
                <a:latin typeface="Cambria Math" charset="0"/>
                <a:ea typeface="Cambria Math" charset="0"/>
                <a:cs typeface="Times New Roman" charset="0"/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7129-9000-DA4A-8BD5-4E7B4D32FB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Cute Application: Checkerboard Tiling with </a:t>
            </a:r>
            <a:r>
              <a:rPr lang="en-US" dirty="0" err="1">
                <a:latin typeface="Calibri" charset="0"/>
              </a:rPr>
              <a:t>Trinominos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914400" y="3429000"/>
            <a:ext cx="2743200" cy="274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057400"/>
            <a:ext cx="8037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Prove that a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</a:t>
            </a:r>
            <a:r>
              <a:rPr lang="en-US" sz="3200">
                <a:latin typeface="Symbol" charset="0"/>
                <a:cs typeface="Arial" charset="0"/>
                <a:sym typeface="Symbol" charset="0"/>
              </a:rPr>
              <a:t></a:t>
            </a:r>
            <a:r>
              <a:rPr lang="en-US" sz="3200">
                <a:cs typeface="Arial" charset="0"/>
              </a:rPr>
              <a:t>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3200"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81800" y="2590800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3048000" y="5486400"/>
            <a:ext cx="2286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6" idx="1"/>
            <a:endCxn id="6" idx="3"/>
          </p:cNvCxnSpPr>
          <p:nvPr/>
        </p:nvCxnSpPr>
        <p:spPr>
          <a:xfrm>
            <a:off x="914400" y="4800600"/>
            <a:ext cx="2743200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6" idx="0"/>
          </p:cNvCxnSpPr>
          <p:nvPr/>
        </p:nvCxnSpPr>
        <p:spPr>
          <a:xfrm flipV="1">
            <a:off x="2286000" y="3429000"/>
            <a:ext cx="0" cy="27432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90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k ((P(0)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P(1)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P(2)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 b="1">
                <a:cs typeface="Arial" charset="0"/>
              </a:rPr>
              <a:t> …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P(k))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914400" y="2362200"/>
            <a:ext cx="7391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52600" y="2895600"/>
            <a:ext cx="6132513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/>
              <a:t>Follows from ordinary induction applied to </a:t>
            </a:r>
          </a:p>
          <a:p>
            <a:pPr eaLnBrk="1" hangingPunct="1"/>
            <a:r>
              <a:rPr lang="en-US" sz="2400" dirty="0"/>
              <a:t>	Q(n) = P(0) </a:t>
            </a:r>
            <a:r>
              <a:rPr lang="en-US" sz="2400" b="1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P(1) </a:t>
            </a:r>
            <a:r>
              <a:rPr lang="en-US" sz="2400" b="1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P(2) </a:t>
            </a:r>
            <a:r>
              <a:rPr lang="en-US" sz="2400" b="1" dirty="0">
                <a:latin typeface="Symbol" charset="0"/>
                <a:sym typeface="Symbol" charset="0"/>
              </a:rPr>
              <a:t></a:t>
            </a:r>
            <a:r>
              <a:rPr lang="en-US" sz="2400" b="1" dirty="0"/>
              <a:t> … </a:t>
            </a:r>
            <a:r>
              <a:rPr lang="en-US" sz="2400" b="1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P(n)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 English Proofs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971550" lvl="1" indent="-514350">
              <a:buFont typeface="Calibri" charset="0"/>
              <a:buAutoNum type="arabicPeriod"/>
            </a:pPr>
            <a:r>
              <a:rPr lang="en-US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>
                <a:latin typeface="Calibri" charset="0"/>
              </a:rPr>
              <a:t>Base Case: Prove P(0)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>
                <a:latin typeface="Calibri" charset="0"/>
              </a:rPr>
              <a:t>Inductive Hypothesis: Assume that for some arbitrary integer k ≥ 0,  P(j) is true for every j from 0 to k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>
                <a:latin typeface="Calibri" charset="0"/>
              </a:rPr>
              <a:t>Inductive Step: Prove that P(k+1) is true using   Inductive Hypothesis that P(j) is true for all values </a:t>
            </a:r>
            <a:r>
              <a:rPr lang="en-US">
                <a:latin typeface="Calibri" charset="0"/>
                <a:sym typeface="Symbol" charset="0"/>
              </a:rPr>
              <a:t> k</a:t>
            </a:r>
            <a:endParaRPr lang="en-US">
              <a:latin typeface="Calibri" charset="0"/>
            </a:endParaRPr>
          </a:p>
          <a:p>
            <a:pPr marL="971550" lvl="1" indent="-514350">
              <a:buFont typeface="Calibri" charset="0"/>
              <a:buAutoNum type="arabicPeriod"/>
            </a:pPr>
            <a:r>
              <a:rPr lang="en-US">
                <a:latin typeface="Calibri" charset="0"/>
              </a:rPr>
              <a:t>Conclusion: Result follows by induction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5D1B8B-889F-B34B-BC8F-2385078EE006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>
                <a:latin typeface="Calibri" charset="0"/>
              </a:rPr>
              <a:t>Every integer ≥ 2 is the product of primes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76117BC-6A28-D040-8576-FBB763F3CC0F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5.2, 5.3     7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4.2, 4.3    6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3.3, 3.4     5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Monday: </a:t>
            </a:r>
            <a:r>
              <a:rPr lang="en-US" sz="2400" dirty="0" smtClean="0">
                <a:ea typeface="+mn-ea"/>
              </a:rPr>
              <a:t>5.3 (7</a:t>
            </a:r>
            <a:r>
              <a:rPr lang="en-US" sz="2400" baseline="30000" dirty="0" smtClean="0">
                <a:ea typeface="+mn-ea"/>
              </a:rPr>
              <a:t>th</a:t>
            </a:r>
            <a:r>
              <a:rPr lang="en-US" sz="2400" dirty="0" smtClean="0">
                <a:ea typeface="+mn-ea"/>
              </a:rPr>
              <a:t>), 4.3 (6</a:t>
            </a:r>
            <a:r>
              <a:rPr lang="en-US" sz="2400" baseline="30000" dirty="0" smtClean="0">
                <a:ea typeface="+mn-ea"/>
              </a:rPr>
              <a:t>th</a:t>
            </a:r>
            <a:r>
              <a:rPr lang="en-US" sz="2400" dirty="0" smtClean="0">
                <a:ea typeface="+mn-ea"/>
              </a:rPr>
              <a:t>), 3.4 (5</a:t>
            </a:r>
            <a:r>
              <a:rPr lang="en-US" sz="2400" baseline="30000" dirty="0" smtClean="0">
                <a:ea typeface="+mn-ea"/>
              </a:rPr>
              <a:t>th</a:t>
            </a:r>
            <a:r>
              <a:rPr lang="en-US" sz="2400" dirty="0" smtClean="0">
                <a:ea typeface="+mn-ea"/>
              </a:rPr>
              <a:t>)</a:t>
            </a:r>
            <a:endParaRPr lang="en-US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Midterm next Friday, Nov 2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Practice midterm questions available on the Web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Extra office hours Thursday  (midterm review)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3:30 pm,  Dan </a:t>
            </a:r>
            <a:r>
              <a:rPr lang="en-US" dirty="0" err="1" smtClean="0">
                <a:ea typeface="+mn-ea"/>
              </a:rPr>
              <a:t>Suciu</a:t>
            </a:r>
            <a:r>
              <a:rPr lang="en-US" dirty="0" smtClean="0">
                <a:ea typeface="+mn-ea"/>
              </a:rPr>
              <a:t>,  </a:t>
            </a:r>
            <a:r>
              <a:rPr lang="en-US" dirty="0" err="1" smtClean="0">
                <a:ea typeface="+mn-ea"/>
              </a:rPr>
              <a:t>Gowen</a:t>
            </a:r>
            <a:r>
              <a:rPr lang="en-US" dirty="0" smtClean="0">
                <a:ea typeface="+mn-ea"/>
              </a:rPr>
              <a:t> 201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4:30 pm,  Richard Anderson, </a:t>
            </a:r>
            <a:r>
              <a:rPr lang="en-US" dirty="0" err="1" smtClean="0">
                <a:ea typeface="+mn-ea"/>
              </a:rPr>
              <a:t>Gowen</a:t>
            </a:r>
            <a:r>
              <a:rPr lang="en-US" smtClean="0">
                <a:ea typeface="+mn-ea"/>
              </a:rPr>
              <a:t> 201</a:t>
            </a: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27FDA6B-F484-4240-9471-876E8224F4EF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Highlights from last lecture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Shift cipher</a:t>
                </a:r>
              </a:p>
              <a:p>
                <a:pPr lvl="1"/>
                <a:r>
                  <a:rPr lang="en-US" dirty="0" smtClean="0"/>
                  <a:t>F(x) = (x + c) mod 26;  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(x – c) mod 26</a:t>
                </a:r>
              </a:p>
              <a:p>
                <a:r>
                  <a:rPr lang="en-US" dirty="0" smtClean="0"/>
                  <a:t>Multiplicative cipher</a:t>
                </a:r>
              </a:p>
              <a:p>
                <a:pPr lvl="1"/>
                <a:r>
                  <a:rPr lang="en-US" dirty="0" smtClean="0"/>
                  <a:t>Suppose  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1 (mod 26)  (</a:t>
                </a:r>
                <a:r>
                  <a:rPr lang="en-US" dirty="0" err="1" smtClean="0"/>
                  <a:t>i.e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 mod 26 = 1)</a:t>
                </a:r>
              </a:p>
              <a:p>
                <a:pPr lvl="1"/>
                <a:r>
                  <a:rPr lang="en-US" dirty="0" smtClean="0"/>
                  <a:t>F(x) = ax mod 26;  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mod 26</a:t>
                </a:r>
              </a:p>
              <a:p>
                <a:r>
                  <a:rPr lang="en-US" dirty="0" smtClean="0"/>
                  <a:t>Composite cipher</a:t>
                </a:r>
              </a:p>
              <a:p>
                <a:pPr lvl="1"/>
                <a:r>
                  <a:rPr lang="en-US" dirty="0" smtClean="0"/>
                  <a:t>F(x) = (ax + c) mod 26; 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(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bc</a:t>
                </a:r>
                <a:r>
                  <a:rPr lang="en-US" dirty="0" smtClean="0"/>
                  <a:t>) mod 26</a:t>
                </a:r>
              </a:p>
              <a:p>
                <a:r>
                  <a:rPr lang="en-US" dirty="0" smtClean="0"/>
                  <a:t>Examples</a:t>
                </a:r>
              </a:p>
              <a:p>
                <a:pPr lvl="1"/>
                <a:r>
                  <a:rPr lang="en-US" dirty="0" smtClean="0"/>
                  <a:t>F(x) = (x + 5) mod 26;  		F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(x – 5) mod 26</a:t>
                </a:r>
              </a:p>
              <a:p>
                <a:pPr lvl="1"/>
                <a:r>
                  <a:rPr lang="en-US" dirty="0" smtClean="0"/>
                  <a:t>G(x) = 7x mod 26; 		G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15x mod 26</a:t>
                </a:r>
              </a:p>
              <a:p>
                <a:pPr lvl="1"/>
                <a:r>
                  <a:rPr lang="en-US" dirty="0" smtClean="0"/>
                  <a:t>H(x) = (7x + 5) mod 26;  	H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(x) = (15x + 3) mod 26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Prove 3 </a:t>
            </a:r>
            <a:r>
              <a:rPr lang="en-US" dirty="0">
                <a:latin typeface="Calibri" charset="0"/>
              </a:rPr>
              <a:t>| 2</a:t>
            </a:r>
            <a:r>
              <a:rPr lang="en-US" baseline="30000" dirty="0">
                <a:latin typeface="Calibri" charset="0"/>
              </a:rPr>
              <a:t>2n</a:t>
            </a:r>
            <a:r>
              <a:rPr lang="en-US" dirty="0">
                <a:latin typeface="Calibri" charset="0"/>
              </a:rPr>
              <a:t> -1 for all n </a:t>
            </a:r>
            <a:r>
              <a:rPr lang="en-US" dirty="0">
                <a:latin typeface="Symbol" charset="0"/>
                <a:sym typeface="Symbol" charset="0"/>
              </a:rPr>
              <a:t></a:t>
            </a:r>
            <a:r>
              <a:rPr lang="en-US" dirty="0">
                <a:latin typeface="Calibri" charset="0"/>
              </a:rPr>
              <a:t> 0</a:t>
            </a:r>
          </a:p>
          <a:p>
            <a:pPr lvl="1"/>
            <a:r>
              <a:rPr lang="en-US" dirty="0">
                <a:latin typeface="Calibri" charset="0"/>
              </a:rPr>
              <a:t>n=0</a:t>
            </a:r>
          </a:p>
          <a:p>
            <a:pPr lvl="1"/>
            <a:r>
              <a:rPr lang="en-US" dirty="0">
                <a:latin typeface="Calibri" charset="0"/>
              </a:rPr>
              <a:t>n=1</a:t>
            </a:r>
          </a:p>
          <a:p>
            <a:pPr lvl="1"/>
            <a:r>
              <a:rPr lang="en-US" dirty="0">
                <a:latin typeface="Calibri" charset="0"/>
              </a:rPr>
              <a:t>n=2</a:t>
            </a:r>
          </a:p>
          <a:p>
            <a:pPr lvl="1"/>
            <a:r>
              <a:rPr lang="en-US" dirty="0">
                <a:latin typeface="Calibri" charset="0"/>
              </a:rPr>
              <a:t>n=3</a:t>
            </a:r>
          </a:p>
          <a:p>
            <a:pPr lvl="1"/>
            <a:r>
              <a:rPr lang="en-US" dirty="0">
                <a:latin typeface="Calibri" charset="0"/>
              </a:rPr>
              <a:t>...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Induction as a rule of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411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    </a:t>
            </a:r>
            <a:r>
              <a:rPr lang="en-US" sz="2800">
                <a:cs typeface="Arial" charset="0"/>
              </a:rPr>
              <a:t> k (P(k)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9" name="Straight Connector 8"/>
          <p:cNvCxnSpPr/>
          <p:nvPr>
            <p:custDataLst>
              <p:tags r:id="rId2"/>
            </p:custDataLst>
          </p:nvPr>
        </p:nvCxnSpPr>
        <p:spPr>
          <a:xfrm>
            <a:off x="914400" y="2895600"/>
            <a:ext cx="3962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1447800"/>
            <a:ext cx="2311400" cy="369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Domain: integers ≥ 0</a:t>
            </a:r>
          </a:p>
        </p:txBody>
      </p:sp>
    </p:spTree>
    <p:extLst>
      <p:ext uri="{BB962C8B-B14F-4D97-AF65-F5344CB8AC3E}">
        <p14:creationId xmlns:p14="http://schemas.microsoft.com/office/powerpoint/2010/main" val="220253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How would we use the induction rule in a formal proof?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5D4CBB5-526A-6849-8E32-65F46E216014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174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600200"/>
            <a:ext cx="4114800" cy="126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</a:t>
            </a:r>
            <a:r>
              <a:rPr lang="en-US" sz="2400">
                <a:cs typeface="Arial" charset="0"/>
              </a:rPr>
              <a:t> 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 P(n)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1. Prove P(0)</a:t>
            </a:r>
          </a:p>
          <a:p>
            <a:pPr eaLnBrk="1" hangingPunct="1">
              <a:buFontTx/>
              <a:buAutoNum type="arabicPeriod" startAt="2"/>
            </a:pPr>
            <a:r>
              <a:rPr lang="en-US" sz="2400"/>
              <a:t>Let k be an arbitrary integer ≥ 0</a:t>
            </a:r>
          </a:p>
          <a:p>
            <a:pPr eaLnBrk="1" hangingPunct="1"/>
            <a:r>
              <a:rPr lang="en-US" sz="2400"/>
              <a:t>           3.  Assume that P(k) is true</a:t>
            </a:r>
          </a:p>
          <a:p>
            <a:pPr eaLnBrk="1" hangingPunct="1"/>
            <a:r>
              <a:rPr lang="en-US" sz="2400"/>
              <a:t>           4.  ...</a:t>
            </a:r>
          </a:p>
          <a:p>
            <a:pPr eaLnBrk="1" hangingPunct="1"/>
            <a:r>
              <a:rPr lang="en-US" sz="2400"/>
              <a:t>           5.  Prove P(k+1) is true</a:t>
            </a:r>
          </a:p>
          <a:p>
            <a:pPr eaLnBrk="1" hangingPunct="1">
              <a:buFontTx/>
              <a:buAutoNum type="arabicPeriod" startAt="6"/>
            </a:pPr>
            <a:r>
              <a:rPr lang="en-US" sz="2400"/>
              <a:t>P(k) </a:t>
            </a:r>
            <a:r>
              <a:rPr lang="en-US" sz="2400">
                <a:sym typeface="Symbol" charset="0"/>
              </a:rPr>
              <a:t></a:t>
            </a:r>
            <a:r>
              <a:rPr lang="en-US" sz="2400"/>
              <a:t>  P(k+1)                         Direct Proof Rule</a:t>
            </a:r>
          </a:p>
          <a:p>
            <a:pPr eaLnBrk="1" hangingPunct="1"/>
            <a:r>
              <a:rPr lang="en-US" sz="2400">
                <a:cs typeface="Arial" charset="0"/>
                <a:sym typeface="Symbol" charset="0"/>
              </a:rPr>
              <a:t>7. </a:t>
            </a:r>
            <a:r>
              <a:rPr lang="en-US" sz="2400">
                <a:latin typeface="Symbol" charset="0"/>
                <a:sym typeface="Symbol" charset="0"/>
              </a:rPr>
              <a:t></a:t>
            </a:r>
            <a:r>
              <a:rPr lang="en-US" sz="2400"/>
              <a:t> k (P(k) </a:t>
            </a:r>
            <a:r>
              <a:rPr lang="en-US" sz="2400">
                <a:latin typeface="Symbol" charset="0"/>
                <a:sym typeface="Symbol" charset="0"/>
              </a:rPr>
              <a:t></a:t>
            </a:r>
            <a:r>
              <a:rPr lang="en-US" sz="2400"/>
              <a:t> P(k+1))                 Intro </a:t>
            </a:r>
            <a:r>
              <a:rPr lang="en-US" sz="2400">
                <a:latin typeface="Symbol" charset="0"/>
                <a:sym typeface="Symbol" charset="0"/>
              </a:rPr>
              <a:t></a:t>
            </a:r>
            <a:r>
              <a:rPr lang="en-US" sz="2400">
                <a:cs typeface="Arial" charset="0"/>
                <a:sym typeface="Symbol" charset="0"/>
              </a:rPr>
              <a:t> from 2-6</a:t>
            </a:r>
            <a:endParaRPr lang="en-US" sz="2400">
              <a:latin typeface="Symbol" charset="0"/>
              <a:sym typeface="Symbol" charset="0"/>
            </a:endParaRPr>
          </a:p>
          <a:p>
            <a:pPr eaLnBrk="1" hangingPunct="1"/>
            <a:r>
              <a:rPr lang="en-US" sz="2400">
                <a:cs typeface="Arial" charset="0"/>
                <a:sym typeface="Symbol" charset="0"/>
              </a:rPr>
              <a:t>8. </a:t>
            </a:r>
            <a:r>
              <a:rPr lang="en-US" sz="2400">
                <a:latin typeface="Symbol" charset="0"/>
                <a:sym typeface="Symbol" charset="0"/>
              </a:rPr>
              <a:t></a:t>
            </a:r>
            <a:r>
              <a:rPr lang="en-US" sz="2400"/>
              <a:t> n P(n)                                   Induction Rule 1&amp;7</a:t>
            </a:r>
          </a:p>
        </p:txBody>
      </p:sp>
    </p:spTree>
    <p:extLst>
      <p:ext uri="{BB962C8B-B14F-4D97-AF65-F5344CB8AC3E}">
        <p14:creationId xmlns:p14="http://schemas.microsoft.com/office/powerpoint/2010/main" val="410740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How would we use the induction rule in a formal proof?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71B78CB-3A25-0F4E-9910-02550FAE6F2E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600200"/>
            <a:ext cx="4114800" cy="1262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</a:t>
            </a:r>
            <a:r>
              <a:rPr lang="en-US" sz="2400">
                <a:cs typeface="Arial" charset="0"/>
              </a:rPr>
              <a:t> 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 P(n)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124200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1. Prove P(0)</a:t>
            </a:r>
          </a:p>
          <a:p>
            <a:pPr eaLnBrk="1" hangingPunct="1">
              <a:buFontTx/>
              <a:buAutoNum type="arabicPeriod" startAt="2"/>
            </a:pPr>
            <a:r>
              <a:rPr lang="en-US" sz="2400"/>
              <a:t>Let k be an arbitrary integer ≥ 0</a:t>
            </a:r>
          </a:p>
          <a:p>
            <a:pPr eaLnBrk="1" hangingPunct="1"/>
            <a:r>
              <a:rPr lang="en-US" sz="2400"/>
              <a:t>           3. Assume that P(k) is true</a:t>
            </a:r>
          </a:p>
          <a:p>
            <a:pPr eaLnBrk="1" hangingPunct="1"/>
            <a:r>
              <a:rPr lang="en-US" sz="2400"/>
              <a:t>           4.  ...</a:t>
            </a:r>
          </a:p>
          <a:p>
            <a:pPr eaLnBrk="1" hangingPunct="1"/>
            <a:r>
              <a:rPr lang="en-US" sz="2400"/>
              <a:t>           5.  Prove P(k+1) is true</a:t>
            </a:r>
          </a:p>
          <a:p>
            <a:pPr eaLnBrk="1" hangingPunct="1">
              <a:buFontTx/>
              <a:buAutoNum type="arabicPeriod" startAt="6"/>
            </a:pPr>
            <a:r>
              <a:rPr lang="en-US" sz="2400"/>
              <a:t>P(k) </a:t>
            </a:r>
            <a:r>
              <a:rPr lang="en-US" sz="2400">
                <a:sym typeface="Symbol" charset="0"/>
              </a:rPr>
              <a:t></a:t>
            </a:r>
            <a:r>
              <a:rPr lang="en-US" sz="2400"/>
              <a:t>  P(k+1)                         Direct Proof Rule</a:t>
            </a:r>
          </a:p>
          <a:p>
            <a:pPr eaLnBrk="1" hangingPunct="1"/>
            <a:r>
              <a:rPr lang="en-US" sz="2400">
                <a:cs typeface="Arial" charset="0"/>
                <a:sym typeface="Symbol" charset="0"/>
              </a:rPr>
              <a:t>7. </a:t>
            </a:r>
            <a:r>
              <a:rPr lang="en-US" sz="2400">
                <a:latin typeface="Symbol" charset="0"/>
                <a:sym typeface="Symbol" charset="0"/>
              </a:rPr>
              <a:t></a:t>
            </a:r>
            <a:r>
              <a:rPr lang="en-US" sz="2400"/>
              <a:t> k (P(k) </a:t>
            </a:r>
            <a:r>
              <a:rPr lang="en-US" sz="2400">
                <a:latin typeface="Symbol" charset="0"/>
                <a:sym typeface="Symbol" charset="0"/>
              </a:rPr>
              <a:t></a:t>
            </a:r>
            <a:r>
              <a:rPr lang="en-US" sz="2400"/>
              <a:t> P(k+1))                 Intro </a:t>
            </a:r>
            <a:r>
              <a:rPr lang="en-US" sz="2400">
                <a:latin typeface="Symbol" charset="0"/>
                <a:sym typeface="Symbol" charset="0"/>
              </a:rPr>
              <a:t> </a:t>
            </a:r>
            <a:r>
              <a:rPr lang="en-US" sz="2400">
                <a:cs typeface="Arial" charset="0"/>
                <a:sym typeface="Symbol" charset="0"/>
              </a:rPr>
              <a:t>from 2-6</a:t>
            </a:r>
            <a:endParaRPr lang="en-US" sz="2400">
              <a:latin typeface="Symbol" charset="0"/>
              <a:sym typeface="Symbol" charset="0"/>
            </a:endParaRPr>
          </a:p>
          <a:p>
            <a:pPr eaLnBrk="1" hangingPunct="1"/>
            <a:r>
              <a:rPr lang="en-US" sz="2400">
                <a:cs typeface="Arial" charset="0"/>
                <a:sym typeface="Symbol" charset="0"/>
              </a:rPr>
              <a:t>8. </a:t>
            </a:r>
            <a:r>
              <a:rPr lang="en-US" sz="2400">
                <a:latin typeface="Symbol" charset="0"/>
                <a:sym typeface="Symbol" charset="0"/>
              </a:rPr>
              <a:t></a:t>
            </a:r>
            <a:r>
              <a:rPr lang="en-US" sz="2400"/>
              <a:t> n P(n)                                   Induction Rule 1&amp;7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124200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3"/>
          <p:cNvSpPr txBox="1">
            <a:spLocks noChangeArrowheads="1"/>
          </p:cNvSpPr>
          <p:nvPr/>
        </p:nvSpPr>
        <p:spPr bwMode="auto">
          <a:xfrm>
            <a:off x="4419600" y="3048000"/>
            <a:ext cx="174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3548063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4"/>
          <p:cNvSpPr txBox="1">
            <a:spLocks noChangeArrowheads="1"/>
          </p:cNvSpPr>
          <p:nvPr/>
        </p:nvSpPr>
        <p:spPr bwMode="auto">
          <a:xfrm>
            <a:off x="6629400" y="3505200"/>
            <a:ext cx="18430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70C0"/>
                </a:solidFill>
              </a:rPr>
              <a:t>Inductive </a:t>
            </a:r>
          </a:p>
          <a:p>
            <a:pPr eaLnBrk="1" hangingPunct="1"/>
            <a:r>
              <a:rPr lang="en-US" sz="2400" b="1">
                <a:solidFill>
                  <a:srgbClr val="0070C0"/>
                </a:solidFill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4343400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5" name="TextBox 10"/>
          <p:cNvSpPr txBox="1">
            <a:spLocks noChangeArrowheads="1"/>
          </p:cNvSpPr>
          <p:nvPr/>
        </p:nvSpPr>
        <p:spPr bwMode="auto">
          <a:xfrm>
            <a:off x="6705600" y="4267200"/>
            <a:ext cx="1619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Inductive </a:t>
            </a:r>
          </a:p>
          <a:p>
            <a:pPr eaLnBrk="1" hangingPunct="1"/>
            <a:r>
              <a:rPr lang="en-US" sz="2400" b="1">
                <a:solidFill>
                  <a:srgbClr val="00B050"/>
                </a:solidFill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200" y="5075238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7" name="TextBox 12"/>
          <p:cNvSpPr txBox="1">
            <a:spLocks noChangeArrowheads="1"/>
          </p:cNvSpPr>
          <p:nvPr/>
        </p:nvSpPr>
        <p:spPr bwMode="auto">
          <a:xfrm>
            <a:off x="4648200" y="6172200"/>
            <a:ext cx="1858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C000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91419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5 Steps to Inductive Proofs in English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Proof: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1. </a:t>
            </a:r>
            <a:r>
              <a:rPr lang="ja-JP" altLang="en-US" sz="2700">
                <a:latin typeface="Calibri" charset="0"/>
              </a:rPr>
              <a:t>“</a:t>
            </a:r>
            <a:r>
              <a:rPr lang="en-US" sz="2700">
                <a:latin typeface="Calibri" charset="0"/>
              </a:rPr>
              <a:t>By induction we will show that P(n) is true for every 	n≥0</a:t>
            </a:r>
            <a:r>
              <a:rPr lang="ja-JP" altLang="en-US" sz="2700">
                <a:latin typeface="Calibri" charset="0"/>
              </a:rPr>
              <a:t>”</a:t>
            </a:r>
            <a:endParaRPr lang="en-US" sz="2700">
              <a:latin typeface="Calibri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2. </a:t>
            </a:r>
            <a:r>
              <a:rPr lang="ja-JP" altLang="en-US" sz="2700">
                <a:latin typeface="Calibri" charset="0"/>
              </a:rPr>
              <a:t>“</a:t>
            </a:r>
            <a:r>
              <a:rPr lang="en-US" sz="2700">
                <a:latin typeface="Calibri" charset="0"/>
              </a:rPr>
              <a:t>Base Case:</a:t>
            </a:r>
            <a:r>
              <a:rPr lang="ja-JP" altLang="en-US" sz="2700">
                <a:latin typeface="Calibri" charset="0"/>
              </a:rPr>
              <a:t>”</a:t>
            </a:r>
            <a:r>
              <a:rPr lang="en-US" sz="2700">
                <a:latin typeface="Calibri" charset="0"/>
              </a:rPr>
              <a:t> Prove P(0)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3. </a:t>
            </a:r>
            <a:r>
              <a:rPr lang="ja-JP" altLang="en-US" sz="2700">
                <a:latin typeface="Calibri" charset="0"/>
              </a:rPr>
              <a:t>“</a:t>
            </a:r>
            <a:r>
              <a:rPr lang="en-US" sz="2700">
                <a:latin typeface="Calibri" charset="0"/>
              </a:rPr>
              <a:t>Inductive Hypothesis: Assume that P(k) is true for 	                             	some arbitrary integer k ≥ 0</a:t>
            </a:r>
            <a:r>
              <a:rPr lang="ja-JP" altLang="en-US" sz="2700">
                <a:latin typeface="Calibri" charset="0"/>
              </a:rPr>
              <a:t>”</a:t>
            </a:r>
            <a:r>
              <a:rPr lang="en-US" sz="2700">
                <a:latin typeface="Calibri" charset="0"/>
              </a:rPr>
              <a:t>  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4. </a:t>
            </a:r>
            <a:r>
              <a:rPr lang="ja-JP" altLang="en-US" sz="2700">
                <a:latin typeface="Calibri" charset="0"/>
              </a:rPr>
              <a:t>“</a:t>
            </a:r>
            <a:r>
              <a:rPr lang="en-US" sz="2700">
                <a:latin typeface="Calibri" charset="0"/>
              </a:rPr>
              <a:t>Inductive Step:</a:t>
            </a:r>
            <a:r>
              <a:rPr lang="ja-JP" altLang="en-US" sz="2700">
                <a:latin typeface="Calibri" charset="0"/>
              </a:rPr>
              <a:t>”</a:t>
            </a:r>
            <a:r>
              <a:rPr lang="en-US" sz="2700">
                <a:latin typeface="Calibri" charset="0"/>
              </a:rPr>
              <a:t> Want to prove that P(k+1) is true: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     	Use the goal to figure out what you need.   	Make sure you are using I.H. and point out where 	you are using it.  (Don</a:t>
            </a:r>
            <a:r>
              <a:rPr lang="ja-JP" altLang="en-US" sz="2700">
                <a:latin typeface="Calibri" charset="0"/>
              </a:rPr>
              <a:t>’</a:t>
            </a:r>
            <a:r>
              <a:rPr lang="en-US" sz="2700">
                <a:latin typeface="Calibri" charset="0"/>
              </a:rPr>
              <a:t>t assume P(k+1)!)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700">
                <a:latin typeface="Calibri" charset="0"/>
              </a:rPr>
              <a:t>5. </a:t>
            </a:r>
            <a:r>
              <a:rPr lang="ja-JP" altLang="en-US" sz="2700">
                <a:latin typeface="Calibri" charset="0"/>
              </a:rPr>
              <a:t>“</a:t>
            </a:r>
            <a:r>
              <a:rPr lang="en-US" sz="2700">
                <a:latin typeface="Calibri" charset="0"/>
              </a:rPr>
              <a:t>Conclusion: Result follows by induction</a:t>
            </a:r>
            <a:r>
              <a:rPr lang="ja-JP" altLang="en-US" sz="2700">
                <a:latin typeface="Calibri" charset="0"/>
              </a:rPr>
              <a:t>”</a:t>
            </a:r>
            <a:endParaRPr lang="en-US" sz="270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EEBE3F-95C2-E942-9083-DFBC4F3A114F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4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Prove </a:t>
            </a:r>
            <a:r>
              <a:rPr lang="en-US" dirty="0">
                <a:latin typeface="Calibri" charset="0"/>
              </a:rPr>
              <a:t>3 | 2</a:t>
            </a:r>
            <a:r>
              <a:rPr lang="en-US" baseline="30000" dirty="0">
                <a:latin typeface="Calibri" charset="0"/>
              </a:rPr>
              <a:t>2n</a:t>
            </a:r>
            <a:r>
              <a:rPr lang="en-US" dirty="0">
                <a:latin typeface="Calibri" charset="0"/>
              </a:rPr>
              <a:t> -1 for all n </a:t>
            </a:r>
            <a:r>
              <a:rPr lang="en-US" dirty="0">
                <a:latin typeface="Symbol" charset="0"/>
                <a:sym typeface="Symbol" charset="0"/>
              </a:rPr>
              <a:t></a:t>
            </a:r>
            <a:r>
              <a:rPr lang="en-US" dirty="0">
                <a:latin typeface="Calibri" charset="0"/>
              </a:rPr>
              <a:t> 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H_n = 1 + {1\over 2} + {1\over 3} + {1 \over 4} + \cdots {1\over n} = &#10;\sum_{k=1}^n{1\over k} $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161"/>
  <p:tag name="PICTUREFILESIZE" val="15195"/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Prove $H_{2^n} \geq 1 +  {n\over 2}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84"/>
  <p:tag name="PICTUREFILESIZE" val="7161"/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726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  Foundations of Computing I</vt:lpstr>
      <vt:lpstr>Announcements</vt:lpstr>
      <vt:lpstr>Highlights from last lecture</vt:lpstr>
      <vt:lpstr>Induction Example</vt:lpstr>
      <vt:lpstr>Induction as a rule of Inference</vt:lpstr>
      <vt:lpstr>How would we use the induction rule in a formal proof?</vt:lpstr>
      <vt:lpstr>How would we use the induction rule in a formal proof?</vt:lpstr>
      <vt:lpstr>5 Steps to Inductive Proofs in English</vt:lpstr>
      <vt:lpstr>Induction Example</vt:lpstr>
      <vt:lpstr>1 + 2 + 4 + … + 2n = 2n+1 – 1 for all n ≥ 0</vt:lpstr>
      <vt:lpstr>1+2+...+n =   i = n(n+1)/2 for all n≥1</vt:lpstr>
      <vt:lpstr>Harmonic Numbers</vt:lpstr>
      <vt:lpstr>Cute Application: Checkerboard Tiling with Trinominos</vt:lpstr>
      <vt:lpstr>Strong Induction</vt:lpstr>
      <vt:lpstr>Strong Induction English Proofs</vt:lpstr>
      <vt:lpstr>Every integer ≥ 2 is the product of primes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2012-10-26T16:08:54Z</dcterms:modified>
</cp:coreProperties>
</file>