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706" r:id="rId1"/>
  </p:sldMasterIdLst>
  <p:notesMasterIdLst>
    <p:notesMasterId r:id="rId28"/>
  </p:notesMasterIdLst>
  <p:handoutMasterIdLst>
    <p:handoutMasterId r:id="rId29"/>
  </p:handoutMasterIdLst>
  <p:sldIdLst>
    <p:sldId id="413" r:id="rId2"/>
    <p:sldId id="558" r:id="rId3"/>
    <p:sldId id="559" r:id="rId4"/>
    <p:sldId id="560" r:id="rId5"/>
    <p:sldId id="549" r:id="rId6"/>
    <p:sldId id="550" r:id="rId7"/>
    <p:sldId id="551" r:id="rId8"/>
    <p:sldId id="561" r:id="rId9"/>
    <p:sldId id="553" r:id="rId10"/>
    <p:sldId id="554" r:id="rId11"/>
    <p:sldId id="555" r:id="rId12"/>
    <p:sldId id="556" r:id="rId13"/>
    <p:sldId id="557" r:id="rId14"/>
    <p:sldId id="515" r:id="rId15"/>
    <p:sldId id="516" r:id="rId16"/>
    <p:sldId id="517" r:id="rId17"/>
    <p:sldId id="518" r:id="rId18"/>
    <p:sldId id="521" r:id="rId19"/>
    <p:sldId id="524" r:id="rId20"/>
    <p:sldId id="526" r:id="rId21"/>
    <p:sldId id="562" r:id="rId22"/>
    <p:sldId id="523" r:id="rId23"/>
    <p:sldId id="527" r:id="rId24"/>
    <p:sldId id="528" r:id="rId25"/>
    <p:sldId id="529" r:id="rId26"/>
    <p:sldId id="530" r:id="rId27"/>
  </p:sldIdLst>
  <p:sldSz cx="9144000" cy="6858000" type="screen4x3"/>
  <p:notesSz cx="7315200" cy="96012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S PGothic" charset="0"/>
        <a:cs typeface="MS PGothic" charset="0"/>
      </a:defRPr>
    </a:lvl1pPr>
    <a:lvl2pPr marL="457200" algn="l" rtl="0" fontAlgn="base">
      <a:spcBef>
        <a:spcPct val="0"/>
      </a:spcBef>
      <a:spcAft>
        <a:spcPct val="0"/>
      </a:spcAft>
      <a:defRPr kern="1200">
        <a:solidFill>
          <a:schemeClr val="tx1"/>
        </a:solidFill>
        <a:latin typeface="Arial" charset="0"/>
        <a:ea typeface="MS PGothic" charset="0"/>
        <a:cs typeface="MS PGothic" charset="0"/>
      </a:defRPr>
    </a:lvl2pPr>
    <a:lvl3pPr marL="914400" algn="l" rtl="0" fontAlgn="base">
      <a:spcBef>
        <a:spcPct val="0"/>
      </a:spcBef>
      <a:spcAft>
        <a:spcPct val="0"/>
      </a:spcAft>
      <a:defRPr kern="1200">
        <a:solidFill>
          <a:schemeClr val="tx1"/>
        </a:solidFill>
        <a:latin typeface="Arial" charset="0"/>
        <a:ea typeface="MS PGothic" charset="0"/>
        <a:cs typeface="MS PGothic" charset="0"/>
      </a:defRPr>
    </a:lvl3pPr>
    <a:lvl4pPr marL="1371600" algn="l" rtl="0" fontAlgn="base">
      <a:spcBef>
        <a:spcPct val="0"/>
      </a:spcBef>
      <a:spcAft>
        <a:spcPct val="0"/>
      </a:spcAft>
      <a:defRPr kern="1200">
        <a:solidFill>
          <a:schemeClr val="tx1"/>
        </a:solidFill>
        <a:latin typeface="Arial" charset="0"/>
        <a:ea typeface="MS PGothic" charset="0"/>
        <a:cs typeface="MS PGothic" charset="0"/>
      </a:defRPr>
    </a:lvl4pPr>
    <a:lvl5pPr marL="1828800" algn="l" rtl="0" fontAlgn="base">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FFFF00"/>
    <a:srgbClr val="CC99FF"/>
    <a:srgbClr val="00CCFF"/>
    <a:srgbClr val="9999FF"/>
    <a:srgbClr val="6699FF"/>
    <a:srgbClr val="4D4D4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72" autoAdjust="0"/>
  </p:normalViewPr>
  <p:slideViewPr>
    <p:cSldViewPr>
      <p:cViewPr>
        <p:scale>
          <a:sx n="113" d="100"/>
          <a:sy n="113" d="100"/>
        </p:scale>
        <p:origin x="-1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685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6313" y="4560888"/>
            <a:ext cx="5362575" cy="4321175"/>
          </a:xfrm>
          <a:prstGeom prst="rect">
            <a:avLst/>
          </a:prstGeom>
          <a:noFill/>
          <a:ln w="12700">
            <a:noFill/>
            <a:miter lim="800000"/>
            <a:headEnd/>
            <a:tailEnd/>
          </a:ln>
          <a:effectLst/>
        </p:spPr>
        <p:txBody>
          <a:bodyPr vert="horz" wrap="square" lIns="96093" tIns="47205" rIns="96093" bIns="47205"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21507" name="Rectangle 3"/>
          <p:cNvSpPr>
            <a:spLocks noGrp="1" noRot="1" noChangeAspect="1" noChangeArrowheads="1" noTextEdit="1"/>
          </p:cNvSpPr>
          <p:nvPr>
            <p:ph type="sldImg" idx="2"/>
          </p:nvPr>
        </p:nvSpPr>
        <p:spPr bwMode="auto">
          <a:xfrm>
            <a:off x="1235075" y="727075"/>
            <a:ext cx="4845050" cy="36337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Tree>
    <p:extLst>
      <p:ext uri="{BB962C8B-B14F-4D97-AF65-F5344CB8AC3E}">
        <p14:creationId xmlns:p14="http://schemas.microsoft.com/office/powerpoint/2010/main" val="102886218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1pPr>
    <a:lvl2pPr marL="742950" indent="-28575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2pPr>
    <a:lvl3pPr marL="1143000" indent="-22860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3pPr>
    <a:lvl4pPr marL="1600200" indent="-22860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4pPr>
    <a:lvl5pPr marL="2057400" indent="-228600" algn="l" rtl="0" eaLnBrk="0" fontAlgn="base" hangingPunct="0">
      <a:spcBef>
        <a:spcPct val="30000"/>
      </a:spcBef>
      <a:spcAft>
        <a:spcPct val="0"/>
      </a:spcAft>
      <a:defRPr kumimoji="1" sz="1200" kern="1200">
        <a:solidFill>
          <a:schemeClr val="tx1"/>
        </a:solidFill>
        <a:latin typeface="Times New Roman" pitchFamily="-111"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3B5BD5C8-F2AC-754D-BF2F-33366E529D9A}" type="slidenum">
              <a:rPr lang="en-US"/>
              <a:pPr/>
              <a:t>‹#›</a:t>
            </a:fld>
            <a:endParaRPr lang="en-US"/>
          </a:p>
        </p:txBody>
      </p:sp>
    </p:spTree>
    <p:extLst>
      <p:ext uri="{BB962C8B-B14F-4D97-AF65-F5344CB8AC3E}">
        <p14:creationId xmlns:p14="http://schemas.microsoft.com/office/powerpoint/2010/main" val="367803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4BA8B2D3-987F-C141-9A80-B95EF11AE050}" type="slidenum">
              <a:rPr lang="en-US"/>
              <a:pPr/>
              <a:t>‹#›</a:t>
            </a:fld>
            <a:endParaRPr lang="en-US"/>
          </a:p>
        </p:txBody>
      </p:sp>
    </p:spTree>
    <p:extLst>
      <p:ext uri="{BB962C8B-B14F-4D97-AF65-F5344CB8AC3E}">
        <p14:creationId xmlns:p14="http://schemas.microsoft.com/office/powerpoint/2010/main" val="29321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77D66A82-6D5A-8148-B52E-CCBCC8C5A58E}" type="slidenum">
              <a:rPr lang="en-US"/>
              <a:pPr/>
              <a:t>‹#›</a:t>
            </a:fld>
            <a:endParaRPr lang="en-US"/>
          </a:p>
        </p:txBody>
      </p:sp>
    </p:spTree>
    <p:extLst>
      <p:ext uri="{BB962C8B-B14F-4D97-AF65-F5344CB8AC3E}">
        <p14:creationId xmlns:p14="http://schemas.microsoft.com/office/powerpoint/2010/main" val="2133731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219DCC6D-0A13-634B-950F-2C9E5517C280}" type="slidenum">
              <a:rPr lang="en-US"/>
              <a:pPr/>
              <a:t>‹#›</a:t>
            </a:fld>
            <a:endParaRPr lang="en-US"/>
          </a:p>
        </p:txBody>
      </p:sp>
    </p:spTree>
    <p:extLst>
      <p:ext uri="{BB962C8B-B14F-4D97-AF65-F5344CB8AC3E}">
        <p14:creationId xmlns:p14="http://schemas.microsoft.com/office/powerpoint/2010/main" val="374606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CSE 311</a:t>
            </a:r>
          </a:p>
        </p:txBody>
      </p:sp>
      <p:sp>
        <p:nvSpPr>
          <p:cNvPr id="6" name="Slide Number Placeholder 5"/>
          <p:cNvSpPr>
            <a:spLocks noGrp="1"/>
          </p:cNvSpPr>
          <p:nvPr>
            <p:ph type="sldNum" sz="quarter" idx="12"/>
          </p:nvPr>
        </p:nvSpPr>
        <p:spPr/>
        <p:txBody>
          <a:bodyPr/>
          <a:lstStyle>
            <a:lvl1pPr>
              <a:defRPr/>
            </a:lvl1pPr>
          </a:lstStyle>
          <a:p>
            <a:fld id="{1DD839AF-B9A6-4D42-82A6-1BBC04377DC0}" type="slidenum">
              <a:rPr lang="en-US"/>
              <a:pPr/>
              <a:t>‹#›</a:t>
            </a:fld>
            <a:endParaRPr lang="en-US"/>
          </a:p>
        </p:txBody>
      </p:sp>
    </p:spTree>
    <p:extLst>
      <p:ext uri="{BB962C8B-B14F-4D97-AF65-F5344CB8AC3E}">
        <p14:creationId xmlns:p14="http://schemas.microsoft.com/office/powerpoint/2010/main" val="382775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CSE 311</a:t>
            </a:r>
          </a:p>
        </p:txBody>
      </p:sp>
      <p:sp>
        <p:nvSpPr>
          <p:cNvPr id="7" name="Slide Number Placeholder 5"/>
          <p:cNvSpPr>
            <a:spLocks noGrp="1"/>
          </p:cNvSpPr>
          <p:nvPr>
            <p:ph type="sldNum" sz="quarter" idx="12"/>
          </p:nvPr>
        </p:nvSpPr>
        <p:spPr/>
        <p:txBody>
          <a:bodyPr/>
          <a:lstStyle>
            <a:lvl1pPr>
              <a:defRPr/>
            </a:lvl1pPr>
          </a:lstStyle>
          <a:p>
            <a:fld id="{4DB6E1A6-143E-CF4F-9356-5CF59A5785BC}" type="slidenum">
              <a:rPr lang="en-US"/>
              <a:pPr/>
              <a:t>‹#›</a:t>
            </a:fld>
            <a:endParaRPr lang="en-US"/>
          </a:p>
        </p:txBody>
      </p:sp>
    </p:spTree>
    <p:extLst>
      <p:ext uri="{BB962C8B-B14F-4D97-AF65-F5344CB8AC3E}">
        <p14:creationId xmlns:p14="http://schemas.microsoft.com/office/powerpoint/2010/main" val="91197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CSE 311</a:t>
            </a:r>
          </a:p>
        </p:txBody>
      </p:sp>
      <p:sp>
        <p:nvSpPr>
          <p:cNvPr id="9" name="Slide Number Placeholder 5"/>
          <p:cNvSpPr>
            <a:spLocks noGrp="1"/>
          </p:cNvSpPr>
          <p:nvPr>
            <p:ph type="sldNum" sz="quarter" idx="12"/>
          </p:nvPr>
        </p:nvSpPr>
        <p:spPr/>
        <p:txBody>
          <a:bodyPr/>
          <a:lstStyle>
            <a:lvl1pPr>
              <a:defRPr/>
            </a:lvl1pPr>
          </a:lstStyle>
          <a:p>
            <a:fld id="{5FA9C81E-50B8-8E40-8564-0887E9444797}" type="slidenum">
              <a:rPr lang="en-US"/>
              <a:pPr/>
              <a:t>‹#›</a:t>
            </a:fld>
            <a:endParaRPr lang="en-US"/>
          </a:p>
        </p:txBody>
      </p:sp>
    </p:spTree>
    <p:extLst>
      <p:ext uri="{BB962C8B-B14F-4D97-AF65-F5344CB8AC3E}">
        <p14:creationId xmlns:p14="http://schemas.microsoft.com/office/powerpoint/2010/main" val="76378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CSE 311</a:t>
            </a:r>
          </a:p>
        </p:txBody>
      </p:sp>
      <p:sp>
        <p:nvSpPr>
          <p:cNvPr id="5" name="Slide Number Placeholder 5"/>
          <p:cNvSpPr>
            <a:spLocks noGrp="1"/>
          </p:cNvSpPr>
          <p:nvPr>
            <p:ph type="sldNum" sz="quarter" idx="12"/>
          </p:nvPr>
        </p:nvSpPr>
        <p:spPr/>
        <p:txBody>
          <a:bodyPr/>
          <a:lstStyle>
            <a:lvl1pPr>
              <a:defRPr/>
            </a:lvl1pPr>
          </a:lstStyle>
          <a:p>
            <a:fld id="{119472FD-5FB8-7446-B550-E4DA25226BBB}" type="slidenum">
              <a:rPr lang="en-US"/>
              <a:pPr/>
              <a:t>‹#›</a:t>
            </a:fld>
            <a:endParaRPr lang="en-US"/>
          </a:p>
        </p:txBody>
      </p:sp>
    </p:spTree>
    <p:extLst>
      <p:ext uri="{BB962C8B-B14F-4D97-AF65-F5344CB8AC3E}">
        <p14:creationId xmlns:p14="http://schemas.microsoft.com/office/powerpoint/2010/main" val="378240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CSE 311</a:t>
            </a:r>
          </a:p>
        </p:txBody>
      </p:sp>
      <p:sp>
        <p:nvSpPr>
          <p:cNvPr id="4" name="Slide Number Placeholder 5"/>
          <p:cNvSpPr>
            <a:spLocks noGrp="1"/>
          </p:cNvSpPr>
          <p:nvPr>
            <p:ph type="sldNum" sz="quarter" idx="12"/>
          </p:nvPr>
        </p:nvSpPr>
        <p:spPr/>
        <p:txBody>
          <a:bodyPr/>
          <a:lstStyle>
            <a:lvl1pPr>
              <a:defRPr/>
            </a:lvl1pPr>
          </a:lstStyle>
          <a:p>
            <a:fld id="{E032AF24-FAF0-DF46-80F4-BB026815589E}" type="slidenum">
              <a:rPr lang="en-US"/>
              <a:pPr/>
              <a:t>‹#›</a:t>
            </a:fld>
            <a:endParaRPr lang="en-US"/>
          </a:p>
        </p:txBody>
      </p:sp>
    </p:spTree>
    <p:extLst>
      <p:ext uri="{BB962C8B-B14F-4D97-AF65-F5344CB8AC3E}">
        <p14:creationId xmlns:p14="http://schemas.microsoft.com/office/powerpoint/2010/main" val="3408223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CSE 311</a:t>
            </a:r>
          </a:p>
        </p:txBody>
      </p:sp>
      <p:sp>
        <p:nvSpPr>
          <p:cNvPr id="7" name="Slide Number Placeholder 5"/>
          <p:cNvSpPr>
            <a:spLocks noGrp="1"/>
          </p:cNvSpPr>
          <p:nvPr>
            <p:ph type="sldNum" sz="quarter" idx="12"/>
          </p:nvPr>
        </p:nvSpPr>
        <p:spPr/>
        <p:txBody>
          <a:bodyPr/>
          <a:lstStyle>
            <a:lvl1pPr>
              <a:defRPr/>
            </a:lvl1pPr>
          </a:lstStyle>
          <a:p>
            <a:fld id="{3111796D-6C87-A445-AED2-9BA5E3D7C2E9}" type="slidenum">
              <a:rPr lang="en-US"/>
              <a:pPr/>
              <a:t>‹#›</a:t>
            </a:fld>
            <a:endParaRPr lang="en-US"/>
          </a:p>
        </p:txBody>
      </p:sp>
    </p:spTree>
    <p:extLst>
      <p:ext uri="{BB962C8B-B14F-4D97-AF65-F5344CB8AC3E}">
        <p14:creationId xmlns:p14="http://schemas.microsoft.com/office/powerpoint/2010/main" val="156584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Autumn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CSE 311</a:t>
            </a:r>
          </a:p>
        </p:txBody>
      </p:sp>
      <p:sp>
        <p:nvSpPr>
          <p:cNvPr id="7" name="Slide Number Placeholder 5"/>
          <p:cNvSpPr>
            <a:spLocks noGrp="1"/>
          </p:cNvSpPr>
          <p:nvPr>
            <p:ph type="sldNum" sz="quarter" idx="12"/>
          </p:nvPr>
        </p:nvSpPr>
        <p:spPr/>
        <p:txBody>
          <a:bodyPr/>
          <a:lstStyle>
            <a:lvl1pPr>
              <a:defRPr/>
            </a:lvl1pPr>
          </a:lstStyle>
          <a:p>
            <a:fld id="{E86E137F-AB4B-C04E-9242-93AC7956E8B9}" type="slidenum">
              <a:rPr lang="en-US"/>
              <a:pPr/>
              <a:t>‹#›</a:t>
            </a:fld>
            <a:endParaRPr lang="en-US"/>
          </a:p>
        </p:txBody>
      </p:sp>
    </p:spTree>
    <p:extLst>
      <p:ext uri="{BB962C8B-B14F-4D97-AF65-F5344CB8AC3E}">
        <p14:creationId xmlns:p14="http://schemas.microsoft.com/office/powerpoint/2010/main" val="92643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pitchFamily="-111" charset="-128"/>
                <a:cs typeface="+mn-cs"/>
              </a:defRPr>
            </a:lvl1pPr>
          </a:lstStyle>
          <a:p>
            <a:pPr>
              <a:defRPr/>
            </a:pPr>
            <a:r>
              <a:rPr lang="en-US" smtClean="0"/>
              <a:t>Autumn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pitchFamily="-111" charset="-128"/>
                <a:cs typeface="+mn-cs"/>
              </a:defRPr>
            </a:lvl1pPr>
          </a:lstStyle>
          <a:p>
            <a:pPr>
              <a:defRPr/>
            </a:pPr>
            <a:r>
              <a:rPr lang="en-US"/>
              <a:t>CSE 311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6DC1909-EBBF-404A-9764-D4C4D9D0BE3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atin typeface="Calibri" charset="0"/>
              </a:rPr>
              <a:t>CSE 311  Foundations of Computing I</a:t>
            </a:r>
          </a:p>
        </p:txBody>
      </p:sp>
      <p:sp>
        <p:nvSpPr>
          <p:cNvPr id="3" name="Subtitle 2"/>
          <p:cNvSpPr>
            <a:spLocks noGrp="1"/>
          </p:cNvSpPr>
          <p:nvPr>
            <p:ph type="subTitle" idx="1"/>
          </p:nvPr>
        </p:nvSpPr>
        <p:spPr/>
        <p:txBody>
          <a:bodyPr>
            <a:normAutofit/>
          </a:bodyPr>
          <a:lstStyle/>
          <a:p>
            <a:pPr eaLnBrk="1" hangingPunct="1"/>
            <a:r>
              <a:rPr lang="en-US" dirty="0">
                <a:solidFill>
                  <a:srgbClr val="898989"/>
                </a:solidFill>
                <a:latin typeface="Calibri" charset="0"/>
              </a:rPr>
              <a:t>Lecture </a:t>
            </a:r>
            <a:r>
              <a:rPr lang="en-US" dirty="0" smtClean="0">
                <a:solidFill>
                  <a:srgbClr val="898989"/>
                </a:solidFill>
                <a:latin typeface="Calibri" charset="0"/>
              </a:rPr>
              <a:t>13</a:t>
            </a:r>
            <a:endParaRPr lang="en-US" dirty="0">
              <a:solidFill>
                <a:srgbClr val="898989"/>
              </a:solidFill>
              <a:latin typeface="Calibri" charset="0"/>
            </a:endParaRPr>
          </a:p>
          <a:p>
            <a:pPr eaLnBrk="1" hangingPunct="1"/>
            <a:r>
              <a:rPr lang="en-US" dirty="0" smtClean="0">
                <a:solidFill>
                  <a:srgbClr val="898989"/>
                </a:solidFill>
                <a:latin typeface="Calibri" charset="0"/>
              </a:rPr>
              <a:t>Number Theory</a:t>
            </a:r>
            <a:endParaRPr lang="en-US" dirty="0">
              <a:solidFill>
                <a:srgbClr val="898989"/>
              </a:solidFill>
              <a:latin typeface="Calibri" charset="0"/>
            </a:endParaRPr>
          </a:p>
          <a:p>
            <a:pPr eaLnBrk="1" hangingPunct="1"/>
            <a:r>
              <a:rPr lang="en-US" dirty="0">
                <a:solidFill>
                  <a:srgbClr val="898989"/>
                </a:solidFill>
                <a:latin typeface="Calibri" charset="0"/>
              </a:rPr>
              <a:t>Autumn </a:t>
            </a:r>
            <a:r>
              <a:rPr lang="en-US" dirty="0" smtClean="0">
                <a:solidFill>
                  <a:srgbClr val="898989"/>
                </a:solidFill>
                <a:latin typeface="Calibri" charset="0"/>
              </a:rPr>
              <a:t>2012</a:t>
            </a:r>
            <a:endParaRPr lang="en-US" dirty="0">
              <a:solidFill>
                <a:srgbClr val="898989"/>
              </a:solidFill>
              <a:latin typeface="Calibri" charset="0"/>
            </a:endParaRPr>
          </a:p>
          <a:p>
            <a:pPr eaLnBrk="1" hangingPunct="1"/>
            <a:endParaRPr lang="en-US" dirty="0">
              <a:solidFill>
                <a:srgbClr val="898989"/>
              </a:solidFill>
              <a:latin typeface="Calibri" charset="0"/>
            </a:endParaRPr>
          </a:p>
        </p:txBody>
      </p:sp>
      <p:sp>
        <p:nvSpPr>
          <p:cNvPr id="4" name="Date Placeholder 3"/>
          <p:cNvSpPr>
            <a:spLocks noGrp="1"/>
          </p:cNvSpPr>
          <p:nvPr>
            <p:ph type="dt" sz="quarter" idx="10"/>
          </p:nvPr>
        </p:nvSpPr>
        <p:spPr/>
        <p:txBody>
          <a:bodyPr/>
          <a:lstStyle/>
          <a:p>
            <a:pPr>
              <a:defRPr/>
            </a:pPr>
            <a:r>
              <a:rPr lang="en-US" smtClean="0"/>
              <a:t>Autumn 2012</a:t>
            </a:r>
            <a:endParaRPr lang="en-US"/>
          </a:p>
        </p:txBody>
      </p:sp>
      <p:sp>
        <p:nvSpPr>
          <p:cNvPr id="5" name="Footer Placeholder 4"/>
          <p:cNvSpPr>
            <a:spLocks noGrp="1"/>
          </p:cNvSpPr>
          <p:nvPr>
            <p:ph type="ftr" sz="quarter" idx="11"/>
          </p:nvPr>
        </p:nvSpPr>
        <p:spPr/>
        <p:txBody>
          <a:bodyPr/>
          <a:lstStyle/>
          <a:p>
            <a:pPr>
              <a:defRPr/>
            </a:pPr>
            <a:r>
              <a:rPr lang="en-US"/>
              <a:t>CSE 311</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909B8632-C85D-E64D-A365-66ABE5DDDF6A}" type="slidenum">
              <a:rPr lang="en-US">
                <a:solidFill>
                  <a:srgbClr val="898989"/>
                </a:solidFill>
              </a:rPr>
              <a:pPr eaLnBrk="1" hangingPunct="1"/>
              <a:t>1</a:t>
            </a:fld>
            <a:endParaRPr lang="en-US">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custDataLst>
              <p:tags r:id="rId1"/>
            </p:custDataLst>
          </p:nvPr>
        </p:nvSpPr>
        <p:spPr/>
        <p:txBody>
          <a:bodyPr/>
          <a:lstStyle/>
          <a:p>
            <a:r>
              <a:rPr lang="en-US">
                <a:latin typeface="Calibri" charset="0"/>
              </a:rPr>
              <a:t>Primality</a:t>
            </a:r>
          </a:p>
        </p:txBody>
      </p:sp>
      <p:sp>
        <p:nvSpPr>
          <p:cNvPr id="2" name="TextBox 1"/>
          <p:cNvSpPr txBox="1"/>
          <p:nvPr/>
        </p:nvSpPr>
        <p:spPr>
          <a:xfrm>
            <a:off x="457200" y="1600200"/>
            <a:ext cx="79248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latin typeface="Arial" pitchFamily="34" charset="0"/>
                <a:ea typeface="MS PGothic" pitchFamily="34" charset="-128"/>
                <a:cs typeface="+mn-cs"/>
              </a:rPr>
              <a:t>An integer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 greater than 1 is called </a:t>
            </a:r>
            <a:r>
              <a:rPr lang="en-US" sz="2800" i="1" dirty="0">
                <a:latin typeface="Arial" pitchFamily="34" charset="0"/>
                <a:ea typeface="MS PGothic" pitchFamily="34" charset="-128"/>
                <a:cs typeface="+mn-cs"/>
              </a:rPr>
              <a:t>prime</a:t>
            </a:r>
            <a:r>
              <a:rPr lang="en-US" sz="2800" dirty="0">
                <a:latin typeface="Arial" pitchFamily="34" charset="0"/>
                <a:ea typeface="MS PGothic" pitchFamily="34" charset="-128"/>
                <a:cs typeface="+mn-cs"/>
              </a:rPr>
              <a:t> if the only positive factors of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 are 1 and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a:t>
            </a:r>
          </a:p>
        </p:txBody>
      </p:sp>
      <p:sp>
        <p:nvSpPr>
          <p:cNvPr id="3" name="TextBox 2"/>
          <p:cNvSpPr txBox="1"/>
          <p:nvPr/>
        </p:nvSpPr>
        <p:spPr>
          <a:xfrm>
            <a:off x="457200" y="3200400"/>
            <a:ext cx="79248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latin typeface="Arial" pitchFamily="34" charset="0"/>
                <a:ea typeface="MS PGothic" pitchFamily="34" charset="-128"/>
                <a:cs typeface="+mn-cs"/>
              </a:rPr>
              <a:t>A positive integer that is greater than 1 and is not prime is called composite</a:t>
            </a:r>
            <a:r>
              <a:rPr lang="en-US" dirty="0">
                <a:latin typeface="Arial" pitchFamily="34" charset="0"/>
                <a:ea typeface="MS PGothic" pitchFamily="34" charset="-128"/>
                <a:cs typeface="+mn-cs"/>
              </a:rPr>
              <a:t>.</a:t>
            </a:r>
          </a:p>
        </p:txBody>
      </p:sp>
      <p:sp>
        <p:nvSpPr>
          <p:cNvPr id="4" name="Date Placeholder 3"/>
          <p:cNvSpPr>
            <a:spLocks noGrp="1"/>
          </p:cNvSpPr>
          <p:nvPr>
            <p:ph type="dt" sz="half"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p>
            <a:fld id="{8D4866B7-3D88-8A4B-BE28-1CFFC180041B}" type="slidenum">
              <a:rPr lang="en-US" smtClean="0"/>
              <a:pPr/>
              <a:t>10</a:t>
            </a:fld>
            <a:endParaRPr lang="en-US"/>
          </a:p>
        </p:txBody>
      </p:sp>
    </p:spTree>
    <p:extLst>
      <p:ext uri="{BB962C8B-B14F-4D97-AF65-F5344CB8AC3E}">
        <p14:creationId xmlns:p14="http://schemas.microsoft.com/office/powerpoint/2010/main" val="2318545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atin typeface="Calibri" charset="0"/>
              </a:rPr>
              <a:t>Fundamental Theorem of Arithmetic</a:t>
            </a:r>
          </a:p>
        </p:txBody>
      </p:sp>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A1440B6-C22F-D641-AD11-9F6733D7E471}" type="slidenum">
              <a:rPr lang="en-US">
                <a:solidFill>
                  <a:srgbClr val="898989"/>
                </a:solidFill>
              </a:rPr>
              <a:pPr eaLnBrk="1" hangingPunct="1"/>
              <a:t>11</a:t>
            </a:fld>
            <a:endParaRPr lang="en-US">
              <a:solidFill>
                <a:srgbClr val="898989"/>
              </a:solidFill>
            </a:endParaRPr>
          </a:p>
        </p:txBody>
      </p:sp>
      <p:sp>
        <p:nvSpPr>
          <p:cNvPr id="9" name="TextBox 8"/>
          <p:cNvSpPr txBox="1"/>
          <p:nvPr/>
        </p:nvSpPr>
        <p:spPr>
          <a:xfrm>
            <a:off x="844550" y="1905000"/>
            <a:ext cx="73914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marL="0" lvl="1">
              <a:defRPr/>
            </a:pPr>
            <a:r>
              <a:rPr lang="en-US" sz="2800" dirty="0">
                <a:latin typeface="Arial" pitchFamily="34" charset="0"/>
                <a:ea typeface="MS PGothic" pitchFamily="34" charset="-128"/>
                <a:cs typeface="+mn-cs"/>
              </a:rPr>
              <a:t>Every positive integer greater than 1 has a unique prime factorization</a:t>
            </a:r>
          </a:p>
        </p:txBody>
      </p:sp>
      <p:sp>
        <p:nvSpPr>
          <p:cNvPr id="23559" name="TextBox 9"/>
          <p:cNvSpPr txBox="1">
            <a:spLocks noChangeArrowheads="1"/>
          </p:cNvSpPr>
          <p:nvPr/>
        </p:nvSpPr>
        <p:spPr bwMode="auto">
          <a:xfrm>
            <a:off x="2209800" y="3429000"/>
            <a:ext cx="46307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48 =  2 • 2 • 2 • 2 • 3</a:t>
            </a:r>
          </a:p>
          <a:p>
            <a:pPr eaLnBrk="1" hangingPunct="1"/>
            <a:r>
              <a:rPr lang="en-US"/>
              <a:t>591 = 3 • 197</a:t>
            </a:r>
          </a:p>
          <a:p>
            <a:pPr eaLnBrk="1" hangingPunct="1"/>
            <a:r>
              <a:rPr lang="en-US"/>
              <a:t>45,523 = 45,523</a:t>
            </a:r>
          </a:p>
          <a:p>
            <a:pPr eaLnBrk="1" hangingPunct="1"/>
            <a:r>
              <a:rPr lang="en-US"/>
              <a:t>321,950 = 2 • 5 • 5 • 47 • 137</a:t>
            </a:r>
          </a:p>
          <a:p>
            <a:pPr eaLnBrk="1" hangingPunct="1"/>
            <a:r>
              <a:rPr lang="en-US"/>
              <a:t>1,234,567,890 = 2 • 3 • 3 • 5 • 3,607 • 3,803</a:t>
            </a:r>
          </a:p>
        </p:txBody>
      </p:sp>
    </p:spTree>
    <p:extLst>
      <p:ext uri="{BB962C8B-B14F-4D97-AF65-F5344CB8AC3E}">
        <p14:creationId xmlns:p14="http://schemas.microsoft.com/office/powerpoint/2010/main" val="486703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custDataLst>
              <p:tags r:id="rId1"/>
            </p:custDataLst>
          </p:nvPr>
        </p:nvSpPr>
        <p:spPr/>
        <p:txBody>
          <a:bodyPr/>
          <a:lstStyle/>
          <a:p>
            <a:r>
              <a:rPr lang="en-US">
                <a:latin typeface="Calibri" charset="0"/>
              </a:rPr>
              <a:t>Factorization</a:t>
            </a:r>
          </a:p>
        </p:txBody>
      </p:sp>
      <p:sp>
        <p:nvSpPr>
          <p:cNvPr id="24579" name="Content Placeholder 2"/>
          <p:cNvSpPr>
            <a:spLocks noGrp="1"/>
          </p:cNvSpPr>
          <p:nvPr>
            <p:ph idx="1"/>
            <p:custDataLst>
              <p:tags r:id="rId2"/>
            </p:custDataLst>
          </p:nvPr>
        </p:nvSpPr>
        <p:spPr/>
        <p:txBody>
          <a:bodyPr/>
          <a:lstStyle/>
          <a:p>
            <a:r>
              <a:rPr lang="en-US" dirty="0">
                <a:latin typeface="Calibri" charset="0"/>
              </a:rPr>
              <a:t>If n is composite,  it has a factor of size at most </a:t>
            </a:r>
            <a:r>
              <a:rPr lang="en-US" dirty="0" err="1">
                <a:latin typeface="Calibri" charset="0"/>
              </a:rPr>
              <a:t>sqrt</a:t>
            </a:r>
            <a:r>
              <a:rPr lang="en-US" dirty="0">
                <a:latin typeface="Calibri" charset="0"/>
              </a:rPr>
              <a:t>(n)</a:t>
            </a:r>
          </a:p>
        </p:txBody>
      </p:sp>
      <p:sp>
        <p:nvSpPr>
          <p:cNvPr id="2" name="Date Placeholder 1"/>
          <p:cNvSpPr>
            <a:spLocks noGrp="1"/>
          </p:cNvSpPr>
          <p:nvPr>
            <p:ph type="dt" sz="half"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p>
            <a:fld id="{ADAE87E6-1845-084C-8549-93C540FA780D}" type="slidenum">
              <a:rPr lang="en-US" smtClean="0"/>
              <a:pPr/>
              <a:t>12</a:t>
            </a:fld>
            <a:endParaRPr lang="en-US"/>
          </a:p>
        </p:txBody>
      </p:sp>
    </p:spTree>
    <p:extLst>
      <p:ext uri="{BB962C8B-B14F-4D97-AF65-F5344CB8AC3E}">
        <p14:creationId xmlns:p14="http://schemas.microsoft.com/office/powerpoint/2010/main" val="1906859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r>
              <a:rPr lang="en-US" dirty="0" smtClean="0">
                <a:latin typeface="Calibri" charset="0"/>
              </a:rPr>
              <a:t>Euclid</a:t>
            </a:r>
            <a:r>
              <a:rPr lang="en-US" dirty="0" smtClean="0">
                <a:latin typeface="Calibri" charset="0"/>
              </a:rPr>
              <a:t>’</a:t>
            </a:r>
            <a:r>
              <a:rPr lang="en-US" dirty="0" smtClean="0">
                <a:latin typeface="Calibri" charset="0"/>
              </a:rPr>
              <a:t>s </a:t>
            </a:r>
            <a:r>
              <a:rPr lang="en-US" dirty="0">
                <a:latin typeface="Calibri" charset="0"/>
              </a:rPr>
              <a:t>theorem</a:t>
            </a:r>
          </a:p>
        </p:txBody>
      </p:sp>
      <p:sp>
        <p:nvSpPr>
          <p:cNvPr id="7171" name="Content Placeholder 2"/>
          <p:cNvSpPr>
            <a:spLocks noGrp="1"/>
          </p:cNvSpPr>
          <p:nvPr>
            <p:ph idx="1"/>
            <p:custDataLst>
              <p:tags r:id="rId2"/>
            </p:custDataLst>
          </p:nvPr>
        </p:nvSpPr>
        <p:spPr>
          <a:xfrm>
            <a:off x="381000" y="2514600"/>
            <a:ext cx="8229600" cy="4525963"/>
          </a:xfrm>
        </p:spPr>
        <p:txBody>
          <a:bodyPr/>
          <a:lstStyle/>
          <a:p>
            <a:pPr marL="0" indent="0">
              <a:buNone/>
            </a:pPr>
            <a:r>
              <a:rPr lang="en-US" sz="2400" dirty="0" smtClean="0">
                <a:latin typeface="Calibri" charset="0"/>
              </a:rPr>
              <a:t>Proof:</a:t>
            </a:r>
          </a:p>
          <a:p>
            <a:pPr marL="0" indent="0">
              <a:buNone/>
            </a:pPr>
            <a:r>
              <a:rPr lang="en-US" sz="2400" dirty="0" smtClean="0">
                <a:latin typeface="Calibri" charset="0"/>
              </a:rPr>
              <a:t>       By contradiction</a:t>
            </a:r>
          </a:p>
          <a:p>
            <a:pPr marL="0" indent="0">
              <a:buNone/>
            </a:pPr>
            <a:r>
              <a:rPr lang="en-US" sz="2400" dirty="0" smtClean="0">
                <a:latin typeface="Calibri" charset="0"/>
              </a:rPr>
              <a:t>       </a:t>
            </a:r>
            <a:r>
              <a:rPr lang="en-US" sz="2400" dirty="0" smtClean="0">
                <a:latin typeface="Calibri" charset="0"/>
              </a:rPr>
              <a:t>Suppose there are a finite number of primes: </a:t>
            </a:r>
            <a:r>
              <a:rPr lang="en-US" sz="2400" dirty="0">
                <a:latin typeface="Calibri" charset="0"/>
              </a:rPr>
              <a:t>p</a:t>
            </a:r>
            <a:r>
              <a:rPr lang="en-US" sz="2400" baseline="-25000" dirty="0">
                <a:latin typeface="Calibri" charset="0"/>
              </a:rPr>
              <a:t>1</a:t>
            </a:r>
            <a:r>
              <a:rPr lang="en-US" sz="2400" dirty="0">
                <a:latin typeface="Calibri" charset="0"/>
              </a:rPr>
              <a:t>, p</a:t>
            </a:r>
            <a:r>
              <a:rPr lang="en-US" sz="2400" baseline="-25000" dirty="0">
                <a:latin typeface="Calibri" charset="0"/>
              </a:rPr>
              <a:t>2</a:t>
            </a:r>
            <a:r>
              <a:rPr lang="en-US" sz="2400" dirty="0">
                <a:latin typeface="Calibri" charset="0"/>
              </a:rPr>
              <a:t>, . . ., </a:t>
            </a:r>
            <a:r>
              <a:rPr lang="en-US" sz="2400" dirty="0" err="1">
                <a:latin typeface="Calibri" charset="0"/>
              </a:rPr>
              <a:t>p</a:t>
            </a:r>
            <a:r>
              <a:rPr lang="en-US" sz="2400" baseline="-25000" dirty="0" err="1">
                <a:latin typeface="Calibri" charset="0"/>
              </a:rPr>
              <a:t>n</a:t>
            </a:r>
            <a:endParaRPr lang="en-US" sz="2400" baseline="-25000" dirty="0">
              <a:latin typeface="Calibri" charset="0"/>
            </a:endParaRPr>
          </a:p>
        </p:txBody>
      </p:sp>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4F91D1BE-50DA-F643-9E40-4FB1F36D11AB}" type="slidenum">
              <a:rPr lang="en-US">
                <a:solidFill>
                  <a:srgbClr val="898989"/>
                </a:solidFill>
              </a:rPr>
              <a:pPr eaLnBrk="1" hangingPunct="1"/>
              <a:t>13</a:t>
            </a:fld>
            <a:endParaRPr lang="en-US">
              <a:solidFill>
                <a:srgbClr val="898989"/>
              </a:solidFill>
            </a:endParaRPr>
          </a:p>
        </p:txBody>
      </p:sp>
      <p:sp>
        <p:nvSpPr>
          <p:cNvPr id="5" name="TextBox 4"/>
          <p:cNvSpPr txBox="1"/>
          <p:nvPr/>
        </p:nvSpPr>
        <p:spPr>
          <a:xfrm>
            <a:off x="457200" y="1524000"/>
            <a:ext cx="8373254" cy="707886"/>
          </a:xfrm>
          <a:prstGeom prst="rect">
            <a:avLst/>
          </a:prstGeom>
          <a:solidFill>
            <a:schemeClr val="tx2">
              <a:lumMod val="20000"/>
              <a:lumOff val="80000"/>
            </a:schemeClr>
          </a:solidFill>
          <a:ln>
            <a:solidFill>
              <a:schemeClr val="accent1">
                <a:lumMod val="75000"/>
              </a:schemeClr>
            </a:solidFill>
          </a:ln>
        </p:spPr>
        <p:txBody>
          <a:bodyPr wrap="none" rtlCol="0">
            <a:spAutoFit/>
          </a:bodyPr>
          <a:lstStyle/>
          <a:p>
            <a:r>
              <a:rPr lang="en-US" sz="4000" dirty="0">
                <a:latin typeface="Calibri" charset="0"/>
              </a:rPr>
              <a:t>There are an infinite number of primes.</a:t>
            </a:r>
            <a:endParaRPr lang="en-US" sz="4000" dirty="0"/>
          </a:p>
        </p:txBody>
      </p:sp>
    </p:spTree>
    <p:extLst>
      <p:ext uri="{BB962C8B-B14F-4D97-AF65-F5344CB8AC3E}">
        <p14:creationId xmlns:p14="http://schemas.microsoft.com/office/powerpoint/2010/main" val="2853911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r>
              <a:rPr lang="en-US">
                <a:latin typeface="Calibri" charset="0"/>
              </a:rPr>
              <a:t>Distribution of Primes</a:t>
            </a:r>
          </a:p>
        </p:txBody>
      </p:sp>
      <p:sp>
        <p:nvSpPr>
          <p:cNvPr id="8195" name="Content Placeholder 2"/>
          <p:cNvSpPr>
            <a:spLocks noGrp="1"/>
          </p:cNvSpPr>
          <p:nvPr>
            <p:ph idx="1"/>
            <p:custDataLst>
              <p:tags r:id="rId2"/>
            </p:custDataLst>
          </p:nvPr>
        </p:nvSpPr>
        <p:spPr>
          <a:xfrm>
            <a:off x="457200" y="2667000"/>
            <a:ext cx="8229600" cy="2544763"/>
          </a:xfrm>
        </p:spPr>
        <p:txBody>
          <a:bodyPr/>
          <a:lstStyle/>
          <a:p>
            <a:r>
              <a:rPr lang="en-US">
                <a:latin typeface="Calibri" charset="0"/>
              </a:rPr>
              <a:t>If you pick a random number n in the range  [x, 2x], what is the chance that n is prime?</a:t>
            </a:r>
          </a:p>
        </p:txBody>
      </p:sp>
      <p:sp>
        <p:nvSpPr>
          <p:cNvPr id="4" name="TextBox 3"/>
          <p:cNvSpPr txBox="1"/>
          <p:nvPr>
            <p:custDataLst>
              <p:tags r:id="rId3"/>
            </p:custDataLst>
          </p:nvPr>
        </p:nvSpPr>
        <p:spPr>
          <a:xfrm>
            <a:off x="838200" y="1295400"/>
            <a:ext cx="7391400" cy="1200150"/>
          </a:xfrm>
          <a:prstGeom prst="rect">
            <a:avLst/>
          </a:prstGeom>
          <a:solidFill>
            <a:schemeClr val="bg2"/>
          </a:solidFill>
          <a:ln>
            <a:solidFill>
              <a:schemeClr val="bg2">
                <a:lumMod val="50000"/>
              </a:schemeClr>
            </a:solidFill>
          </a:ln>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2 3 5 7 11 13 17 19 23 29 31 37 41 43 47 53 59 61 67 71 73 79 83 89 97 101 103 107 109 113 127 131 137 139 149 151 157 163 167 173 179 181 191 193 197 199 211 223 227 229 233 239 241 251 257 263 269 271 277 281 283 293 307 311 313 317 331 337 347 349 353 359</a:t>
            </a:r>
          </a:p>
        </p:txBody>
      </p:sp>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721FB451-2D4B-8147-890F-D21A74D522B2}" type="slidenum">
              <a:rPr lang="en-US">
                <a:solidFill>
                  <a:srgbClr val="898989"/>
                </a:solidFill>
              </a:rPr>
              <a:pPr eaLnBrk="1" hangingPunct="1"/>
              <a:t>14</a:t>
            </a:fld>
            <a:endParaRPr lang="en-US">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r>
              <a:rPr lang="en-US">
                <a:latin typeface="Calibri" charset="0"/>
              </a:rPr>
              <a:t>Famous Algorithmic Problems</a:t>
            </a:r>
          </a:p>
        </p:txBody>
      </p:sp>
      <p:sp>
        <p:nvSpPr>
          <p:cNvPr id="9219" name="Content Placeholder 2"/>
          <p:cNvSpPr>
            <a:spLocks noGrp="1"/>
          </p:cNvSpPr>
          <p:nvPr>
            <p:ph idx="1"/>
            <p:custDataLst>
              <p:tags r:id="rId2"/>
            </p:custDataLst>
          </p:nvPr>
        </p:nvSpPr>
        <p:spPr/>
        <p:txBody>
          <a:bodyPr/>
          <a:lstStyle/>
          <a:p>
            <a:r>
              <a:rPr lang="en-US">
                <a:latin typeface="Calibri" charset="0"/>
              </a:rPr>
              <a:t>Primality Testing:</a:t>
            </a:r>
          </a:p>
          <a:p>
            <a:pPr lvl="1"/>
            <a:r>
              <a:rPr lang="en-US">
                <a:latin typeface="Calibri" charset="0"/>
              </a:rPr>
              <a:t>Given an integer n, determine if n is prime</a:t>
            </a:r>
          </a:p>
          <a:p>
            <a:r>
              <a:rPr lang="en-US">
                <a:latin typeface="Calibri" charset="0"/>
              </a:rPr>
              <a:t>Factoring</a:t>
            </a:r>
          </a:p>
          <a:p>
            <a:pPr lvl="1"/>
            <a:r>
              <a:rPr lang="en-US">
                <a:latin typeface="Calibri" charset="0"/>
              </a:rPr>
              <a:t>Given an integer n, determine the prime factorization of n</a:t>
            </a:r>
          </a:p>
        </p:txBody>
      </p:sp>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78D463E6-F331-7645-810C-EE9F825C9782}" type="slidenum">
              <a:rPr lang="en-US">
                <a:solidFill>
                  <a:srgbClr val="898989"/>
                </a:solidFill>
              </a:rPr>
              <a:pPr eaLnBrk="1" hangingPunct="1"/>
              <a:t>15</a:t>
            </a:fld>
            <a:endParaRPr lang="en-US">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r>
              <a:rPr lang="en-US">
                <a:latin typeface="Calibri" charset="0"/>
              </a:rPr>
              <a:t>Factoring  </a:t>
            </a:r>
          </a:p>
        </p:txBody>
      </p:sp>
      <p:sp>
        <p:nvSpPr>
          <p:cNvPr id="10243" name="Content Placeholder 2"/>
          <p:cNvSpPr>
            <a:spLocks noGrp="1"/>
          </p:cNvSpPr>
          <p:nvPr>
            <p:ph idx="1"/>
            <p:custDataLst>
              <p:tags r:id="rId2"/>
            </p:custDataLst>
          </p:nvPr>
        </p:nvSpPr>
        <p:spPr>
          <a:xfrm>
            <a:off x="457200" y="1600200"/>
            <a:ext cx="8229600" cy="762000"/>
          </a:xfrm>
        </p:spPr>
        <p:txBody>
          <a:bodyPr/>
          <a:lstStyle/>
          <a:p>
            <a:r>
              <a:rPr lang="en-US">
                <a:latin typeface="Calibri" charset="0"/>
              </a:rPr>
              <a:t>Factor the following 232 digit number [RSA768]:</a:t>
            </a:r>
          </a:p>
        </p:txBody>
      </p:sp>
      <p:sp>
        <p:nvSpPr>
          <p:cNvPr id="10244" name="TextBox 3"/>
          <p:cNvSpPr txBox="1">
            <a:spLocks noChangeArrowheads="1"/>
          </p:cNvSpPr>
          <p:nvPr>
            <p:custDataLst>
              <p:tags r:id="rId3"/>
            </p:custDataLst>
          </p:nvPr>
        </p:nvSpPr>
        <p:spPr bwMode="auto">
          <a:xfrm>
            <a:off x="533400" y="2286000"/>
            <a:ext cx="746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endParaRPr lang="en-US"/>
          </a:p>
          <a:p>
            <a:pPr eaLnBrk="1" hangingPunct="1"/>
            <a:r>
              <a:rPr lang="en-US"/>
              <a:t> </a:t>
            </a:r>
          </a:p>
        </p:txBody>
      </p:sp>
      <p:sp>
        <p:nvSpPr>
          <p:cNvPr id="10245" name="Rectangle 4"/>
          <p:cNvSpPr>
            <a:spLocks noChangeArrowheads="1"/>
          </p:cNvSpPr>
          <p:nvPr/>
        </p:nvSpPr>
        <p:spPr bwMode="auto">
          <a:xfrm>
            <a:off x="1295400" y="3124200"/>
            <a:ext cx="6248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t>1230186684530117755130494958384962720772853569595334792197322452151726400507263657518745202199786469389956474942774063845925192557326303453731548268507917026122142913461670429214311602221240479274737794080665351419597459856902143413</a:t>
            </a:r>
          </a:p>
        </p:txBody>
      </p:sp>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A92441DB-6E26-2042-AE59-08CCAB05E5D4}" type="slidenum">
              <a:rPr lang="en-US">
                <a:solidFill>
                  <a:srgbClr val="898989"/>
                </a:solidFill>
              </a:rPr>
              <a:pPr eaLnBrk="1" hangingPunct="1"/>
              <a:t>16</a:t>
            </a:fld>
            <a:endParaRPr lang="en-US">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F888219-F63D-0C4D-AC38-C64FEE2980F7}" type="slidenum">
              <a:rPr lang="en-US">
                <a:solidFill>
                  <a:srgbClr val="898989"/>
                </a:solidFill>
              </a:rPr>
              <a:pPr eaLnBrk="1" hangingPunct="1"/>
              <a:t>17</a:t>
            </a:fld>
            <a:endParaRPr lang="en-US">
              <a:solidFill>
                <a:srgbClr val="898989"/>
              </a:solidFill>
            </a:endParaRPr>
          </a:p>
        </p:txBody>
      </p:sp>
      <p:sp>
        <p:nvSpPr>
          <p:cNvPr id="11269" name="Rectangle 6"/>
          <p:cNvSpPr>
            <a:spLocks noChangeArrowheads="1"/>
          </p:cNvSpPr>
          <p:nvPr/>
        </p:nvSpPr>
        <p:spPr bwMode="auto">
          <a:xfrm>
            <a:off x="457200" y="609600"/>
            <a:ext cx="8382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smtClean="0"/>
              <a:t>1230186684530117755130494958384962720772853569595334792197322452151726400507263657518745202199786469389956474942774063845925192557326303453731548268507917026122142913461670429214311602221240479274737794080665351419597459856902143413</a:t>
            </a:r>
            <a:endParaRPr lang="en-US" sz="2400" dirty="0"/>
          </a:p>
        </p:txBody>
      </p:sp>
      <p:sp>
        <p:nvSpPr>
          <p:cNvPr id="11270" name="TextBox 7"/>
          <p:cNvSpPr txBox="1">
            <a:spLocks noChangeArrowheads="1"/>
          </p:cNvSpPr>
          <p:nvPr/>
        </p:nvSpPr>
        <p:spPr bwMode="auto">
          <a:xfrm>
            <a:off x="457200" y="3048000"/>
            <a:ext cx="838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a:t>33478071698956898786044169848212690817704794983713768568912431388982883793878002287614711652531743087737814467999489</a:t>
            </a:r>
          </a:p>
        </p:txBody>
      </p:sp>
      <p:sp>
        <p:nvSpPr>
          <p:cNvPr id="11271" name="TextBox 8"/>
          <p:cNvSpPr txBox="1">
            <a:spLocks noChangeArrowheads="1"/>
          </p:cNvSpPr>
          <p:nvPr/>
        </p:nvSpPr>
        <p:spPr bwMode="auto">
          <a:xfrm>
            <a:off x="533400" y="45720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a:t>36746043666799590428244633799627952632279158164343087642676032283815739666511279233373417143396810270092798736308917</a:t>
            </a:r>
          </a:p>
        </p:txBody>
      </p:sp>
      <p:sp>
        <p:nvSpPr>
          <p:cNvPr id="2" name="Equal 1"/>
          <p:cNvSpPr/>
          <p:nvPr/>
        </p:nvSpPr>
        <p:spPr>
          <a:xfrm>
            <a:off x="4114800" y="2514600"/>
            <a:ext cx="457200" cy="457200"/>
          </a:xfrm>
          <a:prstGeom prst="mathEqual">
            <a:avLst>
              <a:gd name="adj1" fmla="val 11230"/>
              <a:gd name="adj2" fmla="val 11760"/>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tx1"/>
              </a:solidFill>
            </a:endParaRPr>
          </a:p>
        </p:txBody>
      </p:sp>
      <p:sp>
        <p:nvSpPr>
          <p:cNvPr id="3" name="Multiply 2"/>
          <p:cNvSpPr/>
          <p:nvPr/>
        </p:nvSpPr>
        <p:spPr>
          <a:xfrm>
            <a:off x="4114800" y="4114800"/>
            <a:ext cx="533400" cy="457200"/>
          </a:xfrm>
          <a:prstGeom prst="mathMultiply">
            <a:avLst>
              <a:gd name="adj1" fmla="val 11230"/>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1"/>
            </p:custDataLst>
          </p:nvPr>
        </p:nvSpPr>
        <p:spPr/>
        <p:txBody>
          <a:bodyPr/>
          <a:lstStyle/>
          <a:p>
            <a:r>
              <a:rPr lang="en-US">
                <a:latin typeface="Calibri" charset="0"/>
              </a:rPr>
              <a:t>Greatest Common Divisor</a:t>
            </a:r>
          </a:p>
        </p:txBody>
      </p:sp>
      <p:sp>
        <p:nvSpPr>
          <p:cNvPr id="12291" name="Content Placeholder 2"/>
          <p:cNvSpPr>
            <a:spLocks noGrp="1"/>
          </p:cNvSpPr>
          <p:nvPr>
            <p:ph idx="1"/>
            <p:custDataLst>
              <p:tags r:id="rId2"/>
            </p:custDataLst>
          </p:nvPr>
        </p:nvSpPr>
        <p:spPr/>
        <p:txBody>
          <a:bodyPr/>
          <a:lstStyle/>
          <a:p>
            <a:r>
              <a:rPr lang="en-US">
                <a:latin typeface="Calibri" charset="0"/>
              </a:rPr>
              <a:t>GCD(a, b): Largest integer d such that d|a and d|b</a:t>
            </a:r>
          </a:p>
          <a:p>
            <a:pPr lvl="1"/>
            <a:r>
              <a:rPr lang="en-US">
                <a:latin typeface="Calibri" charset="0"/>
              </a:rPr>
              <a:t>GCD(100, 125) = </a:t>
            </a:r>
          </a:p>
          <a:p>
            <a:pPr lvl="1"/>
            <a:r>
              <a:rPr lang="en-US">
                <a:latin typeface="Calibri" charset="0"/>
              </a:rPr>
              <a:t>GCD(17, 49) = </a:t>
            </a:r>
          </a:p>
          <a:p>
            <a:pPr lvl="1"/>
            <a:r>
              <a:rPr lang="en-US">
                <a:latin typeface="Calibri" charset="0"/>
              </a:rPr>
              <a:t>GCD(11, 66) =</a:t>
            </a:r>
          </a:p>
          <a:p>
            <a:pPr lvl="1"/>
            <a:r>
              <a:rPr lang="en-US">
                <a:latin typeface="Calibri" charset="0"/>
              </a:rPr>
              <a:t>GCD(180, 252) =</a:t>
            </a:r>
          </a:p>
        </p:txBody>
      </p:sp>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074CEBA7-5A77-3744-8800-B5CBE2E469B0}" type="slidenum">
              <a:rPr lang="en-US">
                <a:solidFill>
                  <a:srgbClr val="898989"/>
                </a:solidFill>
              </a:rPr>
              <a:pPr eaLnBrk="1" hangingPunct="1"/>
              <a:t>18</a:t>
            </a:fld>
            <a:endParaRPr lang="en-US">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Calibri" charset="0"/>
              </a:rPr>
              <a:t>GCD, LCM and Factoring</a:t>
            </a:r>
          </a:p>
        </p:txBody>
      </p:sp>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7B49EF65-05A8-C448-943E-FF12FAF0CD57}" type="slidenum">
              <a:rPr lang="en-US">
                <a:solidFill>
                  <a:srgbClr val="898989"/>
                </a:solidFill>
              </a:rPr>
              <a:pPr eaLnBrk="1" hangingPunct="1"/>
              <a:t>19</a:t>
            </a:fld>
            <a:endParaRPr lang="en-US">
              <a:solidFill>
                <a:srgbClr val="898989"/>
              </a:solidFill>
            </a:endParaRPr>
          </a:p>
        </p:txBody>
      </p:sp>
      <p:sp>
        <p:nvSpPr>
          <p:cNvPr id="13318" name="TextBox 6"/>
          <p:cNvSpPr txBox="1">
            <a:spLocks noChangeArrowheads="1"/>
          </p:cNvSpPr>
          <p:nvPr/>
        </p:nvSpPr>
        <p:spPr bwMode="auto">
          <a:xfrm>
            <a:off x="762000" y="16764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a = 2</a:t>
            </a:r>
            <a:r>
              <a:rPr lang="en-US" baseline="30000"/>
              <a:t>3 </a:t>
            </a:r>
            <a:r>
              <a:rPr lang="en-US"/>
              <a:t>• 3 • 5</a:t>
            </a:r>
            <a:r>
              <a:rPr lang="en-US" baseline="30000"/>
              <a:t>2</a:t>
            </a:r>
            <a:r>
              <a:rPr lang="en-US"/>
              <a:t> • 7 • 11 = 46,200</a:t>
            </a:r>
          </a:p>
        </p:txBody>
      </p:sp>
      <p:sp>
        <p:nvSpPr>
          <p:cNvPr id="13319" name="TextBox 7"/>
          <p:cNvSpPr txBox="1">
            <a:spLocks noChangeArrowheads="1"/>
          </p:cNvSpPr>
          <p:nvPr/>
        </p:nvSpPr>
        <p:spPr bwMode="auto">
          <a:xfrm>
            <a:off x="788988" y="2438400"/>
            <a:ext cx="3444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b = 2 • 3</a:t>
            </a:r>
            <a:r>
              <a:rPr lang="en-US" baseline="30000"/>
              <a:t>2</a:t>
            </a:r>
            <a:r>
              <a:rPr lang="en-US"/>
              <a:t> • 5</a:t>
            </a:r>
            <a:r>
              <a:rPr lang="en-US" baseline="30000"/>
              <a:t>3</a:t>
            </a:r>
            <a:r>
              <a:rPr lang="en-US"/>
              <a:t> • 7 • 13 = 204,750</a:t>
            </a:r>
          </a:p>
        </p:txBody>
      </p:sp>
      <p:sp>
        <p:nvSpPr>
          <p:cNvPr id="13320" name="TextBox 8"/>
          <p:cNvSpPr txBox="1">
            <a:spLocks noChangeArrowheads="1"/>
          </p:cNvSpPr>
          <p:nvPr/>
        </p:nvSpPr>
        <p:spPr bwMode="auto">
          <a:xfrm>
            <a:off x="762000" y="3422650"/>
            <a:ext cx="692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GCD(a, b) = 2</a:t>
            </a:r>
            <a:r>
              <a:rPr lang="en-US" baseline="30000"/>
              <a:t>min(3,1)</a:t>
            </a:r>
            <a:r>
              <a:rPr lang="en-US"/>
              <a:t> • 3</a:t>
            </a:r>
            <a:r>
              <a:rPr lang="en-US" baseline="30000"/>
              <a:t>min(1,2)</a:t>
            </a:r>
            <a:r>
              <a:rPr lang="en-US"/>
              <a:t> • 5</a:t>
            </a:r>
            <a:r>
              <a:rPr lang="en-US" baseline="30000"/>
              <a:t>min(2,3)</a:t>
            </a:r>
            <a:r>
              <a:rPr lang="en-US"/>
              <a:t> • 7</a:t>
            </a:r>
            <a:r>
              <a:rPr lang="en-US" baseline="30000"/>
              <a:t>min(1,1)</a:t>
            </a:r>
            <a:r>
              <a:rPr lang="en-US"/>
              <a:t> • 11</a:t>
            </a:r>
            <a:r>
              <a:rPr lang="en-US" baseline="30000"/>
              <a:t>min(1,0)</a:t>
            </a:r>
            <a:r>
              <a:rPr lang="en-US"/>
              <a:t> • 13</a:t>
            </a:r>
            <a:r>
              <a:rPr lang="en-US" baseline="30000"/>
              <a:t>min(0,1)</a:t>
            </a:r>
          </a:p>
        </p:txBody>
      </p:sp>
      <p:sp>
        <p:nvSpPr>
          <p:cNvPr id="13321" name="TextBox 9"/>
          <p:cNvSpPr txBox="1">
            <a:spLocks noChangeArrowheads="1"/>
          </p:cNvSpPr>
          <p:nvPr/>
        </p:nvSpPr>
        <p:spPr bwMode="auto">
          <a:xfrm>
            <a:off x="788988" y="4953000"/>
            <a:ext cx="7159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LCM(a, b) = 2</a:t>
            </a:r>
            <a:r>
              <a:rPr lang="en-US" baseline="30000"/>
              <a:t>max(3,1)</a:t>
            </a:r>
            <a:r>
              <a:rPr lang="en-US"/>
              <a:t> • 3</a:t>
            </a:r>
            <a:r>
              <a:rPr lang="en-US" baseline="30000"/>
              <a:t>max(1,2)</a:t>
            </a:r>
            <a:r>
              <a:rPr lang="en-US"/>
              <a:t> • 5</a:t>
            </a:r>
            <a:r>
              <a:rPr lang="en-US" baseline="30000"/>
              <a:t>max(2,3)</a:t>
            </a:r>
            <a:r>
              <a:rPr lang="en-US"/>
              <a:t> • 7</a:t>
            </a:r>
            <a:r>
              <a:rPr lang="en-US" baseline="30000"/>
              <a:t>max(1,1)</a:t>
            </a:r>
            <a:r>
              <a:rPr lang="en-US"/>
              <a:t> • 11</a:t>
            </a:r>
            <a:r>
              <a:rPr lang="en-US" baseline="30000"/>
              <a:t>max(1,0)</a:t>
            </a:r>
            <a:r>
              <a:rPr lang="en-US"/>
              <a:t> • 13</a:t>
            </a:r>
            <a:r>
              <a:rPr lang="en-US" baseline="30000"/>
              <a:t>max(0,1)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Announcements</a:t>
            </a:r>
          </a:p>
        </p:txBody>
      </p:sp>
      <p:sp>
        <p:nvSpPr>
          <p:cNvPr id="3075" name="Content Placeholder 2"/>
          <p:cNvSpPr>
            <a:spLocks noGrp="1"/>
          </p:cNvSpPr>
          <p:nvPr>
            <p:ph idx="1"/>
          </p:nvPr>
        </p:nvSpPr>
        <p:spPr/>
        <p:txBody>
          <a:bodyPr>
            <a:normAutofit/>
          </a:bodyPr>
          <a:lstStyle/>
          <a:p>
            <a:pPr eaLnBrk="1" hangingPunct="1">
              <a:defRPr/>
            </a:pPr>
            <a:r>
              <a:rPr lang="en-US" dirty="0" smtClean="0"/>
              <a:t>Reading assignments</a:t>
            </a:r>
          </a:p>
          <a:p>
            <a:pPr lvl="1" eaLnBrk="1" hangingPunct="1">
              <a:defRPr/>
            </a:pPr>
            <a:r>
              <a:rPr lang="en-US" dirty="0" smtClean="0"/>
              <a:t>Today : </a:t>
            </a:r>
          </a:p>
          <a:p>
            <a:pPr lvl="2" eaLnBrk="1" hangingPunct="1">
              <a:defRPr/>
            </a:pPr>
            <a:r>
              <a:rPr lang="en-US" dirty="0" smtClean="0"/>
              <a:t>7</a:t>
            </a:r>
            <a:r>
              <a:rPr lang="en-US" baseline="30000" dirty="0" smtClean="0"/>
              <a:t>th</a:t>
            </a:r>
            <a:r>
              <a:rPr lang="en-US" dirty="0" smtClean="0"/>
              <a:t> Edition:  4.3 (the rest of the chapter is interesting!)</a:t>
            </a:r>
            <a:endParaRPr lang="en-US" dirty="0"/>
          </a:p>
          <a:p>
            <a:pPr lvl="2" eaLnBrk="1" hangingPunct="1">
              <a:defRPr/>
            </a:pPr>
            <a:r>
              <a:rPr lang="en-US" dirty="0"/>
              <a:t>6</a:t>
            </a:r>
            <a:r>
              <a:rPr lang="en-US" baseline="30000" dirty="0"/>
              <a:t>th</a:t>
            </a:r>
            <a:r>
              <a:rPr lang="en-US" dirty="0"/>
              <a:t> </a:t>
            </a:r>
            <a:r>
              <a:rPr lang="en-US" dirty="0" smtClean="0"/>
              <a:t>Edition:  3.5, 3.6	 </a:t>
            </a:r>
            <a:endParaRPr lang="en-US" dirty="0"/>
          </a:p>
          <a:p>
            <a:pPr lvl="2" eaLnBrk="1" hangingPunct="1">
              <a:defRPr/>
            </a:pPr>
            <a:r>
              <a:rPr lang="en-US" dirty="0" smtClean="0"/>
              <a:t>5</a:t>
            </a:r>
            <a:r>
              <a:rPr lang="en-US" baseline="30000" dirty="0" smtClean="0"/>
              <a:t>th</a:t>
            </a:r>
            <a:r>
              <a:rPr lang="en-US" dirty="0" smtClean="0"/>
              <a:t> Edition:  2.5, 2.6 </a:t>
            </a:r>
            <a:r>
              <a:rPr lang="en-US" dirty="0"/>
              <a:t>up to p. </a:t>
            </a:r>
            <a:r>
              <a:rPr lang="en-US" dirty="0" smtClean="0"/>
              <a:t>191      </a:t>
            </a:r>
          </a:p>
          <a:p>
            <a:pPr lvl="1" eaLnBrk="1" hangingPunct="1">
              <a:defRPr/>
            </a:pPr>
            <a:r>
              <a:rPr lang="en-US" dirty="0" smtClean="0"/>
              <a:t>Wednesday</a:t>
            </a:r>
          </a:p>
          <a:p>
            <a:pPr lvl="2" eaLnBrk="1" hangingPunct="1">
              <a:buFont typeface="Arial" pitchFamily="34" charset="0"/>
              <a:buChar char="•"/>
              <a:defRPr/>
            </a:pPr>
            <a:r>
              <a:rPr lang="en-US" dirty="0" smtClean="0"/>
              <a:t>7</a:t>
            </a:r>
            <a:r>
              <a:rPr lang="en-US" baseline="30000" dirty="0" smtClean="0"/>
              <a:t>th</a:t>
            </a:r>
            <a:r>
              <a:rPr lang="en-US" dirty="0" smtClean="0"/>
              <a:t> Edition: 5.1, 5.2</a:t>
            </a:r>
          </a:p>
          <a:p>
            <a:pPr lvl="2" eaLnBrk="1" hangingPunct="1">
              <a:buFont typeface="Arial" pitchFamily="34" charset="0"/>
              <a:buChar char="•"/>
              <a:defRPr/>
            </a:pPr>
            <a:r>
              <a:rPr lang="en-US" dirty="0" smtClean="0"/>
              <a:t>6</a:t>
            </a:r>
            <a:r>
              <a:rPr lang="en-US" baseline="30000" dirty="0" smtClean="0"/>
              <a:t>th</a:t>
            </a:r>
            <a:r>
              <a:rPr lang="en-US" dirty="0" smtClean="0"/>
              <a:t> Edition: 4.1, 4.2</a:t>
            </a:r>
          </a:p>
          <a:p>
            <a:pPr lvl="2" eaLnBrk="1" hangingPunct="1">
              <a:buFont typeface="Arial" pitchFamily="34" charset="0"/>
              <a:buChar char="•"/>
              <a:defRPr/>
            </a:pPr>
            <a:r>
              <a:rPr lang="en-US" dirty="0" smtClean="0"/>
              <a:t>5</a:t>
            </a:r>
            <a:r>
              <a:rPr lang="en-US" baseline="30000" dirty="0" smtClean="0"/>
              <a:t>th</a:t>
            </a:r>
            <a:r>
              <a:rPr lang="en-US" dirty="0" smtClean="0"/>
              <a:t> Edition: 3.3, 3.4		</a:t>
            </a:r>
          </a:p>
          <a:p>
            <a:pPr lvl="1" eaLnBrk="1" hangingPunct="1">
              <a:defRPr/>
            </a:pPr>
            <a:endParaRPr lang="en-US" dirty="0" smtClean="0"/>
          </a:p>
          <a:p>
            <a:pPr lvl="2" eaLnBrk="1" hangingPunct="1">
              <a:defRPr/>
            </a:pPr>
            <a:endParaRPr lang="en-US" dirty="0" smtClean="0"/>
          </a:p>
          <a:p>
            <a:pPr marL="457200" lvl="1" indent="0" eaLnBrk="1" hangingPunct="1">
              <a:buFont typeface="Arial" charset="0"/>
              <a:buNone/>
              <a:defRPr/>
            </a:pPr>
            <a:endParaRPr lang="en-US" dirty="0" smtClean="0"/>
          </a:p>
        </p:txBody>
      </p:sp>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a:t>CSE 311</a:t>
            </a:r>
          </a:p>
        </p:txBody>
      </p:sp>
      <p:sp>
        <p:nvSpPr>
          <p:cNvPr id="6" name="Slide Number Placeholder 5"/>
          <p:cNvSpPr>
            <a:spLocks noGrp="1"/>
          </p:cNvSpPr>
          <p:nvPr>
            <p:ph type="sldNum" sz="quarter" idx="12"/>
          </p:nvPr>
        </p:nvSpPr>
        <p:spPr/>
        <p:txBody>
          <a:bodyPr/>
          <a:lstStyle/>
          <a:p>
            <a:pPr>
              <a:defRPr/>
            </a:pPr>
            <a:fld id="{E5031714-355C-4ED0-A86B-77D769164B32}" type="slidenum">
              <a:rPr lang="en-US" smtClean="0"/>
              <a:pPr>
                <a:defRPr/>
              </a:pPr>
              <a:t>2</a:t>
            </a:fld>
            <a:endParaRPr lang="en-US"/>
          </a:p>
        </p:txBody>
      </p:sp>
    </p:spTree>
    <p:extLst>
      <p:ext uri="{BB962C8B-B14F-4D97-AF65-F5344CB8AC3E}">
        <p14:creationId xmlns:p14="http://schemas.microsoft.com/office/powerpoint/2010/main" val="3727437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atin typeface="Calibri" charset="0"/>
              </a:rPr>
              <a:t>Theorem</a:t>
            </a:r>
          </a:p>
        </p:txBody>
      </p:sp>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F4AD1BC7-097F-434C-B736-7EFAC4A96D42}" type="slidenum">
              <a:rPr lang="en-US">
                <a:solidFill>
                  <a:srgbClr val="898989"/>
                </a:solidFill>
              </a:rPr>
              <a:pPr eaLnBrk="1" hangingPunct="1"/>
              <a:t>20</a:t>
            </a:fld>
            <a:endParaRPr lang="en-US">
              <a:solidFill>
                <a:srgbClr val="898989"/>
              </a:solidFill>
            </a:endParaRPr>
          </a:p>
        </p:txBody>
      </p:sp>
      <p:sp>
        <p:nvSpPr>
          <p:cNvPr id="7" name="TextBox 6"/>
          <p:cNvSpPr txBox="1"/>
          <p:nvPr/>
        </p:nvSpPr>
        <p:spPr>
          <a:xfrm>
            <a:off x="685800" y="1828800"/>
            <a:ext cx="7620000" cy="1570038"/>
          </a:xfrm>
          <a:prstGeom prst="rect">
            <a:avLst/>
          </a:prstGeom>
          <a:solidFill>
            <a:schemeClr val="accent1">
              <a:lumMod val="20000"/>
              <a:lumOff val="80000"/>
            </a:schemeClr>
          </a:solidFill>
          <a:ln>
            <a:solidFill>
              <a:schemeClr val="accent1">
                <a:lumMod val="50000"/>
              </a:schemeClr>
            </a:solidFill>
          </a:ln>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3200"/>
              <a:t>Let </a:t>
            </a:r>
            <a:r>
              <a:rPr lang="en-US" sz="3200" i="1"/>
              <a:t>a</a:t>
            </a:r>
            <a:r>
              <a:rPr lang="en-US" sz="3200"/>
              <a:t> and </a:t>
            </a:r>
            <a:r>
              <a:rPr lang="en-US" sz="3200" i="1"/>
              <a:t>b</a:t>
            </a:r>
            <a:r>
              <a:rPr lang="en-US" sz="3200"/>
              <a:t> be positive integers.  Then</a:t>
            </a:r>
          </a:p>
          <a:p>
            <a:pPr eaLnBrk="1" hangingPunct="1"/>
            <a:endParaRPr lang="en-US" sz="3200"/>
          </a:p>
          <a:p>
            <a:pPr eaLnBrk="1" hangingPunct="1"/>
            <a:r>
              <a:rPr lang="en-US" sz="3200"/>
              <a:t>	</a:t>
            </a:r>
            <a:r>
              <a:rPr lang="en-US" sz="3200" i="1"/>
              <a:t>a • b = gcd(a, b) • lcm(a, 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charset="0"/>
              </a:rPr>
              <a:t>Euclid’s </a:t>
            </a:r>
            <a:r>
              <a:rPr lang="en-US" dirty="0">
                <a:latin typeface="Calibri" charset="0"/>
              </a:rPr>
              <a:t>Algorithm</a:t>
            </a:r>
            <a:endParaRPr lang="en-US" dirty="0"/>
          </a:p>
        </p:txBody>
      </p:sp>
      <p:sp>
        <p:nvSpPr>
          <p:cNvPr id="6" name="Content Placeholder 5"/>
          <p:cNvSpPr>
            <a:spLocks noGrp="1"/>
          </p:cNvSpPr>
          <p:nvPr>
            <p:ph idx="1"/>
          </p:nvPr>
        </p:nvSpPr>
        <p:spPr/>
        <p:txBody>
          <a:bodyPr/>
          <a:lstStyle/>
          <a:p>
            <a:r>
              <a:rPr lang="en-US" dirty="0">
                <a:latin typeface="Calibri" charset="0"/>
              </a:rPr>
              <a:t>GCD(x, y) = GCD(y, x mod y)</a:t>
            </a:r>
          </a:p>
          <a:p>
            <a:endParaRPr lang="en-US" dirty="0"/>
          </a:p>
        </p:txBody>
      </p:sp>
      <p:sp>
        <p:nvSpPr>
          <p:cNvPr id="3" name="Date Placeholder 2"/>
          <p:cNvSpPr>
            <a:spLocks noGrp="1"/>
          </p:cNvSpPr>
          <p:nvPr>
            <p:ph type="dt" sz="half" idx="10"/>
          </p:nvPr>
        </p:nvSpPr>
        <p:spPr/>
        <p:txBody>
          <a:bodyPr/>
          <a:lstStyle/>
          <a:p>
            <a:pPr>
              <a:defRPr/>
            </a:pPr>
            <a:r>
              <a:rPr lang="en-US" smtClean="0"/>
              <a:t>Autumn 2012</a:t>
            </a:r>
            <a:endParaRPr lang="en-US" dirty="0"/>
          </a:p>
        </p:txBody>
      </p:sp>
      <p:sp>
        <p:nvSpPr>
          <p:cNvPr id="4" name="Footer Placeholder 3"/>
          <p:cNvSpPr>
            <a:spLocks noGrp="1"/>
          </p:cNvSpPr>
          <p:nvPr>
            <p:ph type="ftr" sz="quarter" idx="11"/>
          </p:nvPr>
        </p:nvSpPr>
        <p:spPr/>
        <p:txBody>
          <a:bodyPr/>
          <a:lstStyle/>
          <a:p>
            <a:pPr>
              <a:defRPr/>
            </a:pPr>
            <a:r>
              <a:rPr lang="en-US" smtClean="0"/>
              <a:t>CSE 311</a:t>
            </a:r>
            <a:endParaRPr lang="en-US"/>
          </a:p>
        </p:txBody>
      </p:sp>
      <p:sp>
        <p:nvSpPr>
          <p:cNvPr id="5" name="Slide Number Placeholder 4"/>
          <p:cNvSpPr>
            <a:spLocks noGrp="1"/>
          </p:cNvSpPr>
          <p:nvPr>
            <p:ph type="sldNum" sz="quarter" idx="12"/>
          </p:nvPr>
        </p:nvSpPr>
        <p:spPr/>
        <p:txBody>
          <a:bodyPr/>
          <a:lstStyle/>
          <a:p>
            <a:fld id="{119472FD-5FB8-7446-B550-E4DA25226BBB}" type="slidenum">
              <a:rPr lang="en-US" smtClean="0"/>
              <a:pPr/>
              <a:t>21</a:t>
            </a:fld>
            <a:endParaRPr lang="en-US"/>
          </a:p>
        </p:txBody>
      </p:sp>
      <p:sp>
        <p:nvSpPr>
          <p:cNvPr id="7" name="TextBox 3"/>
          <p:cNvSpPr txBox="1">
            <a:spLocks noChangeArrowheads="1"/>
          </p:cNvSpPr>
          <p:nvPr>
            <p:custDataLst>
              <p:tags r:id="rId1"/>
            </p:custDataLst>
          </p:nvPr>
        </p:nvSpPr>
        <p:spPr bwMode="auto">
          <a:xfrm>
            <a:off x="1143000" y="2590800"/>
            <a:ext cx="6248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charset="0"/>
                <a:ea typeface="MS PGothic" charset="0"/>
                <a:cs typeface="MS PGothic" charset="0"/>
              </a:defRPr>
            </a:lvl1pPr>
            <a:lvl2pPr marL="742950" indent="-285750" eaLnBrk="0" hangingPunct="0">
              <a:tabLst>
                <a:tab pos="457200" algn="l"/>
              </a:tabLst>
              <a:defRPr>
                <a:solidFill>
                  <a:schemeClr val="tx1"/>
                </a:solidFill>
                <a:latin typeface="Arial" charset="0"/>
                <a:ea typeface="MS PGothic" charset="0"/>
                <a:cs typeface="MS PGothic" charset="0"/>
              </a:defRPr>
            </a:lvl2pPr>
            <a:lvl3pPr marL="1143000" indent="-228600" eaLnBrk="0" hangingPunct="0">
              <a:tabLst>
                <a:tab pos="457200" algn="l"/>
              </a:tabLst>
              <a:defRPr>
                <a:solidFill>
                  <a:schemeClr val="tx1"/>
                </a:solidFill>
                <a:latin typeface="Arial" charset="0"/>
                <a:ea typeface="MS PGothic" charset="0"/>
                <a:cs typeface="MS PGothic" charset="0"/>
              </a:defRPr>
            </a:lvl3pPr>
            <a:lvl4pPr marL="1600200" indent="-228600" eaLnBrk="0" hangingPunct="0">
              <a:tabLst>
                <a:tab pos="457200" algn="l"/>
              </a:tabLst>
              <a:defRPr>
                <a:solidFill>
                  <a:schemeClr val="tx1"/>
                </a:solidFill>
                <a:latin typeface="Arial" charset="0"/>
                <a:ea typeface="MS PGothic" charset="0"/>
                <a:cs typeface="MS PGothic" charset="0"/>
              </a:defRPr>
            </a:lvl4pPr>
            <a:lvl5pPr marL="2057400" indent="-228600" eaLnBrk="0" hangingPunct="0">
              <a:tabLst>
                <a:tab pos="457200" algn="l"/>
              </a:tabLst>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9pPr>
          </a:lstStyle>
          <a:p>
            <a:pPr eaLnBrk="1" hangingPunct="1"/>
            <a:r>
              <a:rPr lang="en-US" dirty="0" err="1">
                <a:cs typeface="Arial" charset="0"/>
              </a:rPr>
              <a:t>int</a:t>
            </a:r>
            <a:r>
              <a:rPr lang="en-US" dirty="0">
                <a:cs typeface="Arial" charset="0"/>
              </a:rPr>
              <a:t> GCD(</a:t>
            </a:r>
            <a:r>
              <a:rPr lang="en-US" dirty="0" err="1">
                <a:cs typeface="Arial" charset="0"/>
              </a:rPr>
              <a:t>int</a:t>
            </a:r>
            <a:r>
              <a:rPr lang="en-US" dirty="0">
                <a:cs typeface="Arial" charset="0"/>
              </a:rPr>
              <a:t> a, </a:t>
            </a:r>
            <a:r>
              <a:rPr lang="en-US" dirty="0" err="1">
                <a:cs typeface="Arial" charset="0"/>
              </a:rPr>
              <a:t>int</a:t>
            </a:r>
            <a:r>
              <a:rPr lang="en-US" dirty="0">
                <a:cs typeface="Arial" charset="0"/>
              </a:rPr>
              <a:t> b){   /* a &gt;= b,   b &gt; 0 */</a:t>
            </a:r>
          </a:p>
          <a:p>
            <a:pPr eaLnBrk="1" hangingPunct="1"/>
            <a:r>
              <a:rPr lang="en-US" dirty="0">
                <a:cs typeface="Arial" charset="0"/>
              </a:rPr>
              <a:t>	</a:t>
            </a:r>
            <a:r>
              <a:rPr lang="en-US" dirty="0" err="1">
                <a:cs typeface="Arial" charset="0"/>
              </a:rPr>
              <a:t>int</a:t>
            </a:r>
            <a:r>
              <a:rPr lang="en-US" dirty="0">
                <a:cs typeface="Arial" charset="0"/>
              </a:rPr>
              <a:t> </a:t>
            </a:r>
            <a:r>
              <a:rPr lang="en-US" dirty="0" err="1">
                <a:cs typeface="Arial" charset="0"/>
              </a:rPr>
              <a:t>tmp</a:t>
            </a:r>
            <a:r>
              <a:rPr lang="en-US" dirty="0">
                <a:cs typeface="Arial" charset="0"/>
              </a:rPr>
              <a:t>;</a:t>
            </a:r>
          </a:p>
          <a:p>
            <a:pPr eaLnBrk="1" hangingPunct="1"/>
            <a:r>
              <a:rPr lang="en-US" dirty="0">
                <a:cs typeface="Arial" charset="0"/>
              </a:rPr>
              <a:t>	</a:t>
            </a:r>
            <a:r>
              <a:rPr lang="en-US" dirty="0" err="1">
                <a:cs typeface="Arial" charset="0"/>
              </a:rPr>
              <a:t>int</a:t>
            </a:r>
            <a:r>
              <a:rPr lang="en-US" dirty="0">
                <a:cs typeface="Arial" charset="0"/>
              </a:rPr>
              <a:t> x = a;</a:t>
            </a:r>
          </a:p>
          <a:p>
            <a:pPr eaLnBrk="1" hangingPunct="1"/>
            <a:r>
              <a:rPr lang="en-US" dirty="0">
                <a:cs typeface="Arial" charset="0"/>
              </a:rPr>
              <a:t>	</a:t>
            </a:r>
            <a:r>
              <a:rPr lang="en-US" dirty="0" err="1">
                <a:cs typeface="Arial" charset="0"/>
              </a:rPr>
              <a:t>int</a:t>
            </a:r>
            <a:r>
              <a:rPr lang="en-US" dirty="0">
                <a:cs typeface="Arial" charset="0"/>
              </a:rPr>
              <a:t> y = b;</a:t>
            </a:r>
          </a:p>
          <a:p>
            <a:pPr eaLnBrk="1" hangingPunct="1"/>
            <a:r>
              <a:rPr lang="en-US" dirty="0">
                <a:cs typeface="Arial" charset="0"/>
              </a:rPr>
              <a:t>	while (y &gt; 0){</a:t>
            </a:r>
          </a:p>
          <a:p>
            <a:pPr eaLnBrk="1" hangingPunct="1"/>
            <a:r>
              <a:rPr lang="en-US" dirty="0">
                <a:cs typeface="Arial" charset="0"/>
              </a:rPr>
              <a:t>		</a:t>
            </a:r>
            <a:r>
              <a:rPr lang="en-US" dirty="0" err="1">
                <a:cs typeface="Arial" charset="0"/>
              </a:rPr>
              <a:t>tmp</a:t>
            </a:r>
            <a:r>
              <a:rPr lang="en-US" dirty="0">
                <a:cs typeface="Arial" charset="0"/>
              </a:rPr>
              <a:t> = x % y;</a:t>
            </a:r>
          </a:p>
          <a:p>
            <a:pPr eaLnBrk="1" hangingPunct="1"/>
            <a:r>
              <a:rPr lang="en-US" dirty="0">
                <a:cs typeface="Arial" charset="0"/>
              </a:rPr>
              <a:t>		x = y;</a:t>
            </a:r>
          </a:p>
          <a:p>
            <a:pPr eaLnBrk="1" hangingPunct="1"/>
            <a:r>
              <a:rPr lang="en-US" dirty="0">
                <a:cs typeface="Arial" charset="0"/>
              </a:rPr>
              <a:t>		y = </a:t>
            </a:r>
            <a:r>
              <a:rPr lang="en-US" dirty="0" err="1">
                <a:cs typeface="Arial" charset="0"/>
              </a:rPr>
              <a:t>tmp</a:t>
            </a:r>
            <a:r>
              <a:rPr lang="en-US" dirty="0">
                <a:cs typeface="Arial" charset="0"/>
              </a:rPr>
              <a:t>;</a:t>
            </a:r>
          </a:p>
          <a:p>
            <a:pPr eaLnBrk="1" hangingPunct="1"/>
            <a:r>
              <a:rPr lang="en-US" dirty="0">
                <a:cs typeface="Arial" charset="0"/>
              </a:rPr>
              <a:t>	}</a:t>
            </a:r>
          </a:p>
          <a:p>
            <a:pPr eaLnBrk="1" hangingPunct="1"/>
            <a:r>
              <a:rPr lang="en-US" dirty="0">
                <a:cs typeface="Arial" charset="0"/>
              </a:rPr>
              <a:t>	return x;</a:t>
            </a:r>
          </a:p>
          <a:p>
            <a:pPr eaLnBrk="1" hangingPunct="1"/>
            <a:r>
              <a:rPr lang="en-US" dirty="0">
                <a:cs typeface="Arial" charset="0"/>
              </a:rPr>
              <a:t>}</a:t>
            </a:r>
          </a:p>
          <a:p>
            <a:pPr eaLnBrk="1" hangingPunct="1"/>
            <a:endParaRPr lang="en-US" dirty="0">
              <a:cs typeface="Arial" charset="0"/>
            </a:endParaRPr>
          </a:p>
        </p:txBody>
      </p:sp>
      <p:sp>
        <p:nvSpPr>
          <p:cNvPr id="8" name="TextBox 7"/>
          <p:cNvSpPr txBox="1"/>
          <p:nvPr/>
        </p:nvSpPr>
        <p:spPr>
          <a:xfrm>
            <a:off x="6056313" y="1447800"/>
            <a:ext cx="2819400" cy="369888"/>
          </a:xfrm>
          <a:prstGeom prst="rect">
            <a:avLst/>
          </a:prstGeom>
          <a:solidFill>
            <a:schemeClr val="accent2">
              <a:lumMod val="20000"/>
              <a:lumOff val="80000"/>
            </a:schemeClr>
          </a:solidFill>
          <a:ln>
            <a:solidFill>
              <a:schemeClr val="accent2">
                <a:lumMod val="75000"/>
              </a:schemeClr>
            </a:solidFill>
          </a:ln>
        </p:spPr>
        <p:txBody>
          <a:bodyPr>
            <a:spAutoFit/>
          </a:bodyPr>
          <a:lstStyle/>
          <a:p>
            <a:pPr>
              <a:defRPr/>
            </a:pPr>
            <a:r>
              <a:rPr lang="en-US" dirty="0">
                <a:ea typeface="MS PGothic" pitchFamily="34" charset="-128"/>
                <a:cs typeface="+mn-cs"/>
              </a:rPr>
              <a:t>Example: GCD(660, 126)</a:t>
            </a:r>
          </a:p>
        </p:txBody>
      </p:sp>
    </p:spTree>
    <p:extLst>
      <p:ext uri="{BB962C8B-B14F-4D97-AF65-F5344CB8AC3E}">
        <p14:creationId xmlns:p14="http://schemas.microsoft.com/office/powerpoint/2010/main" val="1008042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custDataLst>
              <p:tags r:id="rId1"/>
            </p:custDataLst>
          </p:nvPr>
        </p:nvSpPr>
        <p:spPr/>
        <p:txBody>
          <a:bodyPr/>
          <a:lstStyle/>
          <a:p>
            <a:r>
              <a:rPr lang="en-US" dirty="0">
                <a:latin typeface="Calibri" charset="0"/>
              </a:rPr>
              <a:t>Extended </a:t>
            </a:r>
            <a:r>
              <a:rPr lang="en-US" dirty="0" smtClean="0">
                <a:latin typeface="Calibri" charset="0"/>
              </a:rPr>
              <a:t>Euclid</a:t>
            </a:r>
            <a:r>
              <a:rPr lang="en-US" dirty="0" smtClean="0">
                <a:latin typeface="Calibri" charset="0"/>
              </a:rPr>
              <a:t>’</a:t>
            </a:r>
            <a:r>
              <a:rPr lang="en-US" dirty="0" smtClean="0">
                <a:latin typeface="Calibri" charset="0"/>
              </a:rPr>
              <a:t>s </a:t>
            </a:r>
            <a:r>
              <a:rPr lang="en-US" dirty="0">
                <a:latin typeface="Calibri" charset="0"/>
              </a:rPr>
              <a:t>Algorithm</a:t>
            </a:r>
          </a:p>
        </p:txBody>
      </p:sp>
      <p:sp>
        <p:nvSpPr>
          <p:cNvPr id="16387" name="Content Placeholder 2"/>
          <p:cNvSpPr>
            <a:spLocks noGrp="1"/>
          </p:cNvSpPr>
          <p:nvPr>
            <p:ph idx="1"/>
            <p:custDataLst>
              <p:tags r:id="rId2"/>
            </p:custDataLst>
          </p:nvPr>
        </p:nvSpPr>
        <p:spPr/>
        <p:txBody>
          <a:bodyPr/>
          <a:lstStyle/>
          <a:p>
            <a:r>
              <a:rPr lang="en-US" dirty="0">
                <a:latin typeface="Calibri" charset="0"/>
              </a:rPr>
              <a:t>If GCD(x, y) = g, there exist integers s, t, such </a:t>
            </a:r>
            <a:r>
              <a:rPr lang="en-US" dirty="0" err="1">
                <a:latin typeface="Calibri" charset="0"/>
              </a:rPr>
              <a:t>sx</a:t>
            </a:r>
            <a:r>
              <a:rPr lang="en-US" dirty="0">
                <a:latin typeface="Calibri" charset="0"/>
              </a:rPr>
              <a:t> + </a:t>
            </a:r>
            <a:r>
              <a:rPr lang="en-US" dirty="0" err="1">
                <a:latin typeface="Calibri" charset="0"/>
              </a:rPr>
              <a:t>ty</a:t>
            </a:r>
            <a:r>
              <a:rPr lang="en-US" dirty="0">
                <a:latin typeface="Calibri" charset="0"/>
              </a:rPr>
              <a:t> = g;</a:t>
            </a:r>
          </a:p>
          <a:p>
            <a:endParaRPr lang="en-US" dirty="0">
              <a:latin typeface="Calibri" charset="0"/>
            </a:endParaRPr>
          </a:p>
          <a:p>
            <a:r>
              <a:rPr lang="en-US" dirty="0">
                <a:latin typeface="Calibri" charset="0"/>
              </a:rPr>
              <a:t>The values x, y in </a:t>
            </a:r>
            <a:r>
              <a:rPr lang="en-US" dirty="0" smtClean="0">
                <a:latin typeface="Calibri" charset="0"/>
              </a:rPr>
              <a:t>Euclid’s </a:t>
            </a:r>
            <a:r>
              <a:rPr lang="en-US" dirty="0">
                <a:latin typeface="Calibri" charset="0"/>
              </a:rPr>
              <a:t>algorithm are linear sums of a, b.  </a:t>
            </a:r>
          </a:p>
          <a:p>
            <a:pPr lvl="1"/>
            <a:r>
              <a:rPr lang="en-US" dirty="0">
                <a:latin typeface="Calibri" charset="0"/>
              </a:rPr>
              <a:t>A little book keeping can be used to keep track of the constants</a:t>
            </a:r>
          </a:p>
        </p:txBody>
      </p:sp>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33F8E4F1-BB81-7A41-A63C-648612BCA30C}" type="slidenum">
              <a:rPr lang="en-US">
                <a:solidFill>
                  <a:srgbClr val="898989"/>
                </a:solidFill>
              </a:rPr>
              <a:pPr eaLnBrk="1" hangingPunct="1"/>
              <a:t>22</a:t>
            </a:fld>
            <a:endParaRPr lang="en-US">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dirty="0" err="1" smtClean="0">
                <a:latin typeface="Calibri" charset="0"/>
              </a:rPr>
              <a:t>Bézout’s</a:t>
            </a:r>
            <a:r>
              <a:rPr lang="en-US" dirty="0" smtClean="0">
                <a:latin typeface="Calibri" charset="0"/>
              </a:rPr>
              <a:t> </a:t>
            </a:r>
            <a:r>
              <a:rPr lang="en-US" dirty="0">
                <a:latin typeface="Calibri" charset="0"/>
              </a:rPr>
              <a:t>Theorem</a:t>
            </a:r>
          </a:p>
        </p:txBody>
      </p:sp>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8F21F36A-72BF-444D-8AE0-0821BE69172D}" type="slidenum">
              <a:rPr lang="en-US">
                <a:solidFill>
                  <a:srgbClr val="898989"/>
                </a:solidFill>
              </a:rPr>
              <a:pPr eaLnBrk="1" hangingPunct="1"/>
              <a:t>23</a:t>
            </a:fld>
            <a:endParaRPr lang="en-US">
              <a:solidFill>
                <a:srgbClr val="898989"/>
              </a:solidFill>
            </a:endParaRPr>
          </a:p>
        </p:txBody>
      </p:sp>
      <p:sp>
        <p:nvSpPr>
          <p:cNvPr id="10" name="TextBox 9"/>
          <p:cNvSpPr txBox="1"/>
          <p:nvPr/>
        </p:nvSpPr>
        <p:spPr>
          <a:xfrm>
            <a:off x="914400" y="1828800"/>
            <a:ext cx="7239000" cy="1384300"/>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ea typeface="MS PGothic" pitchFamily="34" charset="-128"/>
                <a:cs typeface="+mn-cs"/>
              </a:rPr>
              <a:t>If </a:t>
            </a:r>
            <a:r>
              <a:rPr lang="en-US" sz="2800" i="1" dirty="0">
                <a:ea typeface="MS PGothic" pitchFamily="34" charset="-128"/>
                <a:cs typeface="+mn-cs"/>
              </a:rPr>
              <a:t>a</a:t>
            </a:r>
            <a:r>
              <a:rPr lang="en-US" sz="2800" dirty="0">
                <a:ea typeface="MS PGothic" pitchFamily="34" charset="-128"/>
                <a:cs typeface="+mn-cs"/>
              </a:rPr>
              <a:t> and </a:t>
            </a:r>
            <a:r>
              <a:rPr lang="en-US" sz="2800" i="1" dirty="0">
                <a:ea typeface="MS PGothic" pitchFamily="34" charset="-128"/>
                <a:cs typeface="+mn-cs"/>
              </a:rPr>
              <a:t>b</a:t>
            </a:r>
            <a:r>
              <a:rPr lang="en-US" sz="2800" dirty="0">
                <a:ea typeface="MS PGothic" pitchFamily="34" charset="-128"/>
                <a:cs typeface="+mn-cs"/>
              </a:rPr>
              <a:t> are positive integers, then there exist integers </a:t>
            </a:r>
            <a:r>
              <a:rPr lang="en-US" sz="2800" i="1" dirty="0">
                <a:ea typeface="MS PGothic" pitchFamily="34" charset="-128"/>
                <a:cs typeface="+mn-cs"/>
              </a:rPr>
              <a:t>s</a:t>
            </a:r>
            <a:r>
              <a:rPr lang="en-US" sz="2800" dirty="0">
                <a:ea typeface="MS PGothic" pitchFamily="34" charset="-128"/>
                <a:cs typeface="+mn-cs"/>
              </a:rPr>
              <a:t> and </a:t>
            </a:r>
            <a:r>
              <a:rPr lang="en-US" sz="2800" i="1" dirty="0">
                <a:ea typeface="MS PGothic" pitchFamily="34" charset="-128"/>
                <a:cs typeface="+mn-cs"/>
              </a:rPr>
              <a:t>t</a:t>
            </a:r>
            <a:r>
              <a:rPr lang="en-US" sz="2800" dirty="0">
                <a:ea typeface="MS PGothic" pitchFamily="34" charset="-128"/>
                <a:cs typeface="+mn-cs"/>
              </a:rPr>
              <a:t> such that </a:t>
            </a:r>
          </a:p>
          <a:p>
            <a:pPr>
              <a:defRPr/>
            </a:pPr>
            <a:r>
              <a:rPr lang="en-US" sz="2800" i="1" dirty="0">
                <a:ea typeface="MS PGothic" pitchFamily="34" charset="-128"/>
                <a:cs typeface="+mn-cs"/>
              </a:rPr>
              <a:t>		</a:t>
            </a:r>
            <a:r>
              <a:rPr lang="en-US" sz="2800" i="1" dirty="0" err="1">
                <a:ea typeface="MS PGothic" pitchFamily="34" charset="-128"/>
                <a:cs typeface="+mn-cs"/>
              </a:rPr>
              <a:t>gcd</a:t>
            </a:r>
            <a:r>
              <a:rPr lang="en-US" sz="2800" i="1" dirty="0">
                <a:ea typeface="MS PGothic" pitchFamily="34" charset="-128"/>
                <a:cs typeface="+mn-cs"/>
              </a:rPr>
              <a:t>(</a:t>
            </a:r>
            <a:r>
              <a:rPr lang="en-US" sz="2800" i="1" dirty="0" err="1">
                <a:ea typeface="MS PGothic" pitchFamily="34" charset="-128"/>
                <a:cs typeface="+mn-cs"/>
              </a:rPr>
              <a:t>a,b</a:t>
            </a:r>
            <a:r>
              <a:rPr lang="en-US" sz="2800" i="1" dirty="0">
                <a:ea typeface="MS PGothic" pitchFamily="34" charset="-128"/>
                <a:cs typeface="+mn-cs"/>
              </a:rPr>
              <a:t>) = </a:t>
            </a:r>
            <a:r>
              <a:rPr lang="en-US" sz="2800" i="1" dirty="0" err="1">
                <a:ea typeface="MS PGothic" pitchFamily="34" charset="-128"/>
                <a:cs typeface="+mn-cs"/>
              </a:rPr>
              <a:t>sa</a:t>
            </a:r>
            <a:r>
              <a:rPr lang="en-US" sz="2800" i="1" dirty="0">
                <a:ea typeface="MS PGothic" pitchFamily="34" charset="-128"/>
                <a:cs typeface="+mn-cs"/>
              </a:rPr>
              <a:t> + </a:t>
            </a:r>
            <a:r>
              <a:rPr lang="en-US" sz="2800" i="1" dirty="0" err="1">
                <a:ea typeface="MS PGothic" pitchFamily="34" charset="-128"/>
                <a:cs typeface="+mn-cs"/>
              </a:rPr>
              <a:t>tb</a:t>
            </a:r>
            <a:r>
              <a:rPr lang="en-US" sz="2800" dirty="0">
                <a:ea typeface="MS PGothic" pitchFamily="34" charset="-128"/>
                <a:cs typeface="+mn-cs"/>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custDataLst>
              <p:tags r:id="rId1"/>
            </p:custDataLst>
          </p:nvPr>
        </p:nvSpPr>
        <p:spPr/>
        <p:txBody>
          <a:bodyPr/>
          <a:lstStyle/>
          <a:p>
            <a:r>
              <a:rPr lang="en-US">
                <a:latin typeface="Calibri" charset="0"/>
              </a:rPr>
              <a:t>Simple cipher</a:t>
            </a:r>
          </a:p>
        </p:txBody>
      </p:sp>
      <p:sp>
        <p:nvSpPr>
          <p:cNvPr id="18435" name="Content Placeholder 2"/>
          <p:cNvSpPr>
            <a:spLocks noGrp="1"/>
          </p:cNvSpPr>
          <p:nvPr>
            <p:ph idx="1"/>
            <p:custDataLst>
              <p:tags r:id="rId2"/>
            </p:custDataLst>
          </p:nvPr>
        </p:nvSpPr>
        <p:spPr/>
        <p:txBody>
          <a:bodyPr/>
          <a:lstStyle/>
          <a:p>
            <a:r>
              <a:rPr lang="en-US">
                <a:latin typeface="Calibri" charset="0"/>
              </a:rPr>
              <a:t>Caesar cipher,  a → b, b → c, . . .</a:t>
            </a:r>
          </a:p>
          <a:p>
            <a:pPr lvl="1"/>
            <a:r>
              <a:rPr lang="en-US">
                <a:latin typeface="Calibri" charset="0"/>
              </a:rPr>
              <a:t>HELLOWORLD → IFMMPXPSME</a:t>
            </a:r>
          </a:p>
          <a:p>
            <a:r>
              <a:rPr lang="en-US">
                <a:latin typeface="Calibri" charset="0"/>
              </a:rPr>
              <a:t>Shift cipher</a:t>
            </a:r>
          </a:p>
          <a:p>
            <a:pPr lvl="1"/>
            <a:r>
              <a:rPr lang="en-US">
                <a:latin typeface="Calibri" charset="0"/>
              </a:rPr>
              <a:t>f(x) = (x + k) mod 26</a:t>
            </a:r>
          </a:p>
          <a:p>
            <a:pPr lvl="1"/>
            <a:r>
              <a:rPr lang="en-US">
                <a:latin typeface="Calibri" charset="0"/>
              </a:rPr>
              <a:t>f</a:t>
            </a:r>
            <a:r>
              <a:rPr lang="en-US" baseline="30000">
                <a:latin typeface="Calibri" charset="0"/>
              </a:rPr>
              <a:t>-1</a:t>
            </a:r>
            <a:r>
              <a:rPr lang="en-US">
                <a:latin typeface="Calibri" charset="0"/>
              </a:rPr>
              <a:t>(x) = (x – k) mod 26</a:t>
            </a:r>
          </a:p>
          <a:p>
            <a:r>
              <a:rPr lang="en-US">
                <a:latin typeface="Calibri" charset="0"/>
              </a:rPr>
              <a:t>f(x) = (ax + b) mod 26</a:t>
            </a:r>
          </a:p>
          <a:p>
            <a:pPr lvl="1"/>
            <a:r>
              <a:rPr lang="en-US">
                <a:latin typeface="Calibri" charset="0"/>
              </a:rPr>
              <a:t>How good is the cipher f(x) = (2x + 1) mod 26</a:t>
            </a:r>
          </a:p>
          <a:p>
            <a:pPr lvl="1"/>
            <a:endParaRPr lang="en-US">
              <a:latin typeface="Calibri" charset="0"/>
            </a:endParaRPr>
          </a:p>
        </p:txBody>
      </p:sp>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1AA625DD-D469-6747-B66E-0EC3C8E2589C}" type="slidenum">
              <a:rPr lang="en-US">
                <a:solidFill>
                  <a:srgbClr val="898989"/>
                </a:solidFill>
              </a:rPr>
              <a:pPr eaLnBrk="1" hangingPunct="1"/>
              <a:t>24</a:t>
            </a:fld>
            <a:endParaRPr lang="en-US">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4000">
                <a:latin typeface="Calibri" charset="0"/>
              </a:rPr>
              <a:t>Multiplicative Cipher:  f(x) = ax mod m</a:t>
            </a:r>
          </a:p>
        </p:txBody>
      </p:sp>
      <p:sp>
        <p:nvSpPr>
          <p:cNvPr id="19459" name="Content Placeholder 2"/>
          <p:cNvSpPr>
            <a:spLocks noGrp="1"/>
          </p:cNvSpPr>
          <p:nvPr>
            <p:ph idx="1"/>
          </p:nvPr>
        </p:nvSpPr>
        <p:spPr>
          <a:xfrm>
            <a:off x="457200" y="1600200"/>
            <a:ext cx="8229600" cy="1905000"/>
          </a:xfrm>
        </p:spPr>
        <p:txBody>
          <a:bodyPr/>
          <a:lstStyle/>
          <a:p>
            <a:pPr marL="0" indent="0">
              <a:buFont typeface="Arial" charset="0"/>
              <a:buNone/>
            </a:pPr>
            <a:r>
              <a:rPr lang="en-US">
                <a:latin typeface="Calibri" charset="0"/>
              </a:rPr>
              <a:t>For a multiplicative cipher to be invertible:</a:t>
            </a:r>
          </a:p>
          <a:p>
            <a:pPr marL="0" indent="0">
              <a:buFont typeface="Arial" charset="0"/>
              <a:buNone/>
            </a:pPr>
            <a:r>
              <a:rPr lang="en-US">
                <a:latin typeface="Calibri" charset="0"/>
              </a:rPr>
              <a:t>	f(x) = ax mod m : {0, m-1} → {0, m-1}</a:t>
            </a:r>
          </a:p>
          <a:p>
            <a:pPr marL="0" indent="0">
              <a:buFont typeface="Arial" charset="0"/>
              <a:buNone/>
            </a:pPr>
            <a:r>
              <a:rPr lang="en-US">
                <a:latin typeface="Calibri" charset="0"/>
              </a:rPr>
              <a:t>	must be one to one and onto</a:t>
            </a:r>
          </a:p>
        </p:txBody>
      </p:sp>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3D708941-4BA7-D341-9B29-4B6C14EC7EBD}" type="slidenum">
              <a:rPr lang="en-US">
                <a:solidFill>
                  <a:srgbClr val="898989"/>
                </a:solidFill>
              </a:rPr>
              <a:pPr eaLnBrk="1" hangingPunct="1"/>
              <a:t>25</a:t>
            </a:fld>
            <a:endParaRPr lang="en-US">
              <a:solidFill>
                <a:srgbClr val="898989"/>
              </a:solidFill>
            </a:endParaRPr>
          </a:p>
        </p:txBody>
      </p:sp>
      <p:sp>
        <p:nvSpPr>
          <p:cNvPr id="9" name="TextBox 8"/>
          <p:cNvSpPr txBox="1"/>
          <p:nvPr/>
        </p:nvSpPr>
        <p:spPr>
          <a:xfrm>
            <a:off x="533400" y="3962400"/>
            <a:ext cx="7924800" cy="1384300"/>
          </a:xfrm>
          <a:prstGeom prst="rect">
            <a:avLst/>
          </a:prstGeom>
          <a:solidFill>
            <a:schemeClr val="accent2">
              <a:lumMod val="20000"/>
              <a:lumOff val="80000"/>
            </a:schemeClr>
          </a:solidFill>
          <a:ln>
            <a:solidFill>
              <a:schemeClr val="accent2">
                <a:lumMod val="75000"/>
              </a:schemeClr>
            </a:solidFill>
          </a:ln>
        </p:spPr>
        <p:txBody>
          <a:bodyPr>
            <a:spAutoFit/>
          </a:bodyPr>
          <a:lstStyle/>
          <a:p>
            <a:pPr>
              <a:defRPr/>
            </a:pPr>
            <a:r>
              <a:rPr lang="en-US" sz="2800" dirty="0">
                <a:ea typeface="MS PGothic" pitchFamily="34" charset="-128"/>
                <a:cs typeface="+mn-cs"/>
              </a:rPr>
              <a:t>Lemma:  If there is an integer b such that </a:t>
            </a:r>
          </a:p>
          <a:p>
            <a:pPr>
              <a:defRPr/>
            </a:pPr>
            <a:r>
              <a:rPr lang="en-US" sz="2800" dirty="0" err="1">
                <a:ea typeface="MS PGothic" pitchFamily="34" charset="-128"/>
                <a:cs typeface="+mn-cs"/>
              </a:rPr>
              <a:t>ab</a:t>
            </a:r>
            <a:r>
              <a:rPr lang="en-US" sz="2800" dirty="0">
                <a:ea typeface="MS PGothic" pitchFamily="34" charset="-128"/>
                <a:cs typeface="+mn-cs"/>
              </a:rPr>
              <a:t> mod m = 1, then the function f(x) = ax mod m is one to one and onto.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atin typeface="Calibri" charset="0"/>
              </a:rPr>
              <a:t>Multiplicative Inverse mod m</a:t>
            </a:r>
          </a:p>
        </p:txBody>
      </p:sp>
      <p:sp>
        <p:nvSpPr>
          <p:cNvPr id="20483" name="Content Placeholder 2"/>
          <p:cNvSpPr>
            <a:spLocks noGrp="1"/>
          </p:cNvSpPr>
          <p:nvPr>
            <p:ph idx="1"/>
          </p:nvPr>
        </p:nvSpPr>
        <p:spPr/>
        <p:txBody>
          <a:bodyPr/>
          <a:lstStyle/>
          <a:p>
            <a:pPr marL="0" indent="0">
              <a:buFont typeface="Arial" charset="0"/>
              <a:buNone/>
            </a:pPr>
            <a:r>
              <a:rPr lang="en-US">
                <a:latin typeface="Calibri" charset="0"/>
              </a:rPr>
              <a:t>Suppose GCD(a, m) = 1</a:t>
            </a:r>
          </a:p>
          <a:p>
            <a:pPr marL="0" indent="0">
              <a:buFont typeface="Arial" charset="0"/>
              <a:buNone/>
            </a:pPr>
            <a:endParaRPr lang="en-US">
              <a:latin typeface="Calibri" charset="0"/>
            </a:endParaRPr>
          </a:p>
          <a:p>
            <a:pPr marL="0" indent="0">
              <a:buFont typeface="Arial" charset="0"/>
              <a:buNone/>
            </a:pPr>
            <a:r>
              <a:rPr lang="en-US">
                <a:latin typeface="Calibri" charset="0"/>
              </a:rPr>
              <a:t>By Bézoit</a:t>
            </a:r>
            <a:r>
              <a:rPr lang="ja-JP" altLang="en-US">
                <a:latin typeface="Calibri" charset="0"/>
              </a:rPr>
              <a:t>’</a:t>
            </a:r>
            <a:r>
              <a:rPr lang="en-US">
                <a:latin typeface="Calibri" charset="0"/>
              </a:rPr>
              <a:t>s Theorem, there exist integers s and t such that sa + tm = 1.</a:t>
            </a:r>
          </a:p>
          <a:p>
            <a:pPr marL="0" indent="0">
              <a:buFont typeface="Arial" charset="0"/>
              <a:buNone/>
            </a:pPr>
            <a:endParaRPr lang="en-US">
              <a:latin typeface="Calibri" charset="0"/>
            </a:endParaRPr>
          </a:p>
          <a:p>
            <a:pPr marL="0" indent="0">
              <a:buFont typeface="Arial" charset="0"/>
              <a:buNone/>
            </a:pPr>
            <a:r>
              <a:rPr lang="en-US">
                <a:latin typeface="Calibri" charset="0"/>
              </a:rPr>
              <a:t>s is the multiplicative inverse of a:</a:t>
            </a:r>
          </a:p>
          <a:p>
            <a:pPr marL="0" indent="0">
              <a:buFont typeface="Arial" charset="0"/>
              <a:buNone/>
            </a:pPr>
            <a:r>
              <a:rPr lang="en-US">
                <a:latin typeface="Calibri" charset="0"/>
              </a:rPr>
              <a:t>	1 = (sa + tm) mod m = sa mod m</a:t>
            </a:r>
          </a:p>
        </p:txBody>
      </p:sp>
      <p:sp>
        <p:nvSpPr>
          <p:cNvPr id="4" name="Date Placeholder 3"/>
          <p:cNvSpPr>
            <a:spLocks noGrp="1"/>
          </p:cNvSpPr>
          <p:nvPr>
            <p:ph type="dt" sz="quarter"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fld id="{5B474D1E-BCD4-4543-A50A-A9972FB08E76}" type="slidenum">
              <a:rPr lang="en-US">
                <a:solidFill>
                  <a:srgbClr val="898989"/>
                </a:solidFill>
              </a:rPr>
              <a:pPr eaLnBrk="1" hangingPunct="1"/>
              <a:t>26</a:t>
            </a:fld>
            <a:endParaRPr lang="en-US">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custDataLst>
              <p:tags r:id="rId1"/>
            </p:custDataLst>
          </p:nvPr>
        </p:nvSpPr>
        <p:spPr/>
        <p:txBody>
          <a:bodyPr/>
          <a:lstStyle/>
          <a:p>
            <a:r>
              <a:rPr lang="en-US" dirty="0" smtClean="0"/>
              <a:t>Fast </a:t>
            </a:r>
            <a:r>
              <a:rPr lang="en-US" dirty="0" smtClean="0"/>
              <a:t>modular exponentiation</a:t>
            </a:r>
            <a:endParaRPr lang="en-US" dirty="0" smtClean="0"/>
          </a:p>
        </p:txBody>
      </p:sp>
      <p:pic>
        <p:nvPicPr>
          <p:cNvPr id="51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00200"/>
            <a:ext cx="7667625"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Date Placeholder 1"/>
          <p:cNvSpPr>
            <a:spLocks noGrp="1"/>
          </p:cNvSpPr>
          <p:nvPr>
            <p:ph type="dt" sz="quarter"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p>
            <a:pPr>
              <a:defRPr/>
            </a:pPr>
            <a:fld id="{4488CE33-BDF7-4CEE-B726-4104EC63BB3F}" type="slidenum">
              <a:rPr lang="en-US" smtClean="0"/>
              <a:pPr>
                <a:defRPr/>
              </a:pPr>
              <a:t>3</a:t>
            </a:fld>
            <a:endParaRPr lang="en-US"/>
          </a:p>
        </p:txBody>
      </p:sp>
    </p:spTree>
    <p:extLst>
      <p:ext uri="{BB962C8B-B14F-4D97-AF65-F5344CB8AC3E}">
        <p14:creationId xmlns:p14="http://schemas.microsoft.com/office/powerpoint/2010/main" val="2926689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Calibri" charset="0"/>
              </a:rPr>
              <a:t>Fast exponentiation algorithm </a:t>
            </a:r>
            <a:endParaRPr lang="en-US" dirty="0"/>
          </a:p>
        </p:txBody>
      </p:sp>
      <p:sp>
        <p:nvSpPr>
          <p:cNvPr id="7" name="Content Placeholder 6"/>
          <p:cNvSpPr>
            <a:spLocks noGrp="1"/>
          </p:cNvSpPr>
          <p:nvPr>
            <p:ph idx="1"/>
          </p:nvPr>
        </p:nvSpPr>
        <p:spPr/>
        <p:txBody>
          <a:bodyPr/>
          <a:lstStyle/>
          <a:p>
            <a:r>
              <a:rPr lang="en-US" dirty="0">
                <a:latin typeface="Calibri" charset="0"/>
              </a:rPr>
              <a:t>Compute 78365</a:t>
            </a:r>
            <a:r>
              <a:rPr lang="en-US" baseline="30000" dirty="0">
                <a:latin typeface="Calibri" charset="0"/>
              </a:rPr>
              <a:t>65336 </a:t>
            </a:r>
            <a:r>
              <a:rPr lang="en-US" dirty="0">
                <a:latin typeface="Calibri" charset="0"/>
              </a:rPr>
              <a:t>mod 104729</a:t>
            </a:r>
          </a:p>
          <a:p>
            <a:endParaRPr lang="en-US" baseline="30000" dirty="0">
              <a:latin typeface="Calibri" charset="0"/>
            </a:endParaRPr>
          </a:p>
          <a:p>
            <a:endParaRPr lang="en-US" baseline="30000" dirty="0">
              <a:latin typeface="Calibri" charset="0"/>
            </a:endParaRPr>
          </a:p>
          <a:p>
            <a:endParaRPr lang="en-US" baseline="30000" dirty="0">
              <a:latin typeface="Calibri" charset="0"/>
            </a:endParaRPr>
          </a:p>
          <a:p>
            <a:endParaRPr lang="en-US" baseline="30000" dirty="0">
              <a:latin typeface="Calibri" charset="0"/>
            </a:endParaRPr>
          </a:p>
          <a:p>
            <a:r>
              <a:rPr lang="en-US" dirty="0">
                <a:latin typeface="Calibri" charset="0"/>
              </a:rPr>
              <a:t>Compute 78365</a:t>
            </a:r>
            <a:r>
              <a:rPr lang="en-US" baseline="30000" dirty="0">
                <a:latin typeface="Calibri" charset="0"/>
              </a:rPr>
              <a:t>81453</a:t>
            </a:r>
            <a:r>
              <a:rPr lang="en-US" dirty="0">
                <a:latin typeface="Calibri" charset="0"/>
              </a:rPr>
              <a:t> mod 104729</a:t>
            </a:r>
          </a:p>
          <a:p>
            <a:endParaRPr lang="en-US" dirty="0"/>
          </a:p>
        </p:txBody>
      </p:sp>
      <p:sp>
        <p:nvSpPr>
          <p:cNvPr id="3" name="Date Placeholder 2"/>
          <p:cNvSpPr>
            <a:spLocks noGrp="1"/>
          </p:cNvSpPr>
          <p:nvPr>
            <p:ph type="dt" sz="half" idx="10"/>
          </p:nvPr>
        </p:nvSpPr>
        <p:spPr/>
        <p:txBody>
          <a:bodyPr/>
          <a:lstStyle/>
          <a:p>
            <a:pPr>
              <a:defRPr/>
            </a:pPr>
            <a:r>
              <a:rPr lang="en-US" smtClean="0"/>
              <a:t>Autumn 2012</a:t>
            </a:r>
            <a:endParaRPr lang="en-US" dirty="0"/>
          </a:p>
        </p:txBody>
      </p:sp>
      <p:sp>
        <p:nvSpPr>
          <p:cNvPr id="4" name="Footer Placeholder 3"/>
          <p:cNvSpPr>
            <a:spLocks noGrp="1"/>
          </p:cNvSpPr>
          <p:nvPr>
            <p:ph type="ftr" sz="quarter" idx="11"/>
          </p:nvPr>
        </p:nvSpPr>
        <p:spPr/>
        <p:txBody>
          <a:bodyPr/>
          <a:lstStyle/>
          <a:p>
            <a:pPr>
              <a:defRPr/>
            </a:pPr>
            <a:r>
              <a:rPr lang="en-US" smtClean="0"/>
              <a:t>CSE 311</a:t>
            </a:r>
            <a:endParaRPr lang="en-US"/>
          </a:p>
        </p:txBody>
      </p:sp>
      <p:sp>
        <p:nvSpPr>
          <p:cNvPr id="5" name="Slide Number Placeholder 4"/>
          <p:cNvSpPr>
            <a:spLocks noGrp="1"/>
          </p:cNvSpPr>
          <p:nvPr>
            <p:ph type="sldNum" sz="quarter" idx="12"/>
          </p:nvPr>
        </p:nvSpPr>
        <p:spPr/>
        <p:txBody>
          <a:bodyPr/>
          <a:lstStyle/>
          <a:p>
            <a:fld id="{119472FD-5FB8-7446-B550-E4DA25226BBB}" type="slidenum">
              <a:rPr lang="en-US" smtClean="0"/>
              <a:pPr/>
              <a:t>4</a:t>
            </a:fld>
            <a:endParaRPr lang="en-US"/>
          </a:p>
        </p:txBody>
      </p:sp>
    </p:spTree>
    <p:extLst>
      <p:ext uri="{BB962C8B-B14F-4D97-AF65-F5344CB8AC3E}">
        <p14:creationId xmlns:p14="http://schemas.microsoft.com/office/powerpoint/2010/main" val="197317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custDataLst>
              <p:tags r:id="rId1"/>
            </p:custDataLst>
          </p:nvPr>
        </p:nvSpPr>
        <p:spPr/>
        <p:txBody>
          <a:bodyPr/>
          <a:lstStyle/>
          <a:p>
            <a:r>
              <a:rPr lang="en-US" dirty="0">
                <a:latin typeface="Calibri" charset="0"/>
              </a:rPr>
              <a:t>Fast exponentiation algorithm </a:t>
            </a:r>
          </a:p>
        </p:txBody>
      </p:sp>
      <p:sp>
        <p:nvSpPr>
          <p:cNvPr id="21507" name="Content Placeholder 2"/>
          <p:cNvSpPr>
            <a:spLocks noGrp="1"/>
          </p:cNvSpPr>
          <p:nvPr>
            <p:ph idx="1"/>
            <p:custDataLst>
              <p:tags r:id="rId2"/>
            </p:custDataLst>
          </p:nvPr>
        </p:nvSpPr>
        <p:spPr>
          <a:xfrm>
            <a:off x="457200" y="1600200"/>
            <a:ext cx="8229600" cy="1219200"/>
          </a:xfrm>
        </p:spPr>
        <p:txBody>
          <a:bodyPr/>
          <a:lstStyle/>
          <a:p>
            <a:r>
              <a:rPr lang="en-US">
                <a:latin typeface="Calibri" charset="0"/>
              </a:rPr>
              <a:t>What if the exponent is not a power of two?</a:t>
            </a:r>
          </a:p>
        </p:txBody>
      </p:sp>
      <p:sp>
        <p:nvSpPr>
          <p:cNvPr id="21508" name="TextBox 3"/>
          <p:cNvSpPr txBox="1">
            <a:spLocks noChangeArrowheads="1"/>
          </p:cNvSpPr>
          <p:nvPr>
            <p:custDataLst>
              <p:tags r:id="rId3"/>
            </p:custDataLst>
          </p:nvPr>
        </p:nvSpPr>
        <p:spPr bwMode="auto">
          <a:xfrm>
            <a:off x="533400" y="3048000"/>
            <a:ext cx="7943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a:t>81453 = 2</a:t>
            </a:r>
            <a:r>
              <a:rPr lang="en-US" sz="2400" baseline="30000"/>
              <a:t>16</a:t>
            </a:r>
            <a:r>
              <a:rPr lang="en-US" sz="2400"/>
              <a:t> + 2</a:t>
            </a:r>
            <a:r>
              <a:rPr lang="en-US" sz="2400" baseline="30000"/>
              <a:t>13</a:t>
            </a:r>
            <a:r>
              <a:rPr lang="en-US" sz="2400"/>
              <a:t> + 2</a:t>
            </a:r>
            <a:r>
              <a:rPr lang="en-US" sz="2400" baseline="30000"/>
              <a:t>12</a:t>
            </a:r>
            <a:r>
              <a:rPr lang="en-US" sz="2400"/>
              <a:t> + 2</a:t>
            </a:r>
            <a:r>
              <a:rPr lang="en-US" sz="2400" baseline="30000"/>
              <a:t>11</a:t>
            </a:r>
            <a:r>
              <a:rPr lang="en-US" sz="2400"/>
              <a:t> + 2</a:t>
            </a:r>
            <a:r>
              <a:rPr lang="en-US" sz="2400" baseline="30000"/>
              <a:t>10</a:t>
            </a:r>
            <a:r>
              <a:rPr lang="en-US" sz="2400"/>
              <a:t> + 2</a:t>
            </a:r>
            <a:r>
              <a:rPr lang="en-US" sz="2400" baseline="30000"/>
              <a:t>9</a:t>
            </a:r>
            <a:r>
              <a:rPr lang="en-US" sz="2400"/>
              <a:t> + 2</a:t>
            </a:r>
            <a:r>
              <a:rPr lang="en-US" sz="2400" baseline="30000"/>
              <a:t>5</a:t>
            </a:r>
            <a:r>
              <a:rPr lang="en-US" sz="2400"/>
              <a:t> + 2</a:t>
            </a:r>
            <a:r>
              <a:rPr lang="en-US" sz="2400" baseline="30000"/>
              <a:t>3</a:t>
            </a:r>
            <a:r>
              <a:rPr lang="en-US" sz="2400"/>
              <a:t> + 2</a:t>
            </a:r>
            <a:r>
              <a:rPr lang="en-US" sz="2400" baseline="30000"/>
              <a:t>2</a:t>
            </a:r>
            <a:r>
              <a:rPr lang="en-US" sz="2400"/>
              <a:t> + 2</a:t>
            </a:r>
            <a:r>
              <a:rPr lang="en-US" sz="2400" baseline="30000"/>
              <a:t>0</a:t>
            </a:r>
          </a:p>
        </p:txBody>
      </p:sp>
      <p:sp>
        <p:nvSpPr>
          <p:cNvPr id="21509" name="TextBox 4"/>
          <p:cNvSpPr txBox="1">
            <a:spLocks noChangeArrowheads="1"/>
          </p:cNvSpPr>
          <p:nvPr>
            <p:custDataLst>
              <p:tags r:id="rId4"/>
            </p:custDataLst>
          </p:nvPr>
        </p:nvSpPr>
        <p:spPr bwMode="auto">
          <a:xfrm>
            <a:off x="609600" y="4114800"/>
            <a:ext cx="82438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3200" dirty="0"/>
              <a:t>The fast exponentiation algorithm computes </a:t>
            </a:r>
          </a:p>
          <a:p>
            <a:pPr eaLnBrk="1" hangingPunct="1"/>
            <a:r>
              <a:rPr lang="en-US" sz="3200" dirty="0"/>
              <a:t>a</a:t>
            </a:r>
            <a:r>
              <a:rPr lang="en-US" sz="3200" baseline="30000" dirty="0"/>
              <a:t>n</a:t>
            </a:r>
            <a:r>
              <a:rPr lang="en-US" sz="3200" dirty="0"/>
              <a:t> mod </a:t>
            </a:r>
            <a:r>
              <a:rPr lang="en-US" sz="3200" dirty="0" smtClean="0"/>
              <a:t>m </a:t>
            </a:r>
            <a:r>
              <a:rPr lang="en-US" sz="3200" dirty="0"/>
              <a:t>in time O(log n)</a:t>
            </a:r>
          </a:p>
        </p:txBody>
      </p:sp>
      <p:sp>
        <p:nvSpPr>
          <p:cNvPr id="2" name="Date Placeholder 1"/>
          <p:cNvSpPr>
            <a:spLocks noGrp="1"/>
          </p:cNvSpPr>
          <p:nvPr>
            <p:ph type="dt" sz="half"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p>
            <a:fld id="{ADAE87E6-1845-084C-8549-93C540FA780D}" type="slidenum">
              <a:rPr lang="en-US" smtClean="0"/>
              <a:pPr/>
              <a:t>5</a:t>
            </a:fld>
            <a:endParaRPr lang="en-US"/>
          </a:p>
        </p:txBody>
      </p:sp>
    </p:spTree>
    <p:extLst>
      <p:ext uri="{BB962C8B-B14F-4D97-AF65-F5344CB8AC3E}">
        <p14:creationId xmlns:p14="http://schemas.microsoft.com/office/powerpoint/2010/main" val="2100635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custDataLst>
              <p:tags r:id="rId1"/>
            </p:custDataLst>
          </p:nvPr>
        </p:nvSpPr>
        <p:spPr/>
        <p:txBody>
          <a:bodyPr/>
          <a:lstStyle/>
          <a:p>
            <a:r>
              <a:rPr lang="en-US">
                <a:latin typeface="Calibri" charset="0"/>
              </a:rPr>
              <a:t>Basic applications of mod</a:t>
            </a:r>
          </a:p>
        </p:txBody>
      </p:sp>
      <p:sp>
        <p:nvSpPr>
          <p:cNvPr id="13315" name="Content Placeholder 2"/>
          <p:cNvSpPr>
            <a:spLocks noGrp="1"/>
          </p:cNvSpPr>
          <p:nvPr>
            <p:ph idx="1"/>
            <p:custDataLst>
              <p:tags r:id="rId2"/>
            </p:custDataLst>
          </p:nvPr>
        </p:nvSpPr>
        <p:spPr/>
        <p:txBody>
          <a:bodyPr/>
          <a:lstStyle/>
          <a:p>
            <a:r>
              <a:rPr lang="en-US" dirty="0">
                <a:latin typeface="Calibri" charset="0"/>
              </a:rPr>
              <a:t>Hashing </a:t>
            </a:r>
          </a:p>
          <a:p>
            <a:r>
              <a:rPr lang="en-US" dirty="0">
                <a:latin typeface="Calibri" charset="0"/>
              </a:rPr>
              <a:t>Pseudo random number generation</a:t>
            </a:r>
          </a:p>
          <a:p>
            <a:r>
              <a:rPr lang="en-US" dirty="0">
                <a:latin typeface="Calibri" charset="0"/>
              </a:rPr>
              <a:t>Simple cipher	</a:t>
            </a:r>
          </a:p>
        </p:txBody>
      </p:sp>
      <p:sp>
        <p:nvSpPr>
          <p:cNvPr id="2" name="Date Placeholder 1"/>
          <p:cNvSpPr>
            <a:spLocks noGrp="1"/>
          </p:cNvSpPr>
          <p:nvPr>
            <p:ph type="dt" sz="half"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p>
            <a:fld id="{ADAE87E6-1845-084C-8549-93C540FA780D}" type="slidenum">
              <a:rPr lang="en-US" smtClean="0"/>
              <a:pPr/>
              <a:t>6</a:t>
            </a:fld>
            <a:endParaRPr lang="en-US"/>
          </a:p>
        </p:txBody>
      </p:sp>
    </p:spTree>
    <p:extLst>
      <p:ext uri="{BB962C8B-B14F-4D97-AF65-F5344CB8AC3E}">
        <p14:creationId xmlns:p14="http://schemas.microsoft.com/office/powerpoint/2010/main" val="92692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p:txBody>
          <a:bodyPr/>
          <a:lstStyle/>
          <a:p>
            <a:r>
              <a:rPr lang="en-US">
                <a:latin typeface="Calibri" charset="0"/>
              </a:rPr>
              <a:t>Hashing</a:t>
            </a:r>
          </a:p>
        </p:txBody>
      </p:sp>
      <p:sp>
        <p:nvSpPr>
          <p:cNvPr id="14339" name="Content Placeholder 2"/>
          <p:cNvSpPr>
            <a:spLocks noGrp="1"/>
          </p:cNvSpPr>
          <p:nvPr>
            <p:ph idx="1"/>
            <p:custDataLst>
              <p:tags r:id="rId2"/>
            </p:custDataLst>
          </p:nvPr>
        </p:nvSpPr>
        <p:spPr/>
        <p:txBody>
          <a:bodyPr/>
          <a:lstStyle/>
          <a:p>
            <a:r>
              <a:rPr lang="en-US" dirty="0">
                <a:latin typeface="Calibri" charset="0"/>
              </a:rPr>
              <a:t>Map values from a large domain, 0…M-1 in a much smaller domain, </a:t>
            </a:r>
            <a:r>
              <a:rPr lang="en-US" dirty="0" smtClean="0">
                <a:latin typeface="Calibri" charset="0"/>
              </a:rPr>
              <a:t>0…N-1</a:t>
            </a:r>
            <a:endParaRPr lang="en-US" dirty="0">
              <a:latin typeface="Calibri" charset="0"/>
            </a:endParaRPr>
          </a:p>
          <a:p>
            <a:r>
              <a:rPr lang="en-US" dirty="0">
                <a:latin typeface="Calibri" charset="0"/>
              </a:rPr>
              <a:t>Index lookup</a:t>
            </a:r>
          </a:p>
          <a:p>
            <a:r>
              <a:rPr lang="en-US" dirty="0">
                <a:latin typeface="Calibri" charset="0"/>
              </a:rPr>
              <a:t>Test for equality</a:t>
            </a:r>
          </a:p>
          <a:p>
            <a:r>
              <a:rPr lang="en-US" dirty="0">
                <a:latin typeface="Calibri" charset="0"/>
              </a:rPr>
              <a:t>Hash(x) = x mod p</a:t>
            </a:r>
          </a:p>
          <a:p>
            <a:r>
              <a:rPr lang="en-US" dirty="0">
                <a:latin typeface="Calibri" charset="0"/>
              </a:rPr>
              <a:t>Often want the hash function to depend on all of the bits of the data	</a:t>
            </a:r>
          </a:p>
          <a:p>
            <a:pPr lvl="1"/>
            <a:r>
              <a:rPr lang="en-US" dirty="0">
                <a:latin typeface="Calibri" charset="0"/>
              </a:rPr>
              <a:t>Collision management</a:t>
            </a:r>
          </a:p>
        </p:txBody>
      </p:sp>
      <p:sp>
        <p:nvSpPr>
          <p:cNvPr id="2" name="Date Placeholder 1"/>
          <p:cNvSpPr>
            <a:spLocks noGrp="1"/>
          </p:cNvSpPr>
          <p:nvPr>
            <p:ph type="dt" sz="half"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p>
            <a:fld id="{ADAE87E6-1845-084C-8549-93C540FA780D}" type="slidenum">
              <a:rPr lang="en-US" smtClean="0"/>
              <a:pPr/>
              <a:t>7</a:t>
            </a:fld>
            <a:endParaRPr lang="en-US"/>
          </a:p>
        </p:txBody>
      </p:sp>
    </p:spTree>
    <p:extLst>
      <p:ext uri="{BB962C8B-B14F-4D97-AF65-F5344CB8AC3E}">
        <p14:creationId xmlns:p14="http://schemas.microsoft.com/office/powerpoint/2010/main" val="3616948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a:latin typeface="Calibri" charset="0"/>
              </a:rPr>
              <a:t>Pseudo </a:t>
            </a:r>
            <a:r>
              <a:rPr lang="en-US" dirty="0" smtClean="0">
                <a:latin typeface="Calibri" charset="0"/>
              </a:rPr>
              <a:t>random </a:t>
            </a:r>
            <a:r>
              <a:rPr lang="en-US" dirty="0">
                <a:latin typeface="Calibri" charset="0"/>
              </a:rPr>
              <a:t>number generation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a:latin typeface="Calibri" charset="0"/>
              </a:rPr>
              <a:t>Linear </a:t>
            </a:r>
            <a:r>
              <a:rPr lang="en-US" dirty="0" err="1">
                <a:latin typeface="Calibri" charset="0"/>
              </a:rPr>
              <a:t>Congruential</a:t>
            </a:r>
            <a:r>
              <a:rPr lang="en-US" dirty="0">
                <a:latin typeface="Calibri" charset="0"/>
              </a:rPr>
              <a:t> method</a:t>
            </a:r>
          </a:p>
          <a:p>
            <a:endParaRPr lang="en-US" dirty="0"/>
          </a:p>
        </p:txBody>
      </p:sp>
      <p:sp>
        <p:nvSpPr>
          <p:cNvPr id="4" name="Date Placeholder 3"/>
          <p:cNvSpPr>
            <a:spLocks noGrp="1"/>
          </p:cNvSpPr>
          <p:nvPr>
            <p:ph type="dt" sz="half" idx="10"/>
          </p:nvPr>
        </p:nvSpPr>
        <p:spPr/>
        <p:txBody>
          <a:bodyPr/>
          <a:lstStyle/>
          <a:p>
            <a:pPr>
              <a:defRPr/>
            </a:pPr>
            <a:r>
              <a:rPr lang="en-US" smtClean="0"/>
              <a:t>Autumn 2012</a:t>
            </a:r>
            <a:endParaRPr lang="en-US" dirty="0"/>
          </a:p>
        </p:txBody>
      </p:sp>
      <p:sp>
        <p:nvSpPr>
          <p:cNvPr id="5" name="Footer Placeholder 4"/>
          <p:cNvSpPr>
            <a:spLocks noGrp="1"/>
          </p:cNvSpPr>
          <p:nvPr>
            <p:ph type="ftr" sz="quarter" idx="11"/>
          </p:nvPr>
        </p:nvSpPr>
        <p:spPr/>
        <p:txBody>
          <a:bodyPr/>
          <a:lstStyle/>
          <a:p>
            <a:pPr>
              <a:defRPr/>
            </a:pPr>
            <a:r>
              <a:rPr lang="en-US" smtClean="0"/>
              <a:t>CSE 311</a:t>
            </a:r>
            <a:endParaRPr lang="en-US"/>
          </a:p>
        </p:txBody>
      </p:sp>
      <p:sp>
        <p:nvSpPr>
          <p:cNvPr id="6" name="Slide Number Placeholder 5"/>
          <p:cNvSpPr>
            <a:spLocks noGrp="1"/>
          </p:cNvSpPr>
          <p:nvPr>
            <p:ph type="sldNum" sz="quarter" idx="12"/>
          </p:nvPr>
        </p:nvSpPr>
        <p:spPr/>
        <p:txBody>
          <a:bodyPr/>
          <a:lstStyle/>
          <a:p>
            <a:fld id="{219DCC6D-0A13-634B-950F-2C9E5517C280}" type="slidenum">
              <a:rPr lang="en-US" smtClean="0"/>
              <a:pPr/>
              <a:t>8</a:t>
            </a:fld>
            <a:endParaRPr lang="en-US"/>
          </a:p>
        </p:txBody>
      </p:sp>
      <p:sp>
        <p:nvSpPr>
          <p:cNvPr id="7" name="TextBox 6"/>
          <p:cNvSpPr txBox="1"/>
          <p:nvPr>
            <p:custDataLst>
              <p:tags r:id="rId1"/>
            </p:custDataLst>
          </p:nvPr>
        </p:nvSpPr>
        <p:spPr>
          <a:xfrm>
            <a:off x="2133600" y="2362200"/>
            <a:ext cx="4419600" cy="862013"/>
          </a:xfrm>
          <a:prstGeom prst="rect">
            <a:avLst/>
          </a:prstGeom>
          <a:solidFill>
            <a:schemeClr val="accent5">
              <a:lumMod val="20000"/>
              <a:lumOff val="80000"/>
            </a:schemeClr>
          </a:solidFill>
          <a:ln>
            <a:solidFill>
              <a:schemeClr val="accent5">
                <a:lumMod val="75000"/>
              </a:schemeClr>
            </a:solidFill>
          </a:ln>
        </p:spPr>
        <p:txBody>
          <a:bodyPr>
            <a:spAutoFit/>
          </a:bodyPr>
          <a:lstStyle/>
          <a:p>
            <a:pPr marL="0" lvl="1">
              <a:defRPr/>
            </a:pPr>
            <a:r>
              <a:rPr lang="en-US" sz="3200" i="1" dirty="0">
                <a:ea typeface="MS PGothic" pitchFamily="34" charset="-128"/>
                <a:cs typeface="+mn-cs"/>
              </a:rPr>
              <a:t>x</a:t>
            </a:r>
            <a:r>
              <a:rPr lang="en-US" sz="3200" i="1" baseline="-25000" dirty="0">
                <a:ea typeface="MS PGothic" pitchFamily="34" charset="-128"/>
                <a:cs typeface="+mn-cs"/>
              </a:rPr>
              <a:t>n+1</a:t>
            </a:r>
            <a:r>
              <a:rPr lang="en-US" sz="3200" dirty="0">
                <a:ea typeface="MS PGothic" pitchFamily="34" charset="-128"/>
                <a:cs typeface="+mn-cs"/>
              </a:rPr>
              <a:t> = (</a:t>
            </a:r>
            <a:r>
              <a:rPr lang="en-US" sz="3200" i="1" dirty="0">
                <a:ea typeface="MS PGothic" pitchFamily="34" charset="-128"/>
                <a:cs typeface="+mn-cs"/>
              </a:rPr>
              <a:t>a</a:t>
            </a:r>
            <a:r>
              <a:rPr lang="en-US" sz="3200" dirty="0">
                <a:ea typeface="MS PGothic" pitchFamily="34" charset="-128"/>
                <a:cs typeface="+mn-cs"/>
              </a:rPr>
              <a:t> </a:t>
            </a:r>
            <a:r>
              <a:rPr lang="en-US" sz="3200" i="1" dirty="0" err="1">
                <a:ea typeface="MS PGothic" pitchFamily="34" charset="-128"/>
                <a:cs typeface="+mn-cs"/>
              </a:rPr>
              <a:t>x</a:t>
            </a:r>
            <a:r>
              <a:rPr lang="en-US" sz="3200" i="1" baseline="-25000" dirty="0" err="1">
                <a:ea typeface="MS PGothic" pitchFamily="34" charset="-128"/>
                <a:cs typeface="+mn-cs"/>
              </a:rPr>
              <a:t>n</a:t>
            </a:r>
            <a:r>
              <a:rPr lang="en-US" sz="3200" dirty="0">
                <a:ea typeface="MS PGothic" pitchFamily="34" charset="-128"/>
                <a:cs typeface="+mn-cs"/>
              </a:rPr>
              <a:t> + </a:t>
            </a:r>
            <a:r>
              <a:rPr lang="en-US" sz="3200" i="1" dirty="0">
                <a:ea typeface="MS PGothic" pitchFamily="34" charset="-128"/>
                <a:cs typeface="+mn-cs"/>
              </a:rPr>
              <a:t>c</a:t>
            </a:r>
            <a:r>
              <a:rPr lang="en-US" sz="3200" dirty="0">
                <a:ea typeface="MS PGothic" pitchFamily="34" charset="-128"/>
                <a:cs typeface="+mn-cs"/>
              </a:rPr>
              <a:t>) mod </a:t>
            </a:r>
            <a:r>
              <a:rPr lang="en-US" sz="3200" i="1" dirty="0">
                <a:ea typeface="MS PGothic" pitchFamily="34" charset="-128"/>
                <a:cs typeface="+mn-cs"/>
              </a:rPr>
              <a:t>m</a:t>
            </a:r>
          </a:p>
          <a:p>
            <a:pPr>
              <a:defRPr/>
            </a:pPr>
            <a:endParaRPr lang="en-US" dirty="0">
              <a:ea typeface="MS PGothic" pitchFamily="34" charset="-128"/>
              <a:cs typeface="+mn-cs"/>
            </a:endParaRPr>
          </a:p>
        </p:txBody>
      </p:sp>
    </p:spTree>
    <p:extLst>
      <p:ext uri="{BB962C8B-B14F-4D97-AF65-F5344CB8AC3E}">
        <p14:creationId xmlns:p14="http://schemas.microsoft.com/office/powerpoint/2010/main" val="136958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custDataLst>
              <p:tags r:id="rId1"/>
            </p:custDataLst>
          </p:nvPr>
        </p:nvSpPr>
        <p:spPr/>
        <p:txBody>
          <a:bodyPr/>
          <a:lstStyle/>
          <a:p>
            <a:r>
              <a:rPr lang="en-US">
                <a:latin typeface="Calibri" charset="0"/>
              </a:rPr>
              <a:t>Simple cipher</a:t>
            </a:r>
          </a:p>
        </p:txBody>
      </p:sp>
      <p:sp>
        <p:nvSpPr>
          <p:cNvPr id="16387" name="Content Placeholder 2"/>
          <p:cNvSpPr>
            <a:spLocks noGrp="1"/>
          </p:cNvSpPr>
          <p:nvPr>
            <p:ph idx="1"/>
            <p:custDataLst>
              <p:tags r:id="rId2"/>
            </p:custDataLst>
          </p:nvPr>
        </p:nvSpPr>
        <p:spPr/>
        <p:txBody>
          <a:bodyPr/>
          <a:lstStyle/>
          <a:p>
            <a:r>
              <a:rPr lang="en-US">
                <a:latin typeface="Calibri" charset="0"/>
              </a:rPr>
              <a:t>Caesar cipher,  A = 1, B = 2, . . .</a:t>
            </a:r>
          </a:p>
          <a:p>
            <a:pPr lvl="1"/>
            <a:r>
              <a:rPr lang="en-US">
                <a:latin typeface="Calibri" charset="0"/>
              </a:rPr>
              <a:t>HELLO WORLD</a:t>
            </a:r>
          </a:p>
          <a:p>
            <a:r>
              <a:rPr lang="en-US">
                <a:latin typeface="Calibri" charset="0"/>
              </a:rPr>
              <a:t>Shift cipher</a:t>
            </a:r>
          </a:p>
          <a:p>
            <a:pPr lvl="1"/>
            <a:r>
              <a:rPr lang="en-US">
                <a:latin typeface="Calibri" charset="0"/>
              </a:rPr>
              <a:t>f(p) = (p + k) mod 26</a:t>
            </a:r>
          </a:p>
          <a:p>
            <a:pPr lvl="1"/>
            <a:r>
              <a:rPr lang="en-US">
                <a:latin typeface="Calibri" charset="0"/>
              </a:rPr>
              <a:t>f</a:t>
            </a:r>
            <a:r>
              <a:rPr lang="en-US" baseline="30000">
                <a:latin typeface="Calibri" charset="0"/>
              </a:rPr>
              <a:t>-1</a:t>
            </a:r>
            <a:r>
              <a:rPr lang="en-US">
                <a:latin typeface="Calibri" charset="0"/>
              </a:rPr>
              <a:t>(p) = (p – k) mod 26</a:t>
            </a:r>
          </a:p>
          <a:p>
            <a:r>
              <a:rPr lang="en-US">
                <a:latin typeface="Calibri" charset="0"/>
              </a:rPr>
              <a:t>f(p) = (ap + b) mod 26</a:t>
            </a:r>
          </a:p>
          <a:p>
            <a:pPr lvl="1"/>
            <a:endParaRPr lang="en-US">
              <a:latin typeface="Calibri" charset="0"/>
            </a:endParaRPr>
          </a:p>
        </p:txBody>
      </p:sp>
      <p:sp>
        <p:nvSpPr>
          <p:cNvPr id="2" name="Date Placeholder 1"/>
          <p:cNvSpPr>
            <a:spLocks noGrp="1"/>
          </p:cNvSpPr>
          <p:nvPr>
            <p:ph type="dt" sz="half" idx="10"/>
          </p:nvPr>
        </p:nvSpPr>
        <p:spPr/>
        <p:txBody>
          <a:bodyPr/>
          <a:lstStyle/>
          <a:p>
            <a:pPr>
              <a:defRPr/>
            </a:pPr>
            <a:r>
              <a:rPr lang="en-US" smtClean="0"/>
              <a:t>Autumn 2012</a:t>
            </a:r>
            <a:endParaRPr lang="en-US" dirty="0"/>
          </a:p>
        </p:txBody>
      </p:sp>
      <p:sp>
        <p:nvSpPr>
          <p:cNvPr id="3" name="Footer Placeholder 2"/>
          <p:cNvSpPr>
            <a:spLocks noGrp="1"/>
          </p:cNvSpPr>
          <p:nvPr>
            <p:ph type="ftr" sz="quarter" idx="11"/>
          </p:nvPr>
        </p:nvSpPr>
        <p:spPr/>
        <p:txBody>
          <a:bodyPr/>
          <a:lstStyle/>
          <a:p>
            <a:pPr>
              <a:defRPr/>
            </a:pPr>
            <a:r>
              <a:rPr lang="en-US" smtClean="0"/>
              <a:t>CSE 311</a:t>
            </a:r>
            <a:endParaRPr lang="en-US"/>
          </a:p>
        </p:txBody>
      </p:sp>
      <p:sp>
        <p:nvSpPr>
          <p:cNvPr id="4" name="Slide Number Placeholder 3"/>
          <p:cNvSpPr>
            <a:spLocks noGrp="1"/>
          </p:cNvSpPr>
          <p:nvPr>
            <p:ph type="sldNum" sz="quarter" idx="12"/>
          </p:nvPr>
        </p:nvSpPr>
        <p:spPr/>
        <p:txBody>
          <a:bodyPr/>
          <a:lstStyle/>
          <a:p>
            <a:fld id="{ADAE87E6-1845-084C-8549-93C540FA780D}" type="slidenum">
              <a:rPr lang="en-US" smtClean="0"/>
              <a:pPr/>
              <a:t>9</a:t>
            </a:fld>
            <a:endParaRPr lang="en-US"/>
          </a:p>
        </p:txBody>
      </p:sp>
    </p:spTree>
    <p:extLst>
      <p:ext uri="{BB962C8B-B14F-4D97-AF65-F5344CB8AC3E}">
        <p14:creationId xmlns:p14="http://schemas.microsoft.com/office/powerpoint/2010/main" val="5392001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1017</Words>
  <Application>Microsoft Office PowerPoint</Application>
  <PresentationFormat>On-screen Show (4:3)</PresentationFormat>
  <Paragraphs>218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CSE 311  Foundations of Computing I</vt:lpstr>
      <vt:lpstr>Announcements</vt:lpstr>
      <vt:lpstr>Fast modular exponentiation</vt:lpstr>
      <vt:lpstr>Fast exponentiation algorithm </vt:lpstr>
      <vt:lpstr>Fast exponentiation algorithm </vt:lpstr>
      <vt:lpstr>Basic applications of mod</vt:lpstr>
      <vt:lpstr>Hashing</vt:lpstr>
      <vt:lpstr>Pseudo random number generation</vt:lpstr>
      <vt:lpstr>Simple cipher</vt:lpstr>
      <vt:lpstr>Primality</vt:lpstr>
      <vt:lpstr>Fundamental Theorem of Arithmetic</vt:lpstr>
      <vt:lpstr>Factorization</vt:lpstr>
      <vt:lpstr>Euclid’s theorem</vt:lpstr>
      <vt:lpstr>Distribution of Primes</vt:lpstr>
      <vt:lpstr>Famous Algorithmic Problems</vt:lpstr>
      <vt:lpstr>Factoring  </vt:lpstr>
      <vt:lpstr>PowerPoint Presentation</vt:lpstr>
      <vt:lpstr>Greatest Common Divisor</vt:lpstr>
      <vt:lpstr>GCD, LCM and Factoring</vt:lpstr>
      <vt:lpstr>Theorem</vt:lpstr>
      <vt:lpstr>Euclid’s Algorithm</vt:lpstr>
      <vt:lpstr>Extended Euclid’s Algorithm</vt:lpstr>
      <vt:lpstr>Bézout’s Theorem</vt:lpstr>
      <vt:lpstr>Simple cipher</vt:lpstr>
      <vt:lpstr>Multiplicative Cipher:  f(x) = ax mod m</vt:lpstr>
      <vt:lpstr>Multiplicative Inverse mod 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CSE370: Introduction to Digital Design</dc:title>
  <dc:creator/>
  <cp:lastModifiedBy/>
  <cp:revision>5</cp:revision>
  <cp:lastPrinted>1901-01-01T07:00:00Z</cp:lastPrinted>
  <dcterms:created xsi:type="dcterms:W3CDTF">2010-01-04T17:42:51Z</dcterms:created>
  <dcterms:modified xsi:type="dcterms:W3CDTF">2012-10-20T18:56:58Z</dcterms:modified>
</cp:coreProperties>
</file>