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3"/>
  </p:notesMasterIdLst>
  <p:handoutMasterIdLst>
    <p:handoutMasterId r:id="rId24"/>
  </p:handoutMasterIdLst>
  <p:sldIdLst>
    <p:sldId id="413" r:id="rId2"/>
    <p:sldId id="415" r:id="rId3"/>
    <p:sldId id="508" r:id="rId4"/>
    <p:sldId id="509" r:id="rId5"/>
    <p:sldId id="510" r:id="rId6"/>
    <p:sldId id="511" r:id="rId7"/>
    <p:sldId id="512" r:id="rId8"/>
    <p:sldId id="513" r:id="rId9"/>
    <p:sldId id="514" r:id="rId10"/>
    <p:sldId id="515" r:id="rId11"/>
    <p:sldId id="516" r:id="rId12"/>
    <p:sldId id="526" r:id="rId13"/>
    <p:sldId id="517" r:id="rId14"/>
    <p:sldId id="518" r:id="rId15"/>
    <p:sldId id="519" r:id="rId16"/>
    <p:sldId id="520" r:id="rId17"/>
    <p:sldId id="521" r:id="rId18"/>
    <p:sldId id="527" r:id="rId19"/>
    <p:sldId id="522" r:id="rId20"/>
    <p:sldId id="523" r:id="rId21"/>
    <p:sldId id="524" r:id="rId22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72" autoAdjust="0"/>
  </p:normalViewPr>
  <p:slideViewPr>
    <p:cSldViewPr>
      <p:cViewPr>
        <p:scale>
          <a:sx n="112" d="100"/>
          <a:sy n="112" d="100"/>
        </p:scale>
        <p:origin x="-62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560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337602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6CAEF-5E50-194D-88E9-B7F4A6913F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8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C7858-B1BD-DF43-830F-1E4DF9429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5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E8C84-B451-6049-B6C0-475DA396F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1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FFA91-2875-9F43-97FA-CE8E89720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762E6-DDDD-854A-8DD3-1E772F0A59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7469B-34FD-0549-A9BE-4570650B91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8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51F76-9D88-6D44-950B-2FDC8C6D58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7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C25EE-813F-104F-8D1F-6D9CFDF3B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3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29CCD-6300-504B-8001-FFC7EC164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3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348AC-6642-FC42-965D-631622E01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06975-365A-F847-837D-2EB5FD745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4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0D711AA-977F-DD47-A637-D05604B0B9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Set Theory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Autumn </a:t>
            </a:r>
            <a:r>
              <a:rPr lang="en-US" dirty="0" smtClean="0">
                <a:ea typeface="+mn-ea"/>
              </a:rPr>
              <a:t>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C3711EC-0FAD-C848-A060-B0A91010A9A1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 Morgan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Laws</a:t>
            </a:r>
          </a:p>
        </p:txBody>
      </p:sp>
      <p:sp>
        <p:nvSpPr>
          <p:cNvPr id="1229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752600"/>
            <a:ext cx="35988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>
                <a:cs typeface="Arial" charset="0"/>
              </a:rPr>
              <a:t>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 sz="3600">
                <a:cs typeface="Arial" charset="0"/>
              </a:rPr>
              <a:t> B = 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 sz="3600">
                <a:cs typeface="Arial" charset="0"/>
              </a:rPr>
              <a:t> B    </a:t>
            </a:r>
          </a:p>
          <a:p>
            <a:pPr eaLnBrk="1" hangingPunct="1"/>
            <a:endParaRPr lang="en-US" sz="3600">
              <a:cs typeface="Arial" charset="0"/>
            </a:endParaRPr>
          </a:p>
          <a:p>
            <a:pPr eaLnBrk="1" hangingPunct="1"/>
            <a:r>
              <a:rPr lang="en-US" sz="3600">
                <a:cs typeface="Arial" charset="0"/>
              </a:rPr>
              <a:t>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 sz="3600">
                <a:cs typeface="Arial" charset="0"/>
              </a:rPr>
              <a:t> B = 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 sz="3600">
                <a:cs typeface="Arial" charset="0"/>
              </a:rPr>
              <a:t> B</a:t>
            </a:r>
          </a:p>
        </p:txBody>
      </p:sp>
      <p:cxnSp>
        <p:nvCxnSpPr>
          <p:cNvPr id="4" name="Straight Connector 3"/>
          <p:cNvCxnSpPr/>
          <p:nvPr>
            <p:custDataLst>
              <p:tags r:id="rId3"/>
            </p:custDataLst>
          </p:nvPr>
        </p:nvCxnSpPr>
        <p:spPr>
          <a:xfrm>
            <a:off x="457200" y="29718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>
            <a:off x="457200" y="18288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>
            <a:off x="2971800" y="1828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>
            <a:off x="2133600" y="1828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7"/>
            </p:custDataLst>
          </p:nvPr>
        </p:nvCxnSpPr>
        <p:spPr>
          <a:xfrm>
            <a:off x="2971800" y="2971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8"/>
            </p:custDataLst>
          </p:nvPr>
        </p:nvCxnSpPr>
        <p:spPr>
          <a:xfrm>
            <a:off x="2133600" y="2971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5029200" y="1600200"/>
            <a:ext cx="2743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5410200" y="1828800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6096000" y="1828800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229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Proof technique:</a:t>
            </a:r>
          </a:p>
          <a:p>
            <a:pPr eaLnBrk="1" hangingPunct="1"/>
            <a:r>
              <a:rPr lang="en-US">
                <a:cs typeface="Arial" charset="0"/>
              </a:rPr>
              <a:t>To show C = D show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and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</a:t>
            </a:r>
          </a:p>
        </p:txBody>
      </p:sp>
      <p:sp>
        <p:nvSpPr>
          <p:cNvPr id="12302" name="TextBox 16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" y="5562600"/>
            <a:ext cx="4079875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Prove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=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>
                <a:cs typeface="Arial" charset="0"/>
              </a:rPr>
              <a:t> B</a:t>
            </a:r>
          </a:p>
          <a:p>
            <a:pPr eaLnBrk="1" hangingPunct="1"/>
            <a:r>
              <a:rPr lang="en-US">
                <a:cs typeface="Arial" charset="0"/>
              </a:rPr>
              <a:t>Begin with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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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B</a:t>
            </a:r>
          </a:p>
        </p:txBody>
      </p:sp>
      <p:cxnSp>
        <p:nvCxnSpPr>
          <p:cNvPr id="19" name="Straight Connector 18" hidden="1"/>
          <p:cNvCxnSpPr/>
          <p:nvPr>
            <p:custDataLst>
              <p:tags r:id="rId14"/>
            </p:custDataLst>
          </p:nvPr>
        </p:nvCxnSpPr>
        <p:spPr>
          <a:xfrm>
            <a:off x="1143000" y="5638800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hidden="1"/>
          <p:cNvCxnSpPr/>
          <p:nvPr>
            <p:custDataLst>
              <p:tags r:id="rId15"/>
            </p:custDataLst>
          </p:nvPr>
        </p:nvCxnSpPr>
        <p:spPr>
          <a:xfrm>
            <a:off x="19812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16"/>
            </p:custDataLst>
          </p:nvPr>
        </p:nvCxnSpPr>
        <p:spPr>
          <a:xfrm>
            <a:off x="24384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6" name="TextBox 2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86400" y="25146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A</a:t>
            </a:r>
          </a:p>
        </p:txBody>
      </p:sp>
      <p:sp>
        <p:nvSpPr>
          <p:cNvPr id="12307" name="Text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25908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6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Distributive Laws</a:t>
            </a: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143000" y="1828800"/>
            <a:ext cx="6816725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a typeface="ＭＳ Ｐゴシック" pitchFamily="-111" charset="-128"/>
                <a:cs typeface="+mn-cs"/>
              </a:rPr>
              <a:t>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(B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C) =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B)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C)</a:t>
            </a:r>
          </a:p>
          <a:p>
            <a:pPr>
              <a:defRPr/>
            </a:pPr>
            <a:r>
              <a:rPr lang="en-US" sz="3600" dirty="0">
                <a:ea typeface="ＭＳ Ｐゴシック" pitchFamily="-111" charset="-128"/>
                <a:cs typeface="+mn-cs"/>
              </a:rPr>
              <a:t>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(B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C) =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B)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C)</a:t>
            </a:r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9144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8288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371600" y="43434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55626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1" name="Text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54102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63246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5867400" y="43434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5" name="TextBox 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55626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6" name="Text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7" name="Text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00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Characteristic vectors:</a:t>
            </a:r>
            <a:br>
              <a:rPr lang="en-US" dirty="0" smtClean="0"/>
            </a:br>
            <a:r>
              <a:rPr lang="en-US" dirty="0" smtClean="0"/>
              <a:t>Representing sets using bits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universe </a:t>
            </a:r>
            <a:r>
              <a:rPr lang="en-US" sz="3600" smtClean="0"/>
              <a:t>U</a:t>
            </a:r>
            <a:r>
              <a:rPr lang="en-US" smtClean="0"/>
              <a:t> is {1,2,...,n}</a:t>
            </a:r>
          </a:p>
          <a:p>
            <a:r>
              <a:rPr lang="en-US" smtClean="0"/>
              <a:t>Can represent set </a:t>
            </a:r>
            <a:r>
              <a:rPr lang="en-US" sz="3600" smtClean="0"/>
              <a:t>B </a:t>
            </a:r>
            <a:r>
              <a:rPr lang="en-US" sz="36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⊆ </a:t>
            </a:r>
            <a:r>
              <a:rPr lang="en-US" sz="3600" smtClean="0">
                <a:ea typeface="Cambria Math" pitchFamily="18" charset="0"/>
                <a:cs typeface="Cambria Math" pitchFamily="18" charset="0"/>
              </a:rPr>
              <a:t>U</a:t>
            </a:r>
            <a:r>
              <a:rPr lang="en-US" smtClean="0"/>
              <a:t> as a vector of bits: 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b</a:t>
            </a:r>
            <a:r>
              <a:rPr lang="en-US" baseline="-25000" smtClean="0"/>
              <a:t>1</a:t>
            </a:r>
            <a:r>
              <a:rPr lang="en-US" smtClean="0"/>
              <a:t>b</a:t>
            </a:r>
            <a:r>
              <a:rPr lang="en-US" baseline="-25000" smtClean="0"/>
              <a:t>2</a:t>
            </a:r>
            <a:r>
              <a:rPr lang="en-US" smtClean="0"/>
              <a:t>...b</a:t>
            </a:r>
            <a:r>
              <a:rPr lang="en-US" baseline="-25000" smtClean="0"/>
              <a:t>n</a:t>
            </a:r>
            <a:r>
              <a:rPr lang="en-US" smtClean="0"/>
              <a:t> where  b</a:t>
            </a:r>
            <a:r>
              <a:rPr lang="en-US" baseline="-25000" smtClean="0"/>
              <a:t>i</a:t>
            </a:r>
            <a:r>
              <a:rPr lang="en-US" smtClean="0"/>
              <a:t>=1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 (</a:t>
            </a:r>
            <a:r>
              <a:rPr lang="en-US" smtClean="0">
                <a:sym typeface="Symbol" pitchFamily="18" charset="2"/>
              </a:rPr>
              <a:t>i </a:t>
            </a:r>
            <a:r>
              <a:rPr lang="en-US" smtClean="0">
                <a:latin typeface="Sakkal Majalla" pitchFamily="2" charset="-78"/>
                <a:ea typeface="Cambria Math" pitchFamily="18" charset="0"/>
                <a:cs typeface="Sakkal Majalla" pitchFamily="2" charset="-78"/>
                <a:sym typeface="Symbol" pitchFamily="18" charset="2"/>
              </a:rPr>
              <a:t>∈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 </a:t>
            </a:r>
            <a:r>
              <a:rPr lang="en-US" sz="36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)</a:t>
            </a:r>
          </a:p>
          <a:p>
            <a:pPr>
              <a:buFont typeface="Arial" charset="0"/>
              <a:buNone/>
            </a:pP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				    </a:t>
            </a:r>
            <a:r>
              <a:rPr lang="en-US" smtClean="0"/>
              <a:t>b</a:t>
            </a:r>
            <a:r>
              <a:rPr lang="en-US" baseline="-25000" smtClean="0"/>
              <a:t>i</a:t>
            </a:r>
            <a:r>
              <a:rPr lang="en-US" smtClean="0"/>
              <a:t>=0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 (</a:t>
            </a:r>
            <a:r>
              <a:rPr lang="en-US" smtClean="0">
                <a:sym typeface="Symbol" pitchFamily="18" charset="2"/>
              </a:rPr>
              <a:t>i </a:t>
            </a:r>
            <a:r>
              <a:rPr lang="en-US" smtClean="0">
                <a:latin typeface="Sakkal Majalla" pitchFamily="2" charset="-78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 </a:t>
            </a:r>
            <a:r>
              <a:rPr lang="en-US" sz="36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)</a:t>
            </a:r>
            <a:endParaRPr lang="en-US" baseline="-25000" smtClean="0">
              <a:sym typeface="Symbol" pitchFamily="18" charset="2"/>
            </a:endParaRPr>
          </a:p>
          <a:p>
            <a:pPr lvl="1"/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Called the </a:t>
            </a:r>
            <a:r>
              <a:rPr lang="en-US" i="1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characteristic vector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 of set </a:t>
            </a:r>
            <a:r>
              <a:rPr lang="en-US" sz="32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</a:t>
            </a:r>
          </a:p>
          <a:p>
            <a:pPr lvl="4"/>
            <a:endParaRPr lang="en-US" sz="1000" smtClean="0">
              <a:ea typeface="Cambria Math" pitchFamily="18" charset="0"/>
              <a:cs typeface="Cambria Math" pitchFamily="18" charset="0"/>
              <a:sym typeface="Symbol" pitchFamily="18" charset="2"/>
            </a:endParaRPr>
          </a:p>
          <a:p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Given characteristic vectors for A and B</a:t>
            </a:r>
          </a:p>
          <a:p>
            <a:pPr lvl="1"/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What is characteristic vector for A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  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B?  A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  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F2FEC-42A6-4128-A0FE-0F60F9534D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343" name="Text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10150" y="3581400"/>
            <a:ext cx="436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4000">
                <a:latin typeface="Cambria Math" pitchFamily="18" charset="0"/>
                <a:ea typeface="Cambria Math" pitchFamily="18" charset="0"/>
                <a:cs typeface="Arial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3261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Boolean operations on bit-vectors:</a:t>
            </a:r>
            <a:br>
              <a:rPr lang="en-US" dirty="0" smtClean="0"/>
            </a:br>
            <a:r>
              <a:rPr lang="en-US" dirty="0" smtClean="0"/>
              <a:t>(a.k.a. bit-wise operations)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        01101101                Java: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x|y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             </a:t>
            </a:r>
            <a:br>
              <a:rPr lang="en-US" dirty="0" smtClean="0"/>
            </a:br>
            <a:r>
              <a:rPr lang="en-US" dirty="0" smtClean="0"/>
              <a:t>    </a:t>
            </a:r>
            <a:r>
              <a:rPr lang="en-US" dirty="0" smtClean="0">
                <a:sym typeface="Symbol"/>
              </a:rPr>
              <a:t> 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    01111111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endParaRPr lang="en-US" sz="1400" dirty="0"/>
          </a:p>
          <a:p>
            <a:pPr>
              <a:defRPr/>
            </a:pPr>
            <a:r>
              <a:rPr lang="en-US" dirty="0" smtClean="0"/>
              <a:t>        00101010                Java: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x&amp;y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 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 </a:t>
            </a:r>
            <a:r>
              <a:rPr lang="en-US" u="sng" dirty="0" smtClean="0"/>
              <a:t>00001111</a:t>
            </a:r>
            <a:r>
              <a:rPr lang="en-US" dirty="0" smtClean="0"/>
              <a:t> 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    00001010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600" dirty="0"/>
              <a:t>	</a:t>
            </a:r>
            <a:r>
              <a:rPr lang="en-US" sz="1600" dirty="0" smtClean="0"/>
              <a:t>  </a:t>
            </a:r>
            <a:r>
              <a:rPr lang="en-US" dirty="0" smtClean="0"/>
              <a:t>  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        01101101                Java: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x^y</a:t>
            </a:r>
            <a:r>
              <a:rPr lang="en-US" dirty="0" smtClean="0"/>
              <a:t>               </a:t>
            </a:r>
            <a:br>
              <a:rPr lang="en-US" dirty="0" smtClean="0"/>
            </a:br>
            <a:r>
              <a:rPr lang="en-US" dirty="0" smtClean="0"/>
              <a:t>   </a:t>
            </a:r>
            <a:r>
              <a:rPr lang="en-US" dirty="0" smtClean="0">
                <a:latin typeface="Symbol"/>
                <a:sym typeface="Symbol"/>
              </a:rPr>
              <a:t></a:t>
            </a:r>
            <a:r>
              <a:rPr lang="en-US" dirty="0" smtClean="0">
                <a:sym typeface="Symbol"/>
              </a:rPr>
              <a:t> </a:t>
            </a:r>
            <a:r>
              <a:rPr lang="en-US" sz="1700" dirty="0" smtClean="0">
                <a:sym typeface="Symbol"/>
              </a:rPr>
              <a:t> 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      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    01011010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dirty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EE82B-DCEA-4F3D-8AFC-22F91589566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identity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x and y are bits:  (x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 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y)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  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  = ?</a:t>
            </a:r>
          </a:p>
          <a:p>
            <a:endParaRPr lang="en-US" smtClean="0">
              <a:ea typeface="Cambria Math" pitchFamily="18" charset="0"/>
              <a:cs typeface="Cambria Math" pitchFamily="18" charset="0"/>
              <a:sym typeface="Symbol" pitchFamily="18" charset="2"/>
            </a:endParaRPr>
          </a:p>
          <a:p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What if x and y are bit-vectors?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EBE77-C88C-428C-8122-277727F09D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Private Key Cryptography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Alice wants to be able to communicate message secretly to Bob so that eavesdropper Eve who hears their conversation, cannot tell what Alice’s message </a:t>
            </a:r>
            <a:r>
              <a:rPr lang="en-US" dirty="0" smtClean="0"/>
              <a:t>is.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Alice and Bob can get together and privately share a secret key K ahead of time.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37740-C15F-446C-ABF3-05CAC23847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One-time pad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smtClean="0"/>
              <a:t>Alice and Bob privately share random n-bit vector K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Eve does not know K</a:t>
            </a:r>
          </a:p>
          <a:p>
            <a:pPr lvl="4"/>
            <a:endParaRPr lang="en-US" sz="1000" smtClean="0"/>
          </a:p>
          <a:p>
            <a:r>
              <a:rPr lang="en-US" smtClean="0"/>
              <a:t>Later, Alice has n-bit message m to send to Bob</a:t>
            </a:r>
          </a:p>
          <a:p>
            <a:pPr lvl="1"/>
            <a:r>
              <a:rPr lang="en-US" smtClean="0"/>
              <a:t>Alice computes  C = m </a:t>
            </a:r>
            <a:r>
              <a:rPr lang="en-US" smtClean="0">
                <a:sym typeface="Symbol" pitchFamily="18" charset="2"/>
              </a:rPr>
              <a:t> K</a:t>
            </a:r>
          </a:p>
          <a:p>
            <a:pPr lvl="1"/>
            <a:r>
              <a:rPr lang="en-US" smtClean="0">
                <a:sym typeface="Symbol" pitchFamily="18" charset="2"/>
              </a:rPr>
              <a:t>Alice sends C to Bob</a:t>
            </a:r>
          </a:p>
          <a:p>
            <a:pPr lvl="1"/>
            <a:r>
              <a:rPr lang="en-US" smtClean="0">
                <a:sym typeface="Symbol" pitchFamily="18" charset="2"/>
              </a:rPr>
              <a:t>Bob computes m = C  K which is (m  K)  K</a:t>
            </a:r>
          </a:p>
          <a:p>
            <a:pPr lvl="1"/>
            <a:endParaRPr lang="en-US" smtClean="0">
              <a:sym typeface="Symbol" pitchFamily="18" charset="2"/>
            </a:endParaRPr>
          </a:p>
          <a:p>
            <a:r>
              <a:rPr lang="en-US" sz="2800" smtClean="0">
                <a:sym typeface="Symbol" pitchFamily="18" charset="2"/>
              </a:rPr>
              <a:t>Eve cannot figure out m from C unless she can guess K</a:t>
            </a: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50D3-A6E2-4F75-AB0F-08010CEB1D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Unix/Linux file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–l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drwxr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-x ... Documents/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-r--r-- ... file1</a:t>
            </a:r>
          </a:p>
          <a:p>
            <a:pPr marL="457200" lvl="1" indent="0">
              <a:buFont typeface="Arial" charset="0"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cs typeface="Courier New" pitchFamily="49" charset="0"/>
              </a:rPr>
              <a:t>Permissions maintained as bit vectors</a:t>
            </a:r>
          </a:p>
          <a:p>
            <a:pPr lvl="1">
              <a:defRPr/>
            </a:pPr>
            <a:r>
              <a:rPr lang="en-US" dirty="0" smtClean="0">
                <a:cs typeface="Courier New" pitchFamily="49" charset="0"/>
              </a:rPr>
              <a:t>Letter means bit is 1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means bit is 0.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4DF6D-7BCB-42D0-8C1F-81F411278A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Russell’s Paradox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2438400" y="1600200"/>
            <a:ext cx="4259263" cy="830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ea typeface="ＭＳ Ｐゴシック" pitchFamily="-111" charset="-128"/>
              </a:rPr>
              <a:t>S = {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|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</a:t>
            </a:r>
            <a:r>
              <a:rPr lang="en-US" sz="4800" dirty="0">
                <a:latin typeface="Symbol"/>
                <a:ea typeface="ＭＳ Ｐゴシック" pitchFamily="-111" charset="-128"/>
                <a:sym typeface="Symbol"/>
              </a:rPr>
              <a:t></a:t>
            </a:r>
            <a:r>
              <a:rPr lang="en-US" sz="4800" dirty="0">
                <a:ea typeface="ＭＳ Ｐゴシック" pitchFamily="-111" charset="-128"/>
              </a:rPr>
              <a:t>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}</a:t>
            </a:r>
          </a:p>
        </p:txBody>
      </p:sp>
      <p:sp>
        <p:nvSpPr>
          <p:cNvPr id="23556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1600200"/>
            <a:ext cx="376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5400">
                <a:cs typeface="Arial" charset="0"/>
              </a:rPr>
              <a:t>/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Functions review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A </a:t>
            </a:r>
            <a:r>
              <a:rPr lang="en-US" i="1" smtClean="0">
                <a:cs typeface="Arial" charset="0"/>
              </a:rPr>
              <a:t>function</a:t>
            </a:r>
            <a:r>
              <a:rPr lang="en-US" smtClean="0">
                <a:cs typeface="Arial" charset="0"/>
              </a:rPr>
              <a:t> from </a:t>
            </a:r>
            <a:r>
              <a:rPr lang="en-US" i="1" smtClean="0">
                <a:cs typeface="Arial" charset="0"/>
              </a:rPr>
              <a:t>A </a:t>
            </a:r>
            <a:r>
              <a:rPr lang="en-US" smtClean="0">
                <a:cs typeface="Arial" charset="0"/>
              </a:rPr>
              <a:t>to </a:t>
            </a:r>
            <a:r>
              <a:rPr lang="en-US" i="1" smtClean="0">
                <a:cs typeface="Arial" charset="0"/>
              </a:rPr>
              <a:t>B</a:t>
            </a:r>
            <a:r>
              <a:rPr lang="en-US" smtClean="0">
                <a:cs typeface="Arial" charset="0"/>
              </a:rPr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an assignment of exactly one element of </a:t>
            </a:r>
            <a:r>
              <a:rPr lang="en-US" sz="3200" i="1" smtClean="0">
                <a:cs typeface="Arial" charset="0"/>
              </a:rPr>
              <a:t>B</a:t>
            </a:r>
            <a:r>
              <a:rPr lang="en-US" sz="3200" smtClean="0">
                <a:cs typeface="Arial" charset="0"/>
              </a:rPr>
              <a:t> to each element of </a:t>
            </a:r>
            <a:r>
              <a:rPr lang="en-US" sz="3200" i="1" smtClean="0">
                <a:cs typeface="Arial" charset="0"/>
              </a:rPr>
              <a:t>A.</a:t>
            </a:r>
            <a:r>
              <a:rPr lang="en-US" i="1" smtClean="0">
                <a:cs typeface="Arial" charset="0"/>
              </a:rPr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We write </a:t>
            </a:r>
            <a:r>
              <a:rPr lang="en-US" sz="3200" i="1" smtClean="0">
                <a:cs typeface="Arial" charset="0"/>
              </a:rPr>
              <a:t>f: A→B.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“Image of</a:t>
            </a:r>
            <a:r>
              <a:rPr lang="en-US" sz="3200" i="1" smtClean="0">
                <a:cs typeface="Arial" charset="0"/>
              </a:rPr>
              <a:t> a” = f(a)</a:t>
            </a:r>
          </a:p>
          <a:p>
            <a:pPr eaLnBrk="1" hangingPunct="1"/>
            <a:r>
              <a:rPr lang="en-US" i="1" smtClean="0">
                <a:cs typeface="Arial" charset="0"/>
              </a:rPr>
              <a:t>Domain </a:t>
            </a:r>
            <a:r>
              <a:rPr lang="en-US" smtClean="0">
                <a:cs typeface="Arial" charset="0"/>
              </a:rPr>
              <a:t>of</a:t>
            </a:r>
            <a:r>
              <a:rPr lang="en-US" i="1" smtClean="0">
                <a:cs typeface="Arial" charset="0"/>
              </a:rPr>
              <a:t> f </a:t>
            </a:r>
            <a:r>
              <a:rPr lang="en-US" smtClean="0">
                <a:cs typeface="Arial" charset="0"/>
              </a:rPr>
              <a:t>: A</a:t>
            </a:r>
          </a:p>
          <a:p>
            <a:pPr eaLnBrk="1" hangingPunct="1"/>
            <a:r>
              <a:rPr lang="en-US" i="1" smtClean="0">
                <a:cs typeface="Arial" charset="0"/>
              </a:rPr>
              <a:t>Range</a:t>
            </a:r>
            <a:r>
              <a:rPr lang="en-US" smtClean="0">
                <a:cs typeface="Arial" charset="0"/>
              </a:rPr>
              <a:t> of </a:t>
            </a:r>
            <a:r>
              <a:rPr lang="en-US" i="1" smtClean="0">
                <a:cs typeface="Arial" charset="0"/>
              </a:rPr>
              <a:t>f</a:t>
            </a:r>
            <a:r>
              <a:rPr lang="en-US" smtClean="0">
                <a:cs typeface="Arial" charset="0"/>
              </a:rPr>
              <a:t> = set of all images of elements of A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Wednesday</a:t>
            </a:r>
            <a:r>
              <a:rPr lang="en-US" dirty="0" smtClean="0">
                <a:ea typeface="+mn-ea"/>
              </a:rPr>
              <a:t>: </a:t>
            </a:r>
            <a:endParaRPr lang="en-US" dirty="0" smtClean="0">
              <a:ea typeface="+mn-ea"/>
            </a:endParaRP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4.1-4.2                       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3.4, 3.6 up to p. 227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2.4, 2.5 up to p. 177  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Homework 4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Coming soon . . . </a:t>
            </a:r>
          </a:p>
          <a:p>
            <a:pPr lvl="1" eaLnBrk="1" hangingPunct="1">
              <a:defRPr/>
            </a:pPr>
            <a:endParaRPr lang="en-US" dirty="0" smtClean="0">
              <a:ea typeface="+mn-ea"/>
            </a:endParaRP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4F7FB13-A330-1B43-8747-4489DFE59563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Image, Preimage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  <a:cs typeface="Arial" charset="0"/>
              </a:rPr>
              <a:t>     A                  B</a:t>
            </a:r>
          </a:p>
        </p:txBody>
      </p:sp>
      <p:sp>
        <p:nvSpPr>
          <p:cNvPr id="2150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981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066800" y="2590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066800" y="3200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1066800" y="3810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>
            <p:custDataLst>
              <p:tags r:id="rId7"/>
            </p:custDataLst>
          </p:nvPr>
        </p:nvSpPr>
        <p:spPr>
          <a:xfrm>
            <a:off x="1066800" y="4495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>
            <p:custDataLst>
              <p:tags r:id="rId8"/>
            </p:custDataLst>
          </p:nvPr>
        </p:nvSpPr>
        <p:spPr>
          <a:xfrm>
            <a:off x="1066800" y="5181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3352800" y="2514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33528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352800" y="3886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3352800" y="45720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/>
          <p:cNvCxnSpPr>
            <a:endCxn id="14" idx="1"/>
          </p:cNvCxnSpPr>
          <p:nvPr>
            <p:custDataLst>
              <p:tags r:id="rId13"/>
            </p:custDataLst>
          </p:nvPr>
        </p:nvCxnSpPr>
        <p:spPr>
          <a:xfrm>
            <a:off x="1447800" y="2743200"/>
            <a:ext cx="1905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1" idx="1"/>
          </p:cNvCxnSpPr>
          <p:nvPr>
            <p:custDataLst>
              <p:tags r:id="rId14"/>
            </p:custDataLst>
          </p:nvPr>
        </p:nvCxnSpPr>
        <p:spPr>
          <a:xfrm flipV="1">
            <a:off x="1447800" y="2628900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>
            <p:custDataLst>
              <p:tags r:id="rId15"/>
            </p:custDataLst>
          </p:nvPr>
        </p:nvCxnSpPr>
        <p:spPr>
          <a:xfrm flipV="1">
            <a:off x="1447800" y="3352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5"/>
            <a:endCxn id="16" idx="1"/>
          </p:cNvCxnSpPr>
          <p:nvPr>
            <p:custDataLst>
              <p:tags r:id="rId16"/>
            </p:custDataLst>
          </p:nvPr>
        </p:nvCxnSpPr>
        <p:spPr>
          <a:xfrm rot="5400000" flipH="1" flipV="1">
            <a:off x="2305050" y="3708400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6"/>
          </p:cNvCxnSpPr>
          <p:nvPr>
            <p:custDataLst>
              <p:tags r:id="rId17"/>
            </p:custDataLst>
          </p:nvPr>
        </p:nvCxnSpPr>
        <p:spPr>
          <a:xfrm flipV="1">
            <a:off x="1371600" y="3352800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28600"/>
            <a:ext cx="84582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Is this a function? one-to-one?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onto?</a:t>
            </a:r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1066800" y="2590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1066800" y="3200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066800" y="3810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066800" y="4495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066800" y="5181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3352800" y="2514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528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3352800" y="3886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3352800" y="45720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4" name="Straight Arrow Connector 13"/>
          <p:cNvCxnSpPr>
            <a:endCxn id="12" idx="1"/>
          </p:cNvCxnSpPr>
          <p:nvPr>
            <p:custDataLst>
              <p:tags r:id="rId11"/>
            </p:custDataLst>
          </p:nvPr>
        </p:nvCxnSpPr>
        <p:spPr>
          <a:xfrm>
            <a:off x="1447800" y="2743200"/>
            <a:ext cx="19050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>
            <p:custDataLst>
              <p:tags r:id="rId12"/>
            </p:custDataLst>
          </p:nvPr>
        </p:nvCxnSpPr>
        <p:spPr>
          <a:xfrm flipV="1">
            <a:off x="1447800" y="2628900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5"/>
            <a:endCxn id="13" idx="1"/>
          </p:cNvCxnSpPr>
          <p:nvPr>
            <p:custDataLst>
              <p:tags r:id="rId13"/>
            </p:custDataLst>
          </p:nvPr>
        </p:nvCxnSpPr>
        <p:spPr>
          <a:xfrm rot="5400000" flipH="1" flipV="1">
            <a:off x="2305050" y="3708400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</p:cNvCxnSpPr>
          <p:nvPr>
            <p:custDataLst>
              <p:tags r:id="rId14"/>
            </p:custDataLst>
          </p:nvPr>
        </p:nvCxnSpPr>
        <p:spPr>
          <a:xfrm flipV="1">
            <a:off x="1371600" y="3352800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3352800" y="5181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6"/>
            </p:custDataLst>
          </p:nvPr>
        </p:nvSpPr>
        <p:spPr>
          <a:xfrm>
            <a:off x="3352800" y="5791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5" name="Straight Arrow Connector 34"/>
          <p:cNvCxnSpPr>
            <a:stCxn id="7" idx="6"/>
            <a:endCxn id="33" idx="1"/>
          </p:cNvCxnSpPr>
          <p:nvPr>
            <p:custDataLst>
              <p:tags r:id="rId17"/>
            </p:custDataLst>
          </p:nvPr>
        </p:nvCxnSpPr>
        <p:spPr>
          <a:xfrm>
            <a:off x="1371600" y="3962400"/>
            <a:ext cx="19812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 Theory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Formal treatment dates from late 19</a:t>
            </a:r>
            <a:r>
              <a:rPr lang="en-US" baseline="30000">
                <a:latin typeface="Calibri" charset="0"/>
              </a:rPr>
              <a:t>th</a:t>
            </a:r>
            <a:r>
              <a:rPr lang="en-US">
                <a:latin typeface="Calibri" charset="0"/>
              </a:rPr>
              <a:t> century</a:t>
            </a:r>
          </a:p>
          <a:p>
            <a:r>
              <a:rPr lang="en-US">
                <a:latin typeface="Calibri" charset="0"/>
              </a:rPr>
              <a:t>Direct ties between set theory and logic</a:t>
            </a:r>
          </a:p>
          <a:p>
            <a:r>
              <a:rPr lang="en-US">
                <a:latin typeface="Calibri" charset="0"/>
              </a:rPr>
              <a:t>Important foundational language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Definition: A set is an unordered collection of objects</a:t>
            </a:r>
          </a:p>
        </p:txBody>
      </p:sp>
      <p:sp>
        <p:nvSpPr>
          <p:cNvPr id="6147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4495800"/>
            <a:ext cx="2403475" cy="17541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Give some examples:</a:t>
            </a:r>
          </a:p>
          <a:p>
            <a:pPr eaLnBrk="1" hangingPunct="1"/>
            <a:r>
              <a:rPr lang="en-US">
                <a:cs typeface="Arial" charset="0"/>
              </a:rPr>
              <a:t>Finite sets, </a:t>
            </a:r>
          </a:p>
          <a:p>
            <a:pPr eaLnBrk="1" hangingPunct="1"/>
            <a:r>
              <a:rPr lang="en-US">
                <a:cs typeface="Arial" charset="0"/>
              </a:rPr>
              <a:t>Multiple domains</a:t>
            </a:r>
          </a:p>
          <a:p>
            <a:pPr eaLnBrk="1" hangingPunct="1"/>
            <a:r>
              <a:rPr lang="en-US">
                <a:cs typeface="Arial" charset="0"/>
              </a:rPr>
              <a:t>N, Z, Q, R</a:t>
            </a:r>
          </a:p>
          <a:p>
            <a:pPr eaLnBrk="1" hangingPunct="1"/>
            <a:r>
              <a:rPr lang="en-US">
                <a:cs typeface="Arial" charset="0"/>
              </a:rPr>
              <a:t>Emptyset</a:t>
            </a:r>
          </a:p>
          <a:p>
            <a:pPr eaLnBrk="1" hangingPunct="1"/>
            <a:r>
              <a:rPr lang="en-US">
                <a:cs typeface="Arial" charset="0"/>
              </a:rPr>
              <a:t>Sets containing sets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066800" y="1828800"/>
            <a:ext cx="5670550" cy="2062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 :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an element of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>
                <a:cs typeface="Cambria Math" charset="0"/>
              </a:rPr>
              <a:t>          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a member of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/>
              <a:t>          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in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 :    </a:t>
            </a:r>
            <a:r>
              <a:rPr lang="en-US" sz="3200">
                <a:sym typeface="Symbol" charset="0"/>
              </a:rPr>
              <a:t> (</a:t>
            </a:r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A)</a:t>
            </a:r>
          </a:p>
        </p:txBody>
      </p:sp>
      <p:sp>
        <p:nvSpPr>
          <p:cNvPr id="6149" name="TextBox 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3276600"/>
            <a:ext cx="32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/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and B are </a:t>
            </a:r>
            <a:r>
              <a:rPr lang="en-US" i="1">
                <a:latin typeface="Calibri" charset="0"/>
              </a:rPr>
              <a:t>equal</a:t>
            </a:r>
            <a:r>
              <a:rPr lang="en-US">
                <a:latin typeface="Calibri" charset="0"/>
              </a:rPr>
              <a:t> if they have the same elements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is a </a:t>
            </a:r>
            <a:r>
              <a:rPr lang="en-US" i="1">
                <a:latin typeface="Calibri" charset="0"/>
              </a:rPr>
              <a:t>subset</a:t>
            </a:r>
            <a:r>
              <a:rPr lang="en-US">
                <a:latin typeface="Calibri" charset="0"/>
              </a:rPr>
              <a:t> of B if every element of A is also in B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00200" y="2819400"/>
            <a:ext cx="53546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5334000"/>
            <a:ext cx="52720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</a:t>
            </a:r>
            <a:r>
              <a:rPr lang="en-US" sz="3200" dirty="0">
                <a:ea typeface="ＭＳ Ｐゴシック" pitchFamily="-111" charset="-128"/>
                <a:cs typeface="+mn-cs"/>
              </a:rPr>
              <a:t> B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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7174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6324600"/>
            <a:ext cx="7810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</a:t>
            </a:r>
            <a:r>
              <a:rPr lang="en-US">
                <a:cs typeface="Arial" charset="0"/>
              </a:rPr>
              <a:t> 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2590800" y="1676400"/>
            <a:ext cx="3635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mbria Math"/>
                <a:ea typeface="Cambria Math"/>
                <a:cs typeface="+mn-cs"/>
              </a:rPr>
              <a:t>  </a:t>
            </a:r>
            <a:endParaRPr lang="en-US" sz="3200" dirty="0">
              <a:ea typeface="ＭＳ Ｐゴシック" pitchFamily="-111" charset="-128"/>
              <a:cs typeface="+mn-cs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Empty Set and Power Set </a:t>
            </a: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Empty set </a:t>
            </a:r>
            <a:r>
              <a:rPr lang="en-US" sz="3600" dirty="0">
                <a:latin typeface="Calibri" charset="0"/>
              </a:rPr>
              <a:t>∅</a:t>
            </a:r>
            <a:r>
              <a:rPr lang="en-US" dirty="0">
                <a:latin typeface="Calibri" charset="0"/>
              </a:rPr>
              <a:t>   does not contain any elements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Power set of a set A = set of all subsets of A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286000" y="3505200"/>
            <a:ext cx="35528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200" smtClean="0">
                <a:latin typeface="Cambria Math" pitchFamily="18" charset="0"/>
                <a:cs typeface="+mn-cs"/>
              </a:rPr>
              <a:t>𝓟</a:t>
            </a:r>
            <a:r>
              <a:rPr lang="en-US" sz="3200" smtClean="0">
                <a:cs typeface="+mn-cs"/>
              </a:rPr>
              <a:t>(A)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=</a:t>
            </a:r>
            <a:r>
              <a:rPr lang="en-US" sz="3200" smtClean="0">
                <a:cs typeface="+mn-cs"/>
              </a:rPr>
              <a:t> { B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: </a:t>
            </a:r>
            <a:r>
              <a:rPr lang="en-US" sz="3200" smtClean="0">
                <a:cs typeface="+mn-cs"/>
              </a:rPr>
              <a:t>B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</a:t>
            </a:r>
            <a:r>
              <a:rPr lang="en-US" sz="3200" smtClean="0">
                <a:cs typeface="+mn-cs"/>
              </a:rPr>
              <a:t> A}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Cartesian Product : A </a:t>
            </a:r>
            <a:r>
              <a:rPr lang="en-US">
                <a:latin typeface="Symbol" charset="0"/>
                <a:sym typeface="Symbol" charset="0"/>
              </a:rPr>
              <a:t></a:t>
            </a:r>
            <a:r>
              <a:rPr lang="en-US">
                <a:latin typeface="Calibri" charset="0"/>
              </a:rPr>
              <a:t> B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90600" y="1981200"/>
            <a:ext cx="7315200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ea typeface="ＭＳ Ｐゴシック" pitchFamily="-111" charset="-128"/>
                <a:cs typeface="+mn-cs"/>
              </a:rPr>
              <a:t>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</a:t>
            </a:r>
            <a:r>
              <a:rPr lang="en-US" sz="4000" dirty="0">
                <a:ea typeface="ＭＳ Ｐゴシック" pitchFamily="-111" charset="-128"/>
                <a:cs typeface="+mn-cs"/>
              </a:rPr>
              <a:t> B = { (a, b) | 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4000" dirty="0">
                <a:ea typeface="ＭＳ Ｐゴシック" pitchFamily="-111" charset="-128"/>
                <a:cs typeface="+mn-cs"/>
              </a:rPr>
              <a:t> 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4000" dirty="0">
                <a:ea typeface="ＭＳ Ｐゴシック" pitchFamily="-111" charset="-128"/>
                <a:cs typeface="+mn-cs"/>
              </a:rPr>
              <a:t> b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4000" dirty="0">
                <a:ea typeface="ＭＳ Ｐゴシック" pitchFamily="-111" charset="-128"/>
                <a:cs typeface="+mn-cs"/>
              </a:rPr>
              <a:t> B}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 operations</a:t>
            </a: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914400" y="16002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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914400" y="25146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914400" y="4343400"/>
            <a:ext cx="58308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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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914400" y="3429000"/>
            <a:ext cx="55832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-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914400" y="5257800"/>
            <a:ext cx="5399088" cy="1077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}   </a:t>
            </a:r>
          </a:p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  (with respect to universe U)</a:t>
            </a:r>
          </a:p>
        </p:txBody>
      </p:sp>
      <p:sp>
        <p:nvSpPr>
          <p:cNvPr id="10248" name="Text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4724400"/>
            <a:ext cx="46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_</a:t>
            </a:r>
          </a:p>
        </p:txBody>
      </p:sp>
      <p:sp>
        <p:nvSpPr>
          <p:cNvPr id="10249" name="Text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352800"/>
            <a:ext cx="436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latin typeface="Cambria Math" charset="0"/>
                <a:ea typeface="Cambria Math" charset="0"/>
                <a:cs typeface="Arial" charset="0"/>
              </a:rPr>
              <a:t>/</a:t>
            </a:r>
          </a:p>
        </p:txBody>
      </p:sp>
      <p:sp>
        <p:nvSpPr>
          <p:cNvPr id="10250" name="Text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5257800"/>
            <a:ext cx="32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/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9000" y="1600200"/>
            <a:ext cx="10223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union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6600" y="2514600"/>
            <a:ext cx="1917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intersection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3429000"/>
            <a:ext cx="2200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set difference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4191000"/>
            <a:ext cx="1738313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symmetric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 difference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0" y="5334000"/>
            <a:ext cx="20304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complement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It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Boolean algebra again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libri" charset="0"/>
                  </a:rPr>
                  <a:t>Definition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Symbol" charset="0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Calibri" charset="0"/>
                    <a:sym typeface="Symbol" charset="0"/>
                  </a:rPr>
                  <a:t>based </a:t>
                </a:r>
                <a:r>
                  <a:rPr lang="en-US" dirty="0">
                    <a:latin typeface="Calibri" charset="0"/>
                    <a:sym typeface="Symbol" charset="0"/>
                  </a:rPr>
                  <a:t>on </a:t>
                </a:r>
                <a:r>
                  <a:rPr lang="en-US" dirty="0">
                    <a:latin typeface="Symbol" charset="0"/>
                    <a:sym typeface="Symbol" charset="0"/>
                  </a:rPr>
                  <a:t></a:t>
                </a:r>
              </a:p>
              <a:p>
                <a:r>
                  <a:rPr lang="en-US" dirty="0">
                    <a:latin typeface="Calibri" charset="0"/>
                  </a:rPr>
                  <a:t>Definition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dirty="0" smtClean="0">
                    <a:latin typeface="Symbol" charset="0"/>
                    <a:sym typeface="Symbol" charset="0"/>
                  </a:rPr>
                  <a:t> </a:t>
                </a:r>
                <a:r>
                  <a:rPr lang="en-US" dirty="0">
                    <a:latin typeface="Calibri" charset="0"/>
                    <a:sym typeface="Symbol" charset="0"/>
                  </a:rPr>
                  <a:t>based on </a:t>
                </a:r>
                <a:r>
                  <a:rPr lang="en-US" dirty="0">
                    <a:latin typeface="Symbol" charset="0"/>
                    <a:sym typeface="Symbol" charset="0"/>
                  </a:rPr>
                  <a:t></a:t>
                </a:r>
                <a:endParaRPr lang="en-US" dirty="0">
                  <a:latin typeface="Calibri" charset="0"/>
                  <a:sym typeface="Symbol" charset="0"/>
                </a:endParaRPr>
              </a:p>
              <a:p>
                <a:r>
                  <a:rPr lang="en-US" dirty="0">
                    <a:latin typeface="Calibri" charset="0"/>
                    <a:sym typeface="Symbol" charset="0"/>
                  </a:rPr>
                  <a:t>Complement works like </a:t>
                </a:r>
              </a:p>
            </p:txBody>
          </p:sp>
        </mc:Choice>
        <mc:Fallback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194DA0-FD25-7844-965D-D72CB61C9B63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929</Words>
  <Application>Microsoft Office PowerPoint</Application>
  <PresentationFormat>On-screen Show (4:3)</PresentationFormat>
  <Paragraphs>225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CSE 311  Foundations of Computing I</vt:lpstr>
      <vt:lpstr>Announcements</vt:lpstr>
      <vt:lpstr>Set Theory</vt:lpstr>
      <vt:lpstr>Definition: A set is an unordered collection of objects</vt:lpstr>
      <vt:lpstr>Definitions</vt:lpstr>
      <vt:lpstr>Empty Set and Power Set </vt:lpstr>
      <vt:lpstr>Cartesian Product : A  B</vt:lpstr>
      <vt:lpstr>Set operations</vt:lpstr>
      <vt:lpstr>It’s Boolean algebra again</vt:lpstr>
      <vt:lpstr>De Morgan’s Laws</vt:lpstr>
      <vt:lpstr>Distributive Laws</vt:lpstr>
      <vt:lpstr>Characteristic vectors: Representing sets using bits</vt:lpstr>
      <vt:lpstr>Boolean operations on bit-vectors: (a.k.a. bit-wise operations)</vt:lpstr>
      <vt:lpstr>A simple identity</vt:lpstr>
      <vt:lpstr>Private Key Cryptography </vt:lpstr>
      <vt:lpstr>One-time pad</vt:lpstr>
      <vt:lpstr>Unix/Linux file permissions</vt:lpstr>
      <vt:lpstr>Russell’s Paradox</vt:lpstr>
      <vt:lpstr>Functions review</vt:lpstr>
      <vt:lpstr>Image, Preimage</vt:lpstr>
      <vt:lpstr>Is this a function? one-to-one? onto?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2012-10-14T19:11:24Z</dcterms:modified>
</cp:coreProperties>
</file>