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5"/>
  </p:notesMasterIdLst>
  <p:handoutMasterIdLst>
    <p:handoutMasterId r:id="rId26"/>
  </p:handoutMasterIdLst>
  <p:sldIdLst>
    <p:sldId id="413" r:id="rId2"/>
    <p:sldId id="415" r:id="rId3"/>
    <p:sldId id="449" r:id="rId4"/>
    <p:sldId id="450" r:id="rId5"/>
    <p:sldId id="451" r:id="rId6"/>
    <p:sldId id="452" r:id="rId7"/>
    <p:sldId id="445" r:id="rId8"/>
    <p:sldId id="446" r:id="rId9"/>
    <p:sldId id="447" r:id="rId10"/>
    <p:sldId id="448" r:id="rId11"/>
    <p:sldId id="432" r:id="rId12"/>
    <p:sldId id="433" r:id="rId13"/>
    <p:sldId id="435" r:id="rId14"/>
    <p:sldId id="434" r:id="rId15"/>
    <p:sldId id="440" r:id="rId16"/>
    <p:sldId id="436" r:id="rId17"/>
    <p:sldId id="437" r:id="rId18"/>
    <p:sldId id="438" r:id="rId19"/>
    <p:sldId id="439" r:id="rId20"/>
    <p:sldId id="441" r:id="rId21"/>
    <p:sldId id="443" r:id="rId22"/>
    <p:sldId id="442" r:id="rId23"/>
    <p:sldId id="444" r:id="rId2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 varScale="1">
        <p:scale>
          <a:sx n="89" d="100"/>
          <a:sy n="89" d="100"/>
        </p:scale>
        <p:origin x="-8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76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73498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52A8-2354-444A-BEDD-8223563B8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4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1A1E-BE2F-B744-8838-A9AF54DE0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964AF-4915-9540-BA30-6521691E5D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4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D8CD9-E1B1-EA48-9649-1D6B7A044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7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EE7E2-5796-C342-A4F0-47F597920A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F90E3-C23F-0040-880B-8E26B3E2A2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1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F380-C394-C24D-91E4-47710C80C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A588-788A-7C41-8944-C08A0ADA8D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6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E114C-32DF-7347-88F5-6F5655E87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54917-86F2-274E-A63C-992E2CC8DC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E36CA-6628-2045-B7D5-72841BD2E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2637675-0FDA-FF4E-B921-A412B3B2FA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Logical Inference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</a:t>
            </a:r>
            <a:r>
              <a:rPr lang="en-US" dirty="0" smtClean="0">
                <a:ea typeface="+mn-ea"/>
              </a:rPr>
              <a:t>2012</a:t>
            </a: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5EDE0E-0955-A049-A859-3C01C1D886DD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 Morgan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Laws for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CE0D0E-BD45-A141-9B0D-AAF20AD5EAE1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3352800"/>
            <a:ext cx="3757613" cy="2124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Symbol" charset="0"/>
                <a:sym typeface="Symbol" charset="0"/>
              </a:rPr>
              <a:t>      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</a:t>
            </a:r>
            <a:r>
              <a:rPr lang="en-US" sz="3200">
                <a:latin typeface="Symbol" charset="0"/>
                <a:sym typeface="Symbol" charset="0"/>
              </a:rPr>
              <a:t> 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charset="0"/>
                <a:sym typeface="Symbol" charset="0"/>
              </a:rPr>
              <a:t></a:t>
            </a:r>
            <a:r>
              <a:rPr lang="en-US" sz="3200"/>
              <a:t> y  ( x ≥ y)</a:t>
            </a:r>
          </a:p>
          <a:p>
            <a:pPr>
              <a:buFont typeface="Symbol" charset="0"/>
              <a:buChar char="º"/>
            </a:pPr>
            <a:r>
              <a:rPr lang="en-US" sz="3200">
                <a:solidFill>
                  <a:srgbClr val="000000"/>
                </a:solidFill>
                <a:latin typeface="Symbol" charset="0"/>
                <a:sym typeface="Symbol" charset="0"/>
              </a:rPr>
              <a:t></a:t>
            </a:r>
            <a:r>
              <a:rPr lang="en-US" sz="3200">
                <a:latin typeface="Symbol" charset="0"/>
                <a:sym typeface="Symbol" charset="0"/>
              </a:rPr>
              <a:t>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charset="0"/>
                <a:sym typeface="Symbol" charset="0"/>
              </a:rPr>
              <a:t> </a:t>
            </a:r>
            <a:r>
              <a:rPr lang="en-US" sz="3200"/>
              <a:t>y  ( x ≥ y)</a:t>
            </a:r>
          </a:p>
          <a:p>
            <a:pPr>
              <a:buFont typeface="Symbol" charset="0"/>
              <a:buChar char="º"/>
            </a:pPr>
            <a:r>
              <a:rPr lang="en-US" sz="3200">
                <a:solidFill>
                  <a:srgbClr val="000000"/>
                </a:solidFill>
                <a:latin typeface="Symbol" charset="0"/>
                <a:sym typeface="Symbol" charset="0"/>
              </a:rPr>
              <a:t></a:t>
            </a:r>
            <a:r>
              <a:rPr lang="en-US" sz="3200">
                <a:latin typeface="Symbol" charset="0"/>
                <a:sym typeface="Symbol" charset="0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charset="0"/>
                <a:sym typeface="Symbol" charset="0"/>
              </a:rPr>
              <a:t> </a:t>
            </a:r>
            <a:r>
              <a:rPr lang="en-US" sz="3200"/>
              <a:t>y </a:t>
            </a:r>
            <a:r>
              <a:rPr lang="en-US" sz="3200">
                <a:solidFill>
                  <a:srgbClr val="000000"/>
                </a:solidFill>
                <a:latin typeface="Symbol" charset="0"/>
                <a:sym typeface="Symbol" charset="0"/>
              </a:rPr>
              <a:t> ( </a:t>
            </a:r>
            <a:r>
              <a:rPr lang="en-US" sz="3200"/>
              <a:t>x ≥ y)</a:t>
            </a:r>
          </a:p>
          <a:p>
            <a:pPr>
              <a:buFont typeface="Symbol" charset="0"/>
              <a:buChar char="º"/>
            </a:pPr>
            <a:r>
              <a:rPr lang="en-US" sz="3200">
                <a:solidFill>
                  <a:srgbClr val="000000"/>
                </a:solidFill>
                <a:latin typeface="Symbol" charset="0"/>
                <a:sym typeface="Symbol" charset="0"/>
              </a:rPr>
              <a:t></a:t>
            </a:r>
            <a:r>
              <a:rPr lang="en-US" sz="3200">
                <a:latin typeface="Symbol" charset="0"/>
                <a:sym typeface="Symbol" charset="0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charset="0"/>
                <a:sym typeface="Symbol" charset="0"/>
              </a:rPr>
              <a:t> </a:t>
            </a:r>
            <a:r>
              <a:rPr lang="en-US" sz="3200"/>
              <a:t>y    (y &gt; x)</a:t>
            </a:r>
          </a:p>
        </p:txBody>
      </p:sp>
      <p:sp>
        <p:nvSpPr>
          <p:cNvPr id="8199" name="TextBox 2"/>
          <p:cNvSpPr txBox="1">
            <a:spLocks noChangeArrowheads="1"/>
          </p:cNvSpPr>
          <p:nvPr/>
        </p:nvSpPr>
        <p:spPr bwMode="auto">
          <a:xfrm>
            <a:off x="1219200" y="2895600"/>
            <a:ext cx="4605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800"/>
              <a:t>“</a:t>
            </a:r>
            <a:r>
              <a:rPr lang="en-US" sz="2800"/>
              <a:t>There is no largest integer</a:t>
            </a:r>
            <a:r>
              <a:rPr lang="ja-JP" altLang="en-US" sz="2800"/>
              <a:t>”</a:t>
            </a:r>
            <a:endParaRPr lang="en-US" sz="2800"/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1371600" y="5486400"/>
            <a:ext cx="6946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800"/>
              <a:t>“</a:t>
            </a:r>
            <a:r>
              <a:rPr lang="en-US" sz="2800"/>
              <a:t>For every integer there is a larger integer</a:t>
            </a:r>
            <a:r>
              <a:rPr lang="ja-JP" altLang="en-US" sz="2800"/>
              <a:t>”</a:t>
            </a:r>
            <a:endParaRPr lang="en-US" sz="2800"/>
          </a:p>
        </p:txBody>
      </p:sp>
      <p:sp>
        <p:nvSpPr>
          <p:cNvPr id="8201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latin typeface="Symbol" charset="0"/>
                <a:sym typeface="Symbol" charset="0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charset="0"/>
                <a:sym typeface="Symbol" charset="0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charset="0"/>
                <a:sym typeface="Symbol" charset="0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charset="0"/>
                <a:sym typeface="Symbol" charset="0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charset="0"/>
                <a:sym typeface="Symbol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charset="0"/>
                <a:sym typeface="Symbol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Logical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>
                <a:latin typeface="Calibri" charset="0"/>
              </a:rPr>
              <a:t>So far we</a:t>
            </a:r>
            <a:r>
              <a:rPr lang="ja-JP" altLang="en-US" sz="3000">
                <a:latin typeface="Calibri" charset="0"/>
              </a:rPr>
              <a:t>’</a:t>
            </a:r>
            <a:r>
              <a:rPr lang="en-US" sz="3000">
                <a:latin typeface="Calibri" charset="0"/>
              </a:rPr>
              <a:t>ve considered</a:t>
            </a:r>
          </a:p>
          <a:p>
            <a:pPr lvl="1"/>
            <a:r>
              <a:rPr lang="en-US" sz="2600">
                <a:latin typeface="Calibri" charset="0"/>
              </a:rPr>
              <a:t>How to understand and </a:t>
            </a:r>
            <a:r>
              <a:rPr lang="en-US" sz="2600" i="1">
                <a:latin typeface="Calibri" charset="0"/>
              </a:rPr>
              <a:t>express</a:t>
            </a:r>
            <a:r>
              <a:rPr lang="en-US" sz="2600">
                <a:latin typeface="Calibri" charset="0"/>
              </a:rPr>
              <a:t> things using propositional and predicate logic</a:t>
            </a:r>
          </a:p>
          <a:p>
            <a:pPr lvl="1"/>
            <a:r>
              <a:rPr lang="en-US" sz="2600">
                <a:latin typeface="Calibri" charset="0"/>
              </a:rPr>
              <a:t>How to </a:t>
            </a:r>
            <a:r>
              <a:rPr lang="en-US" sz="2600" i="1">
                <a:latin typeface="Calibri" charset="0"/>
              </a:rPr>
              <a:t>compute</a:t>
            </a:r>
            <a:r>
              <a:rPr lang="en-US" sz="2600">
                <a:latin typeface="Calibri" charset="0"/>
              </a:rPr>
              <a:t> using Boolean (propositional) logic</a:t>
            </a:r>
          </a:p>
          <a:p>
            <a:pPr lvl="1"/>
            <a:r>
              <a:rPr lang="en-US" sz="2600">
                <a:latin typeface="Calibri" charset="0"/>
              </a:rPr>
              <a:t>How to show that different ways of expressing or computing them are </a:t>
            </a:r>
            <a:r>
              <a:rPr lang="en-US" sz="2600" i="1">
                <a:latin typeface="Calibri" charset="0"/>
              </a:rPr>
              <a:t>equivalent</a:t>
            </a:r>
            <a:r>
              <a:rPr lang="en-US" sz="2600">
                <a:latin typeface="Calibri" charset="0"/>
              </a:rPr>
              <a:t> to each other</a:t>
            </a:r>
          </a:p>
          <a:p>
            <a:r>
              <a:rPr lang="en-US" sz="3000">
                <a:latin typeface="Calibri" charset="0"/>
              </a:rPr>
              <a:t>Logic also has methods that let us </a:t>
            </a:r>
            <a:r>
              <a:rPr lang="en-US" sz="3000" i="1">
                <a:latin typeface="Calibri" charset="0"/>
              </a:rPr>
              <a:t>infer</a:t>
            </a:r>
            <a:r>
              <a:rPr lang="en-US" sz="3000">
                <a:latin typeface="Calibri" charset="0"/>
              </a:rPr>
              <a:t> implied properties from ones that we know</a:t>
            </a:r>
          </a:p>
          <a:p>
            <a:pPr lvl="1"/>
            <a:r>
              <a:rPr lang="en-US" sz="2600">
                <a:latin typeface="Calibri" charset="0"/>
              </a:rPr>
              <a:t>Equivalence is a small part of this</a:t>
            </a:r>
          </a:p>
          <a:p>
            <a:pPr lvl="1"/>
            <a:endParaRPr lang="en-US" sz="2600">
              <a:latin typeface="Calibri" charset="0"/>
            </a:endParaRPr>
          </a:p>
          <a:p>
            <a:endParaRPr lang="en-US" sz="300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665016-6D9E-4B42-AF5A-E7A1B60C6A50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Applications of Logical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Software Engineering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Express desired properties of program as set of logical constraints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Use inference rules to show that program implies that those constraints are satisfied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AI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Automated reasoning 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Algorithm design and analysis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e.g.,  Correctness, Loop invariants.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Logic Programming, e.g. Prolog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Express desired outcome as set of constraints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Automatically apply logic inference to derive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9865EA-BA12-B547-94C4-D76BBE37FEA9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Start with hypotheses and facts</a:t>
            </a:r>
          </a:p>
          <a:p>
            <a:r>
              <a:rPr lang="en-US">
                <a:latin typeface="Calibri" charset="0"/>
              </a:rPr>
              <a:t>Use rules of inference to extend set of facts</a:t>
            </a:r>
          </a:p>
          <a:p>
            <a:r>
              <a:rPr lang="en-US">
                <a:latin typeface="Calibri" charset="0"/>
              </a:rPr>
              <a:t>Result is proved when it is included in the set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D9-E1B1-EA48-9649-1D6B7A0447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An inference rule:  </a:t>
            </a:r>
            <a:r>
              <a:rPr lang="en-US" i="1">
                <a:latin typeface="Calibri" charset="0"/>
              </a:rPr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If p and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are both true then q must be true</a:t>
            </a:r>
          </a:p>
          <a:p>
            <a:pPr>
              <a:defRPr/>
            </a:pP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Write this rule as</a:t>
            </a:r>
          </a:p>
          <a:p>
            <a:pPr lvl="4">
              <a:defRPr/>
            </a:pPr>
            <a:endParaRPr lang="en-US" dirty="0">
              <a:ea typeface="+mn-ea"/>
              <a:sym typeface="Symbol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If it is Monday then you have a 311 class today.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It is Monday.</a:t>
            </a: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Therefore, by Modus Ponens: 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You have a 311 class today</a:t>
            </a:r>
            <a:endParaRPr lang="en-US" dirty="0">
              <a:ea typeface="+mn-ea"/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34E787-A983-DA41-9524-D5EE98E621B5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4191000" y="24384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p, </a:t>
            </a:r>
            <a:r>
              <a:rPr lang="en-US" sz="3200" u="sng" dirty="0" err="1">
                <a:latin typeface="Calibri" charset="0"/>
              </a:rPr>
              <a:t>p</a:t>
            </a:r>
            <a:r>
              <a:rPr lang="en-US" sz="3200" u="sng" dirty="0" err="1">
                <a:latin typeface="Calibri" charset="0"/>
                <a:sym typeface="Symbol" charset="0"/>
              </a:rPr>
              <a:t>q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Show that r follows from p ,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, and </a:t>
            </a:r>
            <a:r>
              <a:rPr lang="en-US" dirty="0" err="1" smtClean="0">
                <a:ea typeface="+mn-ea"/>
              </a:rPr>
              <a:t>q</a:t>
            </a:r>
            <a:r>
              <a:rPr lang="en-US" dirty="0" err="1" smtClean="0">
                <a:ea typeface="+mn-ea"/>
                <a:sym typeface="Symbol"/>
              </a:rPr>
              <a:t>r</a:t>
            </a: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endParaRPr lang="en-US" dirty="0">
              <a:ea typeface="+mn-ea"/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  <a:sym typeface="Symbol"/>
              </a:rPr>
              <a:t>1.   p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</a:rPr>
              <a:t>q</a:t>
            </a:r>
            <a:r>
              <a:rPr lang="en-US" dirty="0" smtClean="0">
                <a:ea typeface="+mn-ea"/>
                <a:sym typeface="Symbol"/>
              </a:rPr>
              <a:t> r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q            Modus Ponens from 1 and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r             Modus Ponens from 3 and 4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03BD06-75A0-8049-A778-7381D63CB6B2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Inference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Each </a:t>
            </a:r>
            <a:r>
              <a:rPr lang="en-US" i="1">
                <a:latin typeface="Calibri" charset="0"/>
              </a:rPr>
              <a:t>inference rule</a:t>
            </a:r>
            <a:r>
              <a:rPr lang="en-US">
                <a:latin typeface="Calibri" charset="0"/>
              </a:rPr>
              <a:t> is written as                     which means that if both A                                 and B are true then you can infer C and you can infer D.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For rule to be correct  (A </a:t>
            </a:r>
            <a:r>
              <a:rPr lang="en-US">
                <a:latin typeface="Calibri" charset="0"/>
                <a:sym typeface="Symbol" charset="0"/>
              </a:rPr>
              <a:t> B)  C  and </a:t>
            </a:r>
            <a:r>
              <a:rPr lang="en-US">
                <a:latin typeface="Calibri" charset="0"/>
              </a:rPr>
              <a:t> (A </a:t>
            </a:r>
            <a:r>
              <a:rPr lang="en-US">
                <a:latin typeface="Calibri" charset="0"/>
                <a:sym typeface="Symbol" charset="0"/>
              </a:rPr>
              <a:t> B)  D  must be a tautologies</a:t>
            </a: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Sometimes rules don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t need anything to start with.  These rules are called </a:t>
            </a:r>
            <a:r>
              <a:rPr lang="en-US" i="1">
                <a:latin typeface="Calibri" charset="0"/>
              </a:rPr>
              <a:t>axioms</a:t>
            </a:r>
            <a:r>
              <a:rPr lang="en-US">
                <a:latin typeface="Calibri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e.g. </a:t>
            </a:r>
            <a:r>
              <a:rPr lang="en-US" i="1">
                <a:latin typeface="Calibri" charset="0"/>
              </a:rPr>
              <a:t>Excluded Middle Axiom</a:t>
            </a:r>
            <a:r>
              <a:rPr lang="en-US">
                <a:latin typeface="Calibri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4499A8-01DE-FB40-AC3B-E39630F4A248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6553200" y="1447800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A, B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C,D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5486400" y="51816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 p </a:t>
            </a:r>
            <a:r>
              <a:rPr lang="en-US" sz="3200">
                <a:latin typeface="Symbol" charset="0"/>
                <a:sym typeface="Symbol" charset="0"/>
              </a:rPr>
              <a:t></a:t>
            </a:r>
            <a:r>
              <a:rPr lang="en-US" sz="3200">
                <a:latin typeface="Calibri" charset="0"/>
                <a:sym typeface="Symbol" charset="0"/>
              </a:rPr>
              <a:t>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Propositional Inference Rules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>
                <a:latin typeface="Calibri" charset="0"/>
              </a:rPr>
              <a:t>Excluded middle plus two inference rules per binary connective, one to eliminate it and one to introduce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4C374E-2CFA-894A-A20C-79BA693F4C1D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1600200" y="2743200"/>
            <a:ext cx="1428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 </a:t>
            </a:r>
            <a:r>
              <a:rPr lang="en-US" sz="3200" u="sng">
                <a:latin typeface="Calibri" charset="0"/>
                <a:sym typeface="Symbol" charset="0"/>
              </a:rPr>
              <a:t> q</a:t>
            </a:r>
            <a:r>
              <a:rPr lang="en-US" sz="3200" u="sng">
                <a:latin typeface="Calibri" charset="0"/>
              </a:rPr>
              <a:t>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p, q</a:t>
            </a: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4114800" y="2743200"/>
            <a:ext cx="1568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p, q 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 </a:t>
            </a:r>
            <a:r>
              <a:rPr lang="en-US" sz="3200">
                <a:latin typeface="Calibri" charset="0"/>
                <a:sym typeface="Symbol" charset="0"/>
              </a:rPr>
              <a:t> q </a:t>
            </a:r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4114800" y="3962400"/>
            <a:ext cx="254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p         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p  q, q  p</a:t>
            </a:r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1447800" y="4038600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  <a:sym typeface="Symbol" charset="0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q</a:t>
            </a:r>
          </a:p>
        </p:txBody>
      </p:sp>
      <p:sp>
        <p:nvSpPr>
          <p:cNvPr id="16395" name="TextBox 10"/>
          <p:cNvSpPr txBox="1">
            <a:spLocks noChangeArrowheads="1"/>
          </p:cNvSpPr>
          <p:nvPr/>
        </p:nvSpPr>
        <p:spPr bwMode="auto">
          <a:xfrm>
            <a:off x="1676400" y="52578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p, p</a:t>
            </a:r>
            <a:r>
              <a:rPr lang="en-US" sz="3200" u="sng">
                <a:latin typeface="Calibri" charset="0"/>
                <a:sym typeface="Symbol" charset="0"/>
              </a:rPr>
              <a:t>q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 q</a:t>
            </a:r>
          </a:p>
        </p:txBody>
      </p:sp>
      <p:sp>
        <p:nvSpPr>
          <p:cNvPr id="16396" name="TextBox 11"/>
          <p:cNvSpPr txBox="1">
            <a:spLocks noChangeArrowheads="1"/>
          </p:cNvSpPr>
          <p:nvPr/>
        </p:nvSpPr>
        <p:spPr bwMode="auto">
          <a:xfrm>
            <a:off x="4648200" y="5181600"/>
            <a:ext cx="1487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</a:t>
            </a:r>
            <a:r>
              <a:rPr lang="en-US" sz="3200" u="sng">
                <a:latin typeface="Calibri" charset="0"/>
                <a:sym typeface="Symbol" charset="0"/>
              </a:rPr>
              <a:t>q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</a:t>
            </a:r>
            <a:r>
              <a:rPr lang="en-US" sz="3200">
                <a:latin typeface="Calibri" charset="0"/>
                <a:sym typeface="Symbol" charset="0"/>
              </a:rPr>
              <a:t>q</a:t>
            </a:r>
          </a:p>
        </p:txBody>
      </p:sp>
      <p:sp>
        <p:nvSpPr>
          <p:cNvPr id="14" name="Freeform 13"/>
          <p:cNvSpPr/>
          <p:nvPr/>
        </p:nvSpPr>
        <p:spPr>
          <a:xfrm>
            <a:off x="4557713" y="5157788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00800" y="5257800"/>
            <a:ext cx="2692714" cy="12618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  <a:ea typeface="ＭＳ Ｐゴシック" pitchFamily="-111" charset="-128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Not like other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rules!</a:t>
            </a:r>
            <a:b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</a:b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See next slide…</a:t>
            </a:r>
            <a:endParaRPr lang="en-US" sz="2400" dirty="0">
              <a:solidFill>
                <a:srgbClr val="FF0000"/>
              </a:solidFill>
              <a:latin typeface="+mj-lt"/>
              <a:ea typeface="ＭＳ Ｐゴシック" pitchFamily="-11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Direct Proof of an Implication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q</a:t>
            </a:r>
            <a:r>
              <a:rPr lang="en-US" dirty="0">
                <a:latin typeface="Calibri" charset="0"/>
                <a:sym typeface="Symbol" charset="0"/>
              </a:rPr>
              <a:t> denotes a proof of q given p as an </a:t>
            </a:r>
            <a:r>
              <a:rPr lang="en-US" dirty="0" smtClean="0">
                <a:latin typeface="Calibri" charset="0"/>
                <a:sym typeface="Symbol" charset="0"/>
              </a:rPr>
              <a:t>assumption. 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Don’t confuse with </a:t>
            </a:r>
            <a:r>
              <a:rPr lang="en-US" dirty="0" err="1" smtClean="0">
                <a:solidFill>
                  <a:srgbClr val="FF0000"/>
                </a:solidFill>
                <a:latin typeface="Calibri" charset="0"/>
                <a:sym typeface="Symbol" charset="0"/>
              </a:rPr>
              <a:t>pq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.</a:t>
            </a:r>
            <a:endParaRPr lang="en-US" dirty="0">
              <a:solidFill>
                <a:srgbClr val="FF0000"/>
              </a:solidFill>
              <a:latin typeface="Calibri" charset="0"/>
              <a:sym typeface="Symbol" charset="0"/>
            </a:endParaRPr>
          </a:p>
          <a:p>
            <a:r>
              <a:rPr lang="en-US" dirty="0">
                <a:latin typeface="Calibri" charset="0"/>
              </a:rPr>
              <a:t>The direct proof rule</a:t>
            </a:r>
          </a:p>
          <a:p>
            <a:pPr lvl="1"/>
            <a:r>
              <a:rPr lang="en-US" dirty="0">
                <a:latin typeface="Calibri" charset="0"/>
              </a:rPr>
              <a:t>if you have such a proof then you can conclude that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>
                <a:latin typeface="Calibri" charset="0"/>
                <a:sym typeface="Symbol" charset="0"/>
              </a:rPr>
              <a:t> is true</a:t>
            </a:r>
          </a:p>
          <a:p>
            <a:r>
              <a:rPr lang="en-US" dirty="0">
                <a:latin typeface="Calibri" charset="0"/>
                <a:sym typeface="Symbol" charset="0"/>
              </a:rPr>
              <a:t>E.g.           1.    p            Assumption                               	            2.   p  q      Intro for  from 1                             	3.     p  (p  q)     Direct proof rule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518A9-83F7-BE45-94A9-97DF666F1AC0}" type="slidenum">
              <a:rPr 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209800" y="4162659"/>
            <a:ext cx="5415695" cy="1171341"/>
          </a:xfrm>
          <a:custGeom>
            <a:avLst/>
            <a:gdLst>
              <a:gd name="connsiteX0" fmla="*/ 150115 w 4881994"/>
              <a:gd name="connsiteY0" fmla="*/ 161271 h 1238956"/>
              <a:gd name="connsiteX1" fmla="*/ 41258 w 4881994"/>
              <a:gd name="connsiteY1" fmla="*/ 966813 h 1238956"/>
              <a:gd name="connsiteX2" fmla="*/ 759715 w 4881994"/>
              <a:gd name="connsiteY2" fmla="*/ 1238956 h 1238956"/>
              <a:gd name="connsiteX3" fmla="*/ 4275801 w 4881994"/>
              <a:gd name="connsiteY3" fmla="*/ 1130099 h 1238956"/>
              <a:gd name="connsiteX4" fmla="*/ 4482629 w 4881994"/>
              <a:gd name="connsiteY4" fmla="*/ 74185 h 1238956"/>
              <a:gd name="connsiteX5" fmla="*/ 204543 w 4881994"/>
              <a:gd name="connsiteY5" fmla="*/ 172156 h 1238956"/>
              <a:gd name="connsiteX0" fmla="*/ 150115 w 4513777"/>
              <a:gd name="connsiteY0" fmla="*/ 112636 h 1190321"/>
              <a:gd name="connsiteX1" fmla="*/ 41258 w 4513777"/>
              <a:gd name="connsiteY1" fmla="*/ 918178 h 1190321"/>
              <a:gd name="connsiteX2" fmla="*/ 759715 w 4513777"/>
              <a:gd name="connsiteY2" fmla="*/ 1190321 h 1190321"/>
              <a:gd name="connsiteX3" fmla="*/ 4275801 w 4513777"/>
              <a:gd name="connsiteY3" fmla="*/ 1081464 h 1190321"/>
              <a:gd name="connsiteX4" fmla="*/ 3505253 w 4513777"/>
              <a:gd name="connsiteY4" fmla="*/ 97249 h 1190321"/>
              <a:gd name="connsiteX5" fmla="*/ 204543 w 4513777"/>
              <a:gd name="connsiteY5" fmla="*/ 123521 h 1190321"/>
              <a:gd name="connsiteX0" fmla="*/ 150115 w 4688833"/>
              <a:gd name="connsiteY0" fmla="*/ 112636 h 1190321"/>
              <a:gd name="connsiteX1" fmla="*/ 41258 w 4688833"/>
              <a:gd name="connsiteY1" fmla="*/ 918178 h 1190321"/>
              <a:gd name="connsiteX2" fmla="*/ 759715 w 4688833"/>
              <a:gd name="connsiteY2" fmla="*/ 1190321 h 1190321"/>
              <a:gd name="connsiteX3" fmla="*/ 4483493 w 4688833"/>
              <a:gd name="connsiteY3" fmla="*/ 1110144 h 1190321"/>
              <a:gd name="connsiteX4" fmla="*/ 3505253 w 4688833"/>
              <a:gd name="connsiteY4" fmla="*/ 97249 h 1190321"/>
              <a:gd name="connsiteX5" fmla="*/ 204543 w 4688833"/>
              <a:gd name="connsiteY5" fmla="*/ 123521 h 119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8833" h="1190321">
                <a:moveTo>
                  <a:pt x="150115" y="112636"/>
                </a:moveTo>
                <a:cubicBezTo>
                  <a:pt x="44886" y="425600"/>
                  <a:pt x="-60342" y="738564"/>
                  <a:pt x="41258" y="918178"/>
                </a:cubicBezTo>
                <a:cubicBezTo>
                  <a:pt x="142858" y="1097792"/>
                  <a:pt x="53958" y="1163107"/>
                  <a:pt x="759715" y="1190321"/>
                </a:cubicBezTo>
                <a:lnTo>
                  <a:pt x="4483493" y="1110144"/>
                </a:lnTo>
                <a:cubicBezTo>
                  <a:pt x="5103979" y="916016"/>
                  <a:pt x="4183796" y="256906"/>
                  <a:pt x="3505253" y="97249"/>
                </a:cubicBezTo>
                <a:cubicBezTo>
                  <a:pt x="2826710" y="-62408"/>
                  <a:pt x="2004314" y="-5293"/>
                  <a:pt x="204543" y="12352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3810000"/>
            <a:ext cx="20666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Proof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subroutine</a:t>
            </a:r>
            <a:b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</a:b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for p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 (p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sym typeface="Symbol" charset="0"/>
              </a:rPr>
              <a:t>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q)</a:t>
            </a:r>
            <a:endParaRPr lang="en-US" sz="2000" dirty="0">
              <a:solidFill>
                <a:srgbClr val="FF0000"/>
              </a:solidFill>
              <a:ea typeface="ＭＳ Ｐゴシック" pitchFamily="-11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 can use Equivalences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Show that </a:t>
            </a:r>
            <a:r>
              <a:rPr lang="en-US" dirty="0" smtClean="0">
                <a:ea typeface="+mn-ea"/>
                <a:sym typeface="Symbol"/>
              </a:rPr>
              <a:t>p follows from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and q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>
              <a:ea typeface="+mn-ea"/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  <a:sym typeface="Symbol"/>
              </a:rPr>
              <a:t>1.  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q   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</a:t>
            </a:r>
            <a:r>
              <a:rPr lang="en-US" dirty="0" smtClean="0">
                <a:ea typeface="+mn-ea"/>
              </a:rPr>
              <a:t>q</a:t>
            </a:r>
            <a:r>
              <a:rPr lang="en-US" dirty="0" smtClean="0">
                <a:ea typeface="+mn-ea"/>
                <a:sym typeface="Symbol"/>
              </a:rPr>
              <a:t>  </a:t>
            </a:r>
            <a:r>
              <a:rPr lang="en-US" dirty="0">
                <a:ea typeface="+mn-ea"/>
                <a:sym typeface="Symbol"/>
              </a:rPr>
              <a:t>p</a:t>
            </a:r>
            <a:r>
              <a:rPr lang="en-US" dirty="0" smtClean="0">
                <a:ea typeface="+mn-ea"/>
                <a:sym typeface="Symbol"/>
              </a:rPr>
              <a:t>     Contrapositive of 1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p                 Modus Ponens from 2 and 3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019701-E27B-A54E-B4C2-C89E148F2F75}" type="slidenum">
              <a:rPr 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Logical Inference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1.6, 1.7           7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1.5, 1.6, 1.7   6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1.5, 3.1           5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DE9CFE-F660-7B4F-9832-F019D04C68F3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Inference Rules for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F90187-4652-2F47-AFA8-8FF342671E47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143000" y="1447800"/>
            <a:ext cx="2935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P(c) for some c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 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5029200" y="1447800"/>
            <a:ext cx="2876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</a:t>
            </a:r>
            <a:r>
              <a:rPr lang="en-US" sz="3200" u="sng">
                <a:latin typeface="Symbol" charset="0"/>
                <a:sym typeface="Symbol" charset="0"/>
              </a:rPr>
              <a:t></a:t>
            </a:r>
            <a:r>
              <a:rPr lang="en-US" sz="3200" u="sng">
                <a:latin typeface="Calibri" charset="0"/>
                <a:sym typeface="Symbol" charset="0"/>
              </a:rPr>
              <a:t> x P(x)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P(a) for any a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152400" y="3505200"/>
            <a:ext cx="4524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</a:t>
            </a:r>
            <a:r>
              <a:rPr lang="ja-JP" altLang="en-US" sz="3200" u="sng">
                <a:latin typeface="Calibri" charset="0"/>
              </a:rPr>
              <a:t>“</a:t>
            </a:r>
            <a:r>
              <a:rPr lang="en-US" sz="3200" u="sng">
                <a:latin typeface="Calibri" charset="0"/>
              </a:rPr>
              <a:t>Let a be anything</a:t>
            </a:r>
            <a:r>
              <a:rPr lang="ja-JP" altLang="en-US" sz="3200" u="sng">
                <a:latin typeface="Calibri" charset="0"/>
              </a:rPr>
              <a:t>”</a:t>
            </a:r>
            <a:r>
              <a:rPr lang="en-US" sz="3200" u="sng">
                <a:latin typeface="Calibri" charset="0"/>
              </a:rPr>
              <a:t>...P(a)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 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4754563" y="3505200"/>
            <a:ext cx="4389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</a:t>
            </a:r>
            <a:r>
              <a:rPr lang="en-US" sz="3200" u="sng">
                <a:latin typeface="Symbol" charset="0"/>
                <a:sym typeface="Symbol" charset="0"/>
              </a:rPr>
              <a:t></a:t>
            </a:r>
            <a:r>
              <a:rPr lang="en-US" sz="3200" u="sng">
                <a:latin typeface="Calibri" charset="0"/>
                <a:sym typeface="Symbol" charset="0"/>
              </a:rPr>
              <a:t> x P(x)       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P(c) for some special c</a:t>
            </a:r>
            <a:endParaRPr lang="en-US" sz="3200">
              <a:latin typeface="Calibri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 using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Show that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Simba is a cat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follows from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All lions are cats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and 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Simba is a lion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(using the domain of all animals)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CCAF90-1339-BC4E-B624-5988F863095E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 using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There exists an even prime number</a:t>
            </a:r>
            <a:r>
              <a:rPr lang="ja-JP" altLang="en-US">
                <a:latin typeface="Calibri" charset="0"/>
              </a:rPr>
              <a:t>”</a:t>
            </a:r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0854D2-53B8-924A-9D30-78979D3C1FD4}" type="slidenum">
              <a:rPr lang="en-US">
                <a:solidFill>
                  <a:srgbClr val="898989"/>
                </a:solidFill>
              </a:rPr>
              <a:pPr eaLnBrk="1" hangingPunct="1"/>
              <a:t>22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General Proof Strategy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charset="0"/>
              <a:buAutoNum type="alphaUcPeriod"/>
            </a:pPr>
            <a:r>
              <a:rPr lang="en-US">
                <a:latin typeface="Calibri" charset="0"/>
              </a:rPr>
              <a:t>Look at the rules for introducing connectives to see how you would build up the formula you want to prove from pieces of what is given</a:t>
            </a:r>
          </a:p>
          <a:p>
            <a:pPr marL="514350" indent="-514350">
              <a:buFont typeface="Calibri" charset="0"/>
              <a:buAutoNum type="alphaUcPeriod"/>
            </a:pPr>
            <a:r>
              <a:rPr lang="en-US">
                <a:latin typeface="Calibri" charset="0"/>
              </a:rPr>
              <a:t>Use the rules for eliminating connectives to break down the given formulas so that you get the pieces you need to do A.</a:t>
            </a:r>
          </a:p>
          <a:p>
            <a:pPr marL="514350" indent="-514350">
              <a:buFont typeface="Calibri" charset="0"/>
              <a:buAutoNum type="alphaUcPeriod"/>
            </a:pPr>
            <a:r>
              <a:rPr lang="en-US">
                <a:latin typeface="Calibri" charset="0"/>
              </a:rPr>
              <a:t>Write the proof beginning with B followed by 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428BE-57B9-3349-879A-6CF4B20DAA01}" type="slidenum">
              <a:rPr 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Highlights from last lecture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</a:rPr>
              <a:t>Predicates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Cat(x),  Prime(x), </a:t>
            </a:r>
            <a:r>
              <a:rPr lang="en-US" dirty="0" err="1" smtClean="0">
                <a:solidFill>
                  <a:srgbClr val="000000"/>
                </a:solidFill>
                <a:ea typeface="+mn-ea"/>
              </a:rPr>
              <a:t>HasTaken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+mn-ea"/>
              </a:rPr>
              <a:t>s,c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Quantifiers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Symbol"/>
                <a:sym typeface="Symbol"/>
              </a:rPr>
              <a:t>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(Even(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>
                <a:latin typeface="Symbol"/>
                <a:sym typeface="Symbol"/>
              </a:rPr>
              <a:t></a:t>
            </a:r>
            <a:r>
              <a:rPr lang="en-US" dirty="0"/>
              <a:t> Odd(</a:t>
            </a:r>
            <a:r>
              <a:rPr lang="en-US" i="1" dirty="0"/>
              <a:t>x</a:t>
            </a:r>
            <a:r>
              <a:rPr lang="en-US" dirty="0" smtClean="0"/>
              <a:t>)), </a:t>
            </a:r>
            <a:r>
              <a:rPr lang="en-US" dirty="0">
                <a:latin typeface="Symbol"/>
                <a:sym typeface="Symbol"/>
              </a:rPr>
              <a:t>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smtClean="0"/>
              <a:t>(Cat(x)</a:t>
            </a:r>
            <a:r>
              <a:rPr lang="en-US" b="1" dirty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dirty="0" err="1" smtClean="0"/>
              <a:t>LikesTofu</a:t>
            </a:r>
            <a:r>
              <a:rPr lang="en-US" dirty="0" smtClean="0"/>
              <a:t>(x))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Order of quantifiers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Symbol"/>
                <a:sym typeface="Symbol"/>
              </a:rPr>
              <a:t>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"/>
                <a:sym typeface="Symbol"/>
              </a:rPr>
              <a:t>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Greater (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 smtClean="0"/>
              <a:t>),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latin typeface="Symbol"/>
                <a:sym typeface="Symbol"/>
              </a:rPr>
              <a:t>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smtClean="0"/>
              <a:t>Greater 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Correspondence between world and logic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“Red cats like tofu”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>
                <a:sym typeface="Symbol"/>
              </a:rPr>
              <a:t> x ((Cat(x)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/>
              <a:t> </a:t>
            </a:r>
            <a:r>
              <a:rPr lang="en-US" dirty="0" smtClean="0"/>
              <a:t>Red(x)) → </a:t>
            </a:r>
            <a:r>
              <a:rPr lang="en-US" dirty="0" err="1" smtClean="0"/>
              <a:t>LikesTofu</a:t>
            </a:r>
            <a:r>
              <a:rPr lang="en-US" dirty="0" smtClean="0"/>
              <a:t>(x))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endParaRPr lang="en-US" dirty="0"/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rgbClr val="000000"/>
              </a:solidFill>
              <a:ea typeface="+mn-ea"/>
            </a:endParaRPr>
          </a:p>
          <a:p>
            <a:pPr lvl="2">
              <a:lnSpc>
                <a:spcPct val="90000"/>
              </a:lnSpc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C4D51B-0940-B34D-A114-11C78F433C68}" type="slidenum">
              <a:rPr lang="en-US" sz="800"/>
              <a:pPr eaLnBrk="1" hangingPunct="1"/>
              <a:t>3</a:t>
            </a:fld>
            <a:endParaRPr lang="en-US" sz="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Notlargest(x) </a:t>
            </a:r>
            <a:r>
              <a:rPr lang="en-US" sz="320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en-US" sz="3200" i="1" smtClean="0">
                <a:solidFill>
                  <a:srgbClr val="000000"/>
                </a:solidFill>
              </a:rPr>
              <a:t>y</a:t>
            </a:r>
            <a:r>
              <a:rPr lang="en-US" sz="3200" smtClean="0">
                <a:solidFill>
                  <a:srgbClr val="000000"/>
                </a:solidFill>
              </a:rPr>
              <a:t> Greater (</a:t>
            </a:r>
            <a:r>
              <a:rPr lang="en-US" sz="3200" i="1" smtClean="0">
                <a:solidFill>
                  <a:srgbClr val="000000"/>
                </a:solidFill>
              </a:rPr>
              <a:t>y</a:t>
            </a:r>
            <a:r>
              <a:rPr lang="en-US" sz="3200" smtClean="0">
                <a:solidFill>
                  <a:srgbClr val="000000"/>
                </a:solidFill>
              </a:rPr>
              <a:t>, </a:t>
            </a:r>
            <a:r>
              <a:rPr lang="en-US" sz="3200" i="1" smtClean="0">
                <a:solidFill>
                  <a:srgbClr val="000000"/>
                </a:solidFill>
              </a:rPr>
              <a:t>x</a:t>
            </a:r>
            <a:r>
              <a:rPr lang="en-US" sz="3200" smtClean="0">
                <a:solidFill>
                  <a:srgbClr val="000000"/>
                </a:solidFill>
              </a:rPr>
              <a:t>)                            	                  </a:t>
            </a:r>
            <a:r>
              <a:rPr lang="en-US" sz="320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en-US" sz="3200" i="1" smtClean="0">
                <a:solidFill>
                  <a:srgbClr val="000000"/>
                </a:solidFill>
              </a:rPr>
              <a:t>z</a:t>
            </a:r>
            <a:r>
              <a:rPr lang="en-US" sz="3200" smtClean="0">
                <a:solidFill>
                  <a:srgbClr val="000000"/>
                </a:solidFill>
              </a:rPr>
              <a:t> Greater (</a:t>
            </a:r>
            <a:r>
              <a:rPr lang="en-US" sz="3200" i="1" smtClean="0">
                <a:solidFill>
                  <a:srgbClr val="000000"/>
                </a:solidFill>
              </a:rPr>
              <a:t>z</a:t>
            </a:r>
            <a:r>
              <a:rPr lang="en-US" sz="3200" smtClean="0">
                <a:solidFill>
                  <a:srgbClr val="000000"/>
                </a:solidFill>
              </a:rPr>
              <a:t>, </a:t>
            </a:r>
            <a:r>
              <a:rPr lang="en-US" sz="3200" i="1" smtClean="0">
                <a:solidFill>
                  <a:srgbClr val="000000"/>
                </a:solidFill>
              </a:rPr>
              <a:t>x</a:t>
            </a:r>
            <a:r>
              <a:rPr lang="en-US" sz="3200" smtClean="0">
                <a:solidFill>
                  <a:srgbClr val="000000"/>
                </a:solidFill>
              </a:rPr>
              <a:t>)</a:t>
            </a:r>
            <a:endParaRPr lang="en-US" sz="2800" smtClean="0">
              <a:solidFill>
                <a:srgbClr val="000000"/>
              </a:solidFill>
            </a:endParaRPr>
          </a:p>
          <a:p>
            <a:pPr marL="800100" lvl="3" indent="-342900"/>
            <a:r>
              <a:rPr lang="en-US" sz="2800" smtClean="0">
                <a:solidFill>
                  <a:srgbClr val="000000"/>
                </a:solidFill>
              </a:rPr>
              <a:t>Value doesn’t depend on y or z  “bound variables”</a:t>
            </a:r>
          </a:p>
          <a:p>
            <a:pPr marL="800100" lvl="3" indent="-342900"/>
            <a:r>
              <a:rPr lang="en-US" sz="2800" smtClean="0">
                <a:solidFill>
                  <a:srgbClr val="000000"/>
                </a:solidFill>
              </a:rPr>
              <a:t>Value does depend on x  “free variable”</a:t>
            </a:r>
          </a:p>
          <a:p>
            <a:pPr marL="800100" lvl="3" indent="-342900"/>
            <a:endParaRPr lang="en-US" sz="280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3200" smtClean="0">
                <a:solidFill>
                  <a:srgbClr val="000000"/>
                </a:solidFill>
              </a:rPr>
              <a:t>Quantifiers only act on free variables of the formula they quantify</a:t>
            </a:r>
          </a:p>
          <a:p>
            <a:pPr lvl="1"/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(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(P(x,y)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Q(y, x)))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1FEEF-6983-465E-B8B2-831FF019CD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  (P(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 </a:t>
            </a:r>
            <a:r>
              <a:rPr lang="en-US" sz="3600" b="1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z="3600" dirty="0" smtClean="0">
                <a:solidFill>
                  <a:prstClr val="black"/>
                </a:solidFill>
              </a:rPr>
              <a:t> Q(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))     </a:t>
            </a:r>
            <a:r>
              <a:rPr lang="en-US" sz="3600" dirty="0" err="1" smtClean="0">
                <a:solidFill>
                  <a:prstClr val="black"/>
                </a:solidFill>
              </a:rPr>
              <a:t>vs</a:t>
            </a:r>
            <a:r>
              <a:rPr lang="en-US" sz="3600" dirty="0" smtClean="0">
                <a:solidFill>
                  <a:prstClr val="black"/>
                </a:solidFill>
              </a:rPr>
              <a:t>   </a:t>
            </a:r>
            <a:r>
              <a:rPr lang="en-US" sz="3600" dirty="0" smtClean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 smtClean="0">
                <a:solidFill>
                  <a:prstClr val="black"/>
                </a:solidFill>
              </a:rPr>
              <a:t>x </a:t>
            </a:r>
            <a:r>
              <a:rPr lang="en-US" sz="3600" dirty="0" smtClean="0">
                <a:solidFill>
                  <a:prstClr val="black"/>
                </a:solidFill>
              </a:rPr>
              <a:t>P(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>
                <a:solidFill>
                  <a:prstClr val="black"/>
                </a:solidFill>
              </a:rPr>
              <a:t>) </a:t>
            </a:r>
            <a:r>
              <a:rPr lang="en-US" sz="3600" b="1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>
                <a:solidFill>
                  <a:prstClr val="black"/>
                </a:solidFill>
              </a:rPr>
              <a:t>x </a:t>
            </a:r>
            <a:r>
              <a:rPr lang="en-US" sz="3600" dirty="0" smtClean="0">
                <a:solidFill>
                  <a:prstClr val="black"/>
                </a:solidFill>
              </a:rPr>
              <a:t>Q(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</a:p>
          <a:p>
            <a:pPr>
              <a:buFont typeface="Arial" charset="0"/>
              <a:buChar char="•"/>
              <a:defRPr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FBDBB-C5F1-4ADD-A250-E26424610FE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Nested Quantifiers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Bound variable name doesn’t matter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P(x, y)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a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b P(a, b)</a:t>
            </a:r>
          </a:p>
          <a:p>
            <a:pPr lvl="1"/>
            <a:endParaRPr lang="en-US" smtClean="0"/>
          </a:p>
          <a:p>
            <a:r>
              <a:rPr lang="en-US" smtClean="0"/>
              <a:t>Positions of quantifiers can change</a:t>
            </a:r>
          </a:p>
          <a:p>
            <a:pPr lvl="1"/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(Q(x)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P(x, y))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(Q(x)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/>
              <a:t> P(x, y))</a:t>
            </a:r>
          </a:p>
          <a:p>
            <a:pPr lvl="1"/>
            <a:endParaRPr lang="en-US" smtClean="0"/>
          </a:p>
          <a:p>
            <a:r>
              <a:rPr lang="en-US" smtClean="0"/>
              <a:t>BUT:   Order is important...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Quantification with two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09600" y="1295400"/>
          <a:ext cx="8153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819400"/>
                <a:gridCol w="28956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Expression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true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false</a:t>
                      </a:r>
                      <a:endParaRPr lang="en-US" sz="3200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baseline="0" dirty="0" smtClean="0"/>
                        <a:t>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 </a:t>
                      </a:r>
                      <a:r>
                        <a:rPr lang="en-US" sz="2800" baseline="0" dirty="0" smtClean="0"/>
                        <a:t>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A588-788A-7C41-8944-C08A0ADA8D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Negations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Not every positive integer is prime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Some positive integer is not prime</a:t>
            </a: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Prime numbers do not exist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Every positive integer is not prime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D53572-A8C0-584D-8E17-4F1F4A40F1B1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 Morgan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Laws for Quantifiers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7F7682-2D73-CA45-9A37-1447F2772604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latin typeface="Symbol" charset="0"/>
                <a:sym typeface="Symbol" charset="0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charset="0"/>
                <a:sym typeface="Symbol" charset="0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charset="0"/>
                <a:sym typeface="Symbol" charset="0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charset="0"/>
                <a:sym typeface="Symbol" charset="0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charset="0"/>
                <a:sym typeface="Symbol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charset="0"/>
                <a:sym typeface="Symbol" charset="0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charset="0"/>
                <a:sym typeface="Symbol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1181</Words>
  <Application>Microsoft Office PowerPoint</Application>
  <PresentationFormat>On-screen Show (4:3)</PresentationFormat>
  <Paragraphs>237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311  Foundations of Computing I</vt:lpstr>
      <vt:lpstr>Announcements</vt:lpstr>
      <vt:lpstr>Highlights from last lecture</vt:lpstr>
      <vt:lpstr>Scope of Quantifiers</vt:lpstr>
      <vt:lpstr>Scope of Quantifiers</vt:lpstr>
      <vt:lpstr>Nested Quantifiers</vt:lpstr>
      <vt:lpstr>Quantification with two variables</vt:lpstr>
      <vt:lpstr>Negations of Quantifiers</vt:lpstr>
      <vt:lpstr>De Morgan’s Laws for Quantifiers</vt:lpstr>
      <vt:lpstr>De Morgan’s Laws for Quantifiers</vt:lpstr>
      <vt:lpstr>Logical Inference</vt:lpstr>
      <vt:lpstr>Applications of Logical Inference</vt:lpstr>
      <vt:lpstr>Proofs</vt:lpstr>
      <vt:lpstr>An inference rule:  Modus Ponens</vt:lpstr>
      <vt:lpstr>Proofs</vt:lpstr>
      <vt:lpstr>Inference Rules</vt:lpstr>
      <vt:lpstr>Simple Propositional Inference Rules</vt:lpstr>
      <vt:lpstr>Direct Proof of an Implication</vt:lpstr>
      <vt:lpstr>Proofs can use Equivalences too</vt:lpstr>
      <vt:lpstr>Inference Rules for Quantifiers</vt:lpstr>
      <vt:lpstr>Proofs using Quantifiers</vt:lpstr>
      <vt:lpstr>Proofs using Quantifiers</vt:lpstr>
      <vt:lpstr>General Proof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2012-10-07T20:41:30Z</dcterms:modified>
</cp:coreProperties>
</file>