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3"/>
  </p:notesMasterIdLst>
  <p:handoutMasterIdLst>
    <p:handoutMasterId r:id="rId24"/>
  </p:handoutMasterIdLst>
  <p:sldIdLst>
    <p:sldId id="413" r:id="rId2"/>
    <p:sldId id="415" r:id="rId3"/>
    <p:sldId id="417" r:id="rId4"/>
    <p:sldId id="424" r:id="rId5"/>
    <p:sldId id="428" r:id="rId6"/>
    <p:sldId id="425" r:id="rId7"/>
    <p:sldId id="427" r:id="rId8"/>
    <p:sldId id="426" r:id="rId9"/>
    <p:sldId id="358" r:id="rId10"/>
    <p:sldId id="359" r:id="rId11"/>
    <p:sldId id="401" r:id="rId12"/>
    <p:sldId id="402" r:id="rId13"/>
    <p:sldId id="403" r:id="rId14"/>
    <p:sldId id="404" r:id="rId15"/>
    <p:sldId id="405" r:id="rId16"/>
    <p:sldId id="418" r:id="rId17"/>
    <p:sldId id="419" r:id="rId18"/>
    <p:sldId id="420" r:id="rId19"/>
    <p:sldId id="421" r:id="rId20"/>
    <p:sldId id="422" r:id="rId21"/>
    <p:sldId id="423" r:id="rId22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CC99FF"/>
    <a:srgbClr val="FFCC99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6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24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0483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0446116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658938" y="327025"/>
            <a:ext cx="4175125" cy="3132138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5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4579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5603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6627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4128-2942-4181-9615-07BCDA506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8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0EB15-864F-4264-B6E1-F597A8CEC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5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32E3-00A0-4805-92A2-EDA85B4E1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701BD-C1DF-4A3F-88FE-C0F5CA4B4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5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6D78-FCE5-4B6B-973C-8A462BFB4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4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C2838-8969-414A-A3FC-A30F5FDD6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5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FFA16-9CC1-4B26-9C80-A6817A579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0EDA3-3570-48B7-AB08-50CCE8C66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3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5C5F1-79B1-43CD-A82C-E535E9643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8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A6D0-2D3C-4E17-93AD-26A2C8A2F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2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C7DEC-47C4-4424-BA53-9E6488D72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7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CA4A4D-D3B1-4F11-AB60-93F85C944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Lecture 5,  Boolean Logic and Predicates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Autumn </a:t>
            </a:r>
            <a:r>
              <a:rPr lang="en-US" dirty="0" smtClean="0"/>
              <a:t>2012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1AD94-2354-4E84-88BD-1C86114C0C4A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Mapping truth tables to logic gates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04838" y="1390650"/>
            <a:ext cx="7934325" cy="14605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Given a truth table: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mtClean="0"/>
              <a:t>Write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mtClean="0"/>
              <a:t>Minimize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mtClean="0"/>
              <a:t>Draw as gates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mtClean="0"/>
              <a:t>Map to available gates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</p:txBody>
      </p:sp>
      <p:sp>
        <p:nvSpPr>
          <p:cNvPr id="7172" name="Date Placeholder 18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Autumn 2012</a:t>
            </a:r>
            <a:endParaRPr lang="en-US" smtClean="0">
              <a:latin typeface="Garamond" pitchFamily="-111" charset="0"/>
            </a:endParaRPr>
          </a:p>
        </p:txBody>
      </p:sp>
      <p:sp>
        <p:nvSpPr>
          <p:cNvPr id="7173" name="Footer Placeholder 20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CSE 311</a:t>
            </a:r>
          </a:p>
        </p:txBody>
      </p:sp>
      <p:sp>
        <p:nvSpPr>
          <p:cNvPr id="7174" name="Slide Number Placeholder 1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9669E09D-7FB1-4C9E-A55E-5CDEE11DD3E1}" type="slidenum">
              <a:rPr lang="en-US" smtClean="0">
                <a:latin typeface="Garamond" pitchFamily="-111" charset="0"/>
              </a:rPr>
              <a:pPr eaLnBrk="1" hangingPunct="1"/>
              <a:t>10</a:t>
            </a:fld>
            <a:endParaRPr lang="en-US" smtClean="0">
              <a:latin typeface="Garamond" pitchFamily="-111" charset="0"/>
            </a:endParaRPr>
          </a:p>
        </p:txBody>
      </p:sp>
      <p:grpSp>
        <p:nvGrpSpPr>
          <p:cNvPr id="7175" name="Group 8"/>
          <p:cNvGrpSpPr>
            <a:grpSpLocks/>
          </p:cNvGrpSpPr>
          <p:nvPr/>
        </p:nvGrpSpPr>
        <p:grpSpPr bwMode="auto">
          <a:xfrm>
            <a:off x="6629400" y="1219200"/>
            <a:ext cx="1897063" cy="3013075"/>
            <a:chOff x="1015" y="1407"/>
            <a:chExt cx="1195" cy="1897"/>
          </a:xfrm>
        </p:grpSpPr>
        <p:sp>
          <p:nvSpPr>
            <p:cNvPr id="7187" name="Text Box 9"/>
            <p:cNvSpPr txBox="1">
              <a:spLocks noChangeArrowheads="1"/>
            </p:cNvSpPr>
            <p:nvPr/>
          </p:nvSpPr>
          <p:spPr bwMode="auto">
            <a:xfrm>
              <a:off x="1126" y="1511"/>
              <a:ext cx="962" cy="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>
              <a:spAutoFit/>
            </a:bodyPr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/>
                <a:t>A	B	C    F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0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0	0	1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0	1	0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0	1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1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1	0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1	1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1	1	1    1</a:t>
              </a:r>
            </a:p>
          </p:txBody>
        </p:sp>
        <p:sp>
          <p:nvSpPr>
            <p:cNvPr id="7188" name="Line 10"/>
            <p:cNvSpPr>
              <a:spLocks noChangeShapeType="1"/>
            </p:cNvSpPr>
            <p:nvPr/>
          </p:nvSpPr>
          <p:spPr bwMode="auto">
            <a:xfrm>
              <a:off x="1015" y="1716"/>
              <a:ext cx="1195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sp>
          <p:nvSpPr>
            <p:cNvPr id="7189" name="Line 11"/>
            <p:cNvSpPr>
              <a:spLocks noChangeShapeType="1"/>
            </p:cNvSpPr>
            <p:nvPr/>
          </p:nvSpPr>
          <p:spPr bwMode="auto">
            <a:xfrm>
              <a:off x="1872" y="1407"/>
              <a:ext cx="0" cy="18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</p:grp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644525" y="3819525"/>
            <a:ext cx="290353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/>
              <a:t>F = A’BC’+A’BC+AB’C+ABC</a:t>
            </a:r>
          </a:p>
          <a:p>
            <a:pPr eaLnBrk="1" hangingPunct="1">
              <a:spcBef>
                <a:spcPct val="15000"/>
              </a:spcBef>
            </a:pPr>
            <a:r>
              <a:rPr lang="en-US"/>
              <a:t>   = A’B(C’+C)+AC(B’+B)</a:t>
            </a:r>
          </a:p>
          <a:p>
            <a:pPr eaLnBrk="1" hangingPunct="1">
              <a:spcBef>
                <a:spcPct val="15000"/>
              </a:spcBef>
            </a:pPr>
            <a:r>
              <a:rPr lang="en-US"/>
              <a:t>   = A’B+AC</a:t>
            </a:r>
          </a:p>
        </p:txBody>
      </p:sp>
      <p:pic>
        <p:nvPicPr>
          <p:cNvPr id="717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5040313"/>
            <a:ext cx="2189162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4964113"/>
            <a:ext cx="218757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9" name="Straight Arrow Connector 13"/>
          <p:cNvCxnSpPr>
            <a:cxnSpLocks noChangeShapeType="1"/>
          </p:cNvCxnSpPr>
          <p:nvPr/>
        </p:nvCxnSpPr>
        <p:spPr bwMode="auto">
          <a:xfrm flipH="1">
            <a:off x="3663950" y="2514600"/>
            <a:ext cx="2736850" cy="1463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Straight Arrow Connector 15"/>
          <p:cNvCxnSpPr>
            <a:cxnSpLocks noChangeShapeType="1"/>
          </p:cNvCxnSpPr>
          <p:nvPr/>
        </p:nvCxnSpPr>
        <p:spPr bwMode="auto">
          <a:xfrm>
            <a:off x="1258888" y="4805363"/>
            <a:ext cx="968375" cy="3571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Straight Arrow Connector 17"/>
          <p:cNvCxnSpPr>
            <a:cxnSpLocks noChangeShapeType="1"/>
          </p:cNvCxnSpPr>
          <p:nvPr/>
        </p:nvCxnSpPr>
        <p:spPr bwMode="auto">
          <a:xfrm flipV="1">
            <a:off x="4030663" y="5651500"/>
            <a:ext cx="1417637" cy="460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19"/>
          <p:cNvCxnSpPr>
            <a:cxnSpLocks noChangeShapeType="1"/>
          </p:cNvCxnSpPr>
          <p:nvPr/>
        </p:nvCxnSpPr>
        <p:spPr bwMode="auto">
          <a:xfrm rot="16200000" flipH="1">
            <a:off x="182563" y="4302125"/>
            <a:ext cx="723900" cy="19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3" name="Oval 20"/>
          <p:cNvSpPr>
            <a:spLocks noChangeArrowheads="1"/>
          </p:cNvSpPr>
          <p:nvPr/>
        </p:nvSpPr>
        <p:spPr bwMode="auto">
          <a:xfrm>
            <a:off x="5148263" y="3149600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7184" name="Oval 22"/>
          <p:cNvSpPr>
            <a:spLocks noChangeArrowheads="1"/>
          </p:cNvSpPr>
          <p:nvPr/>
        </p:nvSpPr>
        <p:spPr bwMode="auto">
          <a:xfrm>
            <a:off x="225425" y="4184650"/>
            <a:ext cx="271463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7185" name="Oval 23"/>
          <p:cNvSpPr>
            <a:spLocks noChangeArrowheads="1"/>
          </p:cNvSpPr>
          <p:nvPr/>
        </p:nvSpPr>
        <p:spPr bwMode="auto">
          <a:xfrm>
            <a:off x="1381125" y="4937125"/>
            <a:ext cx="271463" cy="269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7186" name="Oval 24"/>
          <p:cNvSpPr>
            <a:spLocks noChangeArrowheads="1"/>
          </p:cNvSpPr>
          <p:nvPr/>
        </p:nvSpPr>
        <p:spPr bwMode="auto">
          <a:xfrm>
            <a:off x="4471988" y="5378450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Canonical forms</a:t>
            </a:r>
          </a:p>
        </p:txBody>
      </p:sp>
      <p:sp>
        <p:nvSpPr>
          <p:cNvPr id="25606" name="Rectangle 10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Truth table is the unique signature of a Boolean function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 same truth table can have many gate realizations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we’ve seen this already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depends on how good we are at Boolean simplification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Canonical forms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standard forms for a Boolean expression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we all come up with the same expression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914677">
              <a:defRPr/>
            </a:pPr>
            <a:r>
              <a:rPr lang="en-US" smtClean="0">
                <a:latin typeface="+mj-lt"/>
              </a:rPr>
              <a:t>Autumn 2012</a:t>
            </a:r>
            <a:endParaRPr lang="en-US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677">
              <a:defRPr/>
            </a:pPr>
            <a:r>
              <a:rPr lang="en-US">
                <a:latin typeface="+mj-lt"/>
              </a:rPr>
              <a:t>CSE 311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127F2172-A1CC-424B-A132-AC61B057B2C4}" type="slidenum">
              <a:rPr lang="en-US" smtClean="0">
                <a:latin typeface="Garamond" pitchFamily="-111" charset="0"/>
              </a:rPr>
              <a:pPr eaLnBrk="1" hangingPunct="1"/>
              <a:t>11</a:t>
            </a:fld>
            <a:endParaRPr lang="en-US" smtClean="0">
              <a:latin typeface="Garamond" pitchFamily="-111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Sum-of-products canonical forms</a:t>
            </a:r>
          </a:p>
        </p:txBody>
      </p:sp>
      <p:sp>
        <p:nvSpPr>
          <p:cNvPr id="9219" name="Rectangle 2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Also known as disjunctive normal form</a:t>
            </a:r>
          </a:p>
          <a:p>
            <a:pPr eaLnBrk="1" hangingPunct="1"/>
            <a:r>
              <a:rPr lang="en-US" smtClean="0"/>
              <a:t>Also known as minterm expansion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914677">
              <a:defRPr/>
            </a:pPr>
            <a:r>
              <a:rPr lang="en-US" smtClean="0">
                <a:latin typeface="+mj-lt"/>
              </a:rPr>
              <a:t>Autumn 2012</a:t>
            </a:r>
            <a:endParaRPr lang="en-US">
              <a:latin typeface="+mj-lt"/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677">
              <a:defRPr/>
            </a:pPr>
            <a:r>
              <a:rPr lang="en-US">
                <a:latin typeface="+mj-lt"/>
              </a:rPr>
              <a:t>CSE 311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129F7D96-1B16-41EB-903F-E6B3038E626A}" type="slidenum">
              <a:rPr lang="en-US" smtClean="0">
                <a:latin typeface="Garamond" pitchFamily="-111" charset="0"/>
              </a:rPr>
              <a:pPr eaLnBrk="1" hangingPunct="1"/>
              <a:t>12</a:t>
            </a:fld>
            <a:endParaRPr lang="en-US" smtClean="0">
              <a:latin typeface="Garamond" pitchFamily="-111" charset="0"/>
            </a:endParaRPr>
          </a:p>
        </p:txBody>
      </p:sp>
      <p:grpSp>
        <p:nvGrpSpPr>
          <p:cNvPr id="9223" name="Group 12"/>
          <p:cNvGrpSpPr>
            <a:grpSpLocks/>
          </p:cNvGrpSpPr>
          <p:nvPr/>
        </p:nvGrpSpPr>
        <p:grpSpPr bwMode="auto">
          <a:xfrm>
            <a:off x="895350" y="3860800"/>
            <a:ext cx="2549525" cy="1931988"/>
            <a:chOff x="572" y="2000"/>
            <a:chExt cx="1628" cy="1232"/>
          </a:xfrm>
        </p:grpSpPr>
        <p:sp>
          <p:nvSpPr>
            <p:cNvPr id="9242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4057650" y="3235325"/>
            <a:ext cx="52863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4208463" y="5416550"/>
            <a:ext cx="32194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F’ = A’B’C’ + A’BC’ + AB’C’</a:t>
            </a:r>
          </a:p>
        </p:txBody>
      </p:sp>
      <p:sp>
        <p:nvSpPr>
          <p:cNvPr id="9226" name="Rectangle 37"/>
          <p:cNvSpPr>
            <a:spLocks noChangeArrowheads="1"/>
          </p:cNvSpPr>
          <p:nvPr/>
        </p:nvSpPr>
        <p:spPr bwMode="auto">
          <a:xfrm>
            <a:off x="3983038" y="2859088"/>
            <a:ext cx="39814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001      011      101       110       111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endParaRPr lang="en-US" sz="1600">
              <a:solidFill>
                <a:srgbClr val="000000"/>
              </a:solidFill>
              <a:latin typeface="Tahoma" pitchFamily="-111" charset="0"/>
            </a:endParaRPr>
          </a:p>
        </p:txBody>
      </p:sp>
      <p:grpSp>
        <p:nvGrpSpPr>
          <p:cNvPr id="9227" name="Group 45"/>
          <p:cNvGrpSpPr>
            <a:grpSpLocks/>
          </p:cNvGrpSpPr>
          <p:nvPr/>
        </p:nvGrpSpPr>
        <p:grpSpPr bwMode="auto">
          <a:xfrm>
            <a:off x="2479675" y="3219450"/>
            <a:ext cx="3213100" cy="1595438"/>
            <a:chOff x="1584" y="2054"/>
            <a:chExt cx="2052" cy="1018"/>
          </a:xfrm>
        </p:grpSpPr>
        <p:sp>
          <p:nvSpPr>
            <p:cNvPr id="9240" name="Rectangle 33"/>
            <p:cNvSpPr>
              <a:spLocks noChangeArrowheads="1"/>
            </p:cNvSpPr>
            <p:nvPr/>
          </p:nvSpPr>
          <p:spPr bwMode="auto">
            <a:xfrm>
              <a:off x="3127" y="2054"/>
              <a:ext cx="50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A’BC</a:t>
              </a:r>
            </a:p>
          </p:txBody>
        </p:sp>
        <p:sp>
          <p:nvSpPr>
            <p:cNvPr id="9241" name="Line 39"/>
            <p:cNvSpPr>
              <a:spLocks noChangeShapeType="1"/>
            </p:cNvSpPr>
            <p:nvPr/>
          </p:nvSpPr>
          <p:spPr bwMode="auto">
            <a:xfrm flipV="1">
              <a:off x="1584" y="2304"/>
              <a:ext cx="1824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8" name="Group 46"/>
          <p:cNvGrpSpPr>
            <a:grpSpLocks/>
          </p:cNvGrpSpPr>
          <p:nvPr/>
        </p:nvGrpSpPr>
        <p:grpSpPr bwMode="auto">
          <a:xfrm>
            <a:off x="2479675" y="3219450"/>
            <a:ext cx="3940175" cy="1971675"/>
            <a:chOff x="1584" y="2054"/>
            <a:chExt cx="2516" cy="1258"/>
          </a:xfrm>
        </p:grpSpPr>
        <p:sp>
          <p:nvSpPr>
            <p:cNvPr id="9238" name="Rectangle 34"/>
            <p:cNvSpPr>
              <a:spLocks noChangeArrowheads="1"/>
            </p:cNvSpPr>
            <p:nvPr/>
          </p:nvSpPr>
          <p:spPr bwMode="auto">
            <a:xfrm>
              <a:off x="3584" y="2054"/>
              <a:ext cx="51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AB’C</a:t>
              </a:r>
            </a:p>
          </p:txBody>
        </p:sp>
        <p:sp>
          <p:nvSpPr>
            <p:cNvPr id="9239" name="Line 40"/>
            <p:cNvSpPr>
              <a:spLocks noChangeShapeType="1"/>
            </p:cNvSpPr>
            <p:nvPr/>
          </p:nvSpPr>
          <p:spPr bwMode="auto">
            <a:xfrm flipV="1">
              <a:off x="1584" y="2304"/>
              <a:ext cx="2256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9" name="Group 47"/>
          <p:cNvGrpSpPr>
            <a:grpSpLocks/>
          </p:cNvGrpSpPr>
          <p:nvPr/>
        </p:nvGrpSpPr>
        <p:grpSpPr bwMode="auto">
          <a:xfrm>
            <a:off x="2479675" y="3219450"/>
            <a:ext cx="4692650" cy="2197100"/>
            <a:chOff x="1584" y="2054"/>
            <a:chExt cx="2997" cy="1402"/>
          </a:xfrm>
        </p:grpSpPr>
        <p:sp>
          <p:nvSpPr>
            <p:cNvPr id="9236" name="Rectangle 35"/>
            <p:cNvSpPr>
              <a:spLocks noChangeArrowheads="1"/>
            </p:cNvSpPr>
            <p:nvPr/>
          </p:nvSpPr>
          <p:spPr bwMode="auto">
            <a:xfrm>
              <a:off x="4064" y="2054"/>
              <a:ext cx="51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ABC’</a:t>
              </a:r>
            </a:p>
          </p:txBody>
        </p:sp>
        <p:sp>
          <p:nvSpPr>
            <p:cNvPr id="9237" name="Line 41"/>
            <p:cNvSpPr>
              <a:spLocks noChangeShapeType="1"/>
            </p:cNvSpPr>
            <p:nvPr/>
          </p:nvSpPr>
          <p:spPr bwMode="auto">
            <a:xfrm flipV="1">
              <a:off x="1584" y="2304"/>
              <a:ext cx="2736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0" name="Group 48"/>
          <p:cNvGrpSpPr>
            <a:grpSpLocks/>
          </p:cNvGrpSpPr>
          <p:nvPr/>
        </p:nvGrpSpPr>
        <p:grpSpPr bwMode="auto">
          <a:xfrm>
            <a:off x="2479675" y="3235325"/>
            <a:ext cx="5403850" cy="2406650"/>
            <a:chOff x="1584" y="2064"/>
            <a:chExt cx="3451" cy="1536"/>
          </a:xfrm>
        </p:grpSpPr>
        <p:sp>
          <p:nvSpPr>
            <p:cNvPr id="9234" name="Rectangle 36"/>
            <p:cNvSpPr>
              <a:spLocks noChangeArrowheads="1"/>
            </p:cNvSpPr>
            <p:nvPr/>
          </p:nvSpPr>
          <p:spPr bwMode="auto">
            <a:xfrm>
              <a:off x="4546" y="2064"/>
              <a:ext cx="48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</a:t>
              </a:r>
            </a:p>
          </p:txBody>
        </p:sp>
        <p:sp>
          <p:nvSpPr>
            <p:cNvPr id="9235" name="Line 42"/>
            <p:cNvSpPr>
              <a:spLocks noChangeShapeType="1"/>
            </p:cNvSpPr>
            <p:nvPr/>
          </p:nvSpPr>
          <p:spPr bwMode="auto">
            <a:xfrm flipV="1">
              <a:off x="1584" y="2256"/>
              <a:ext cx="3216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1" name="Group 44"/>
          <p:cNvGrpSpPr>
            <a:grpSpLocks/>
          </p:cNvGrpSpPr>
          <p:nvPr/>
        </p:nvGrpSpPr>
        <p:grpSpPr bwMode="auto">
          <a:xfrm>
            <a:off x="2479675" y="3246438"/>
            <a:ext cx="2536825" cy="1116012"/>
            <a:chOff x="1584" y="2072"/>
            <a:chExt cx="1620" cy="712"/>
          </a:xfrm>
        </p:grpSpPr>
        <p:sp>
          <p:nvSpPr>
            <p:cNvPr id="9232" name="Line 38"/>
            <p:cNvSpPr>
              <a:spLocks noChangeShapeType="1"/>
            </p:cNvSpPr>
            <p:nvPr/>
          </p:nvSpPr>
          <p:spPr bwMode="auto">
            <a:xfrm flipV="1">
              <a:off x="1584" y="2304"/>
              <a:ext cx="1344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43"/>
            <p:cNvSpPr>
              <a:spLocks noChangeArrowheads="1"/>
            </p:cNvSpPr>
            <p:nvPr/>
          </p:nvSpPr>
          <p:spPr bwMode="auto">
            <a:xfrm>
              <a:off x="2804" y="2072"/>
              <a:ext cx="40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A’B’C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Rectangle 1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Sum-of-products canonical form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0243" name="Rectangle 1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86775" cy="4457700"/>
          </a:xfrm>
        </p:spPr>
        <p:txBody>
          <a:bodyPr/>
          <a:lstStyle/>
          <a:p>
            <a:pPr eaLnBrk="1" hangingPunct="1"/>
            <a:r>
              <a:rPr lang="en-US" sz="2000" smtClean="0"/>
              <a:t>Product term (or minterm)</a:t>
            </a:r>
          </a:p>
          <a:p>
            <a:pPr lvl="1" eaLnBrk="1" hangingPunct="1"/>
            <a:r>
              <a:rPr lang="en-US" sz="2000" smtClean="0"/>
              <a:t>ANDed product of literals – input combination for which output is true</a:t>
            </a:r>
          </a:p>
          <a:p>
            <a:pPr lvl="1" eaLnBrk="1" hangingPunct="1"/>
            <a:r>
              <a:rPr lang="en-US" sz="2000" smtClean="0"/>
              <a:t>each variable appears exactly once, true or inverted (but not both)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914677">
              <a:defRPr/>
            </a:pPr>
            <a:r>
              <a:rPr lang="en-US" smtClean="0">
                <a:latin typeface="+mj-lt"/>
              </a:rPr>
              <a:t>Autumn 2012</a:t>
            </a:r>
            <a:endParaRPr lang="en-US">
              <a:latin typeface="+mj-lt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677">
              <a:defRPr/>
            </a:pPr>
            <a:r>
              <a:rPr lang="en-US">
                <a:latin typeface="+mj-lt"/>
              </a:rPr>
              <a:t>CSE 311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FE8F4028-D407-44F3-A8A3-8E9478715F0C}" type="slidenum">
              <a:rPr lang="en-US" smtClean="0">
                <a:latin typeface="Garamond" pitchFamily="-111" charset="0"/>
              </a:rPr>
              <a:pPr eaLnBrk="1" hangingPunct="1"/>
              <a:t>13</a:t>
            </a:fld>
            <a:endParaRPr lang="en-US" smtClean="0">
              <a:latin typeface="Garamond" pitchFamily="-111" charset="0"/>
            </a:endParaRP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644525" y="5921375"/>
            <a:ext cx="25939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short-hand notation for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minterms of 3 variables</a:t>
            </a:r>
          </a:p>
        </p:txBody>
      </p: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871538" y="3067050"/>
            <a:ext cx="2725737" cy="2495550"/>
            <a:chOff x="284" y="1448"/>
            <a:chExt cx="1740" cy="1592"/>
          </a:xfrm>
        </p:grpSpPr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44" y="1448"/>
              <a:ext cx="168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minterms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A’B’C’	m0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A’B’C	m1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A’BC’	m2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A’BC	m3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AB’C’	m4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AB’C	m5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ABC’	m6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ABC	m7</a:t>
              </a: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284" y="1624"/>
              <a:ext cx="1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136" y="1476"/>
              <a:ext cx="0" cy="14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9" name="Line 15"/>
          <p:cNvSpPr>
            <a:spLocks noChangeShapeType="1"/>
          </p:cNvSpPr>
          <p:nvPr/>
        </p:nvSpPr>
        <p:spPr bwMode="auto">
          <a:xfrm flipV="1">
            <a:off x="2751138" y="5505450"/>
            <a:ext cx="438150" cy="665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0250" name="Rectangle 16"/>
          <p:cNvSpPr>
            <a:spLocks noChangeArrowheads="1"/>
          </p:cNvSpPr>
          <p:nvPr/>
        </p:nvSpPr>
        <p:spPr bwMode="auto">
          <a:xfrm>
            <a:off x="3897313" y="3217863"/>
            <a:ext cx="4921250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in canonical form: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F(A, B, C)	= </a:t>
            </a:r>
            <a:r>
              <a:rPr lang="en-US" sz="1600">
                <a:solidFill>
                  <a:srgbClr val="000000"/>
                </a:solidFill>
                <a:latin typeface="Symbol" pitchFamily="-111" charset="2"/>
              </a:rPr>
              <a:t>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m(1,3,5,6,7)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	=  m1 + m3 + m5 + m6 + m7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	=  A’B’C + A’BC + AB’C + ABC’ + ABC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endParaRPr lang="en-US" sz="1600">
              <a:solidFill>
                <a:srgbClr val="000000"/>
              </a:solidFill>
              <a:latin typeface="Tahoma" pitchFamily="-111" charset="0"/>
            </a:endParaRP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canonical form </a:t>
            </a:r>
            <a:r>
              <a:rPr lang="en-US" sz="1600">
                <a:solidFill>
                  <a:srgbClr val="000000"/>
                </a:solidFill>
                <a:latin typeface="Symbol" pitchFamily="-111" charset="2"/>
                <a:sym typeface="Symbol" pitchFamily="-111" charset="2"/>
              </a:rPr>
              <a:t>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minimal form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F(A, B, C)	= A’B’C + A’BC + AB’C + ABC + ABC’ 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= (A’B’ + A’B + AB’ + AB)C + ABC’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= ((A’ + A)(B’ + B))C + ABC’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= C + ABC’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= ABC’ + C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	= AB + C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Product-of-sums canonical form</a:t>
            </a:r>
          </a:p>
        </p:txBody>
      </p:sp>
      <p:sp>
        <p:nvSpPr>
          <p:cNvPr id="11267" name="Rectangle 2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Also known as conjunctive normal form</a:t>
            </a:r>
          </a:p>
          <a:p>
            <a:pPr eaLnBrk="1" hangingPunct="1"/>
            <a:r>
              <a:rPr lang="en-US" smtClean="0"/>
              <a:t>Also known as maxterm expansion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914677">
              <a:defRPr/>
            </a:pPr>
            <a:r>
              <a:rPr lang="en-US" smtClean="0">
                <a:latin typeface="+mj-lt"/>
              </a:rPr>
              <a:t>Autumn 2012</a:t>
            </a:r>
            <a:endParaRPr lang="en-US">
              <a:latin typeface="+mj-lt"/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677">
              <a:defRPr/>
            </a:pPr>
            <a:r>
              <a:rPr lang="en-US">
                <a:latin typeface="+mj-lt"/>
              </a:rPr>
              <a:t>CSE 311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999831FE-B4B6-4105-8203-9A0A7C285E30}" type="slidenum">
              <a:rPr lang="en-US" smtClean="0">
                <a:latin typeface="Garamond" pitchFamily="-111" charset="0"/>
              </a:rPr>
              <a:pPr eaLnBrk="1" hangingPunct="1"/>
              <a:t>14</a:t>
            </a:fld>
            <a:endParaRPr lang="en-US" smtClean="0">
              <a:latin typeface="Garamond" pitchFamily="-111" charset="0"/>
            </a:endParaRPr>
          </a:p>
        </p:txBody>
      </p:sp>
      <p:grpSp>
        <p:nvGrpSpPr>
          <p:cNvPr id="11271" name="Group 12"/>
          <p:cNvGrpSpPr>
            <a:grpSpLocks/>
          </p:cNvGrpSpPr>
          <p:nvPr/>
        </p:nvGrpSpPr>
        <p:grpSpPr bwMode="auto">
          <a:xfrm>
            <a:off x="895350" y="3560763"/>
            <a:ext cx="2549525" cy="1930400"/>
            <a:chOff x="572" y="2000"/>
            <a:chExt cx="1628" cy="1232"/>
          </a:xfrm>
        </p:grpSpPr>
        <p:sp>
          <p:nvSpPr>
            <p:cNvPr id="11283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3895725" y="2708275"/>
            <a:ext cx="5286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   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000              010              100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sp>
        <p:nvSpPr>
          <p:cNvPr id="11273" name="Rectangle 14"/>
          <p:cNvSpPr>
            <a:spLocks noChangeArrowheads="1"/>
          </p:cNvSpPr>
          <p:nvPr/>
        </p:nvSpPr>
        <p:spPr bwMode="auto">
          <a:xfrm>
            <a:off x="2179638" y="5892800"/>
            <a:ext cx="66135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F’ = (A + B + C’) (A + B’ + C’) (A’ + B + C’) (A’ + B’ + C) (A’ + B’ + C’)</a:t>
            </a:r>
          </a:p>
        </p:txBody>
      </p:sp>
      <p:grpSp>
        <p:nvGrpSpPr>
          <p:cNvPr id="11274" name="Group 31"/>
          <p:cNvGrpSpPr>
            <a:grpSpLocks/>
          </p:cNvGrpSpPr>
          <p:nvPr/>
        </p:nvGrpSpPr>
        <p:grpSpPr bwMode="auto">
          <a:xfrm>
            <a:off x="2482850" y="2965450"/>
            <a:ext cx="3032125" cy="922338"/>
            <a:chOff x="1586" y="1892"/>
            <a:chExt cx="1936" cy="589"/>
          </a:xfrm>
        </p:grpSpPr>
        <p:sp>
          <p:nvSpPr>
            <p:cNvPr id="11281" name="Rectangle 23"/>
            <p:cNvSpPr>
              <a:spLocks noChangeArrowheads="1"/>
            </p:cNvSpPr>
            <p:nvPr/>
          </p:nvSpPr>
          <p:spPr bwMode="auto">
            <a:xfrm>
              <a:off x="2715" y="1892"/>
              <a:ext cx="80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 + B + C)</a:t>
              </a:r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1586" y="2105"/>
              <a:ext cx="1485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5" name="Group 32"/>
          <p:cNvGrpSpPr>
            <a:grpSpLocks/>
          </p:cNvGrpSpPr>
          <p:nvPr/>
        </p:nvGrpSpPr>
        <p:grpSpPr bwMode="auto">
          <a:xfrm>
            <a:off x="2452688" y="2965450"/>
            <a:ext cx="4259262" cy="1320800"/>
            <a:chOff x="1566" y="1892"/>
            <a:chExt cx="2721" cy="843"/>
          </a:xfrm>
        </p:grpSpPr>
        <p:sp>
          <p:nvSpPr>
            <p:cNvPr id="11279" name="Rectangle 24"/>
            <p:cNvSpPr>
              <a:spLocks noChangeArrowheads="1"/>
            </p:cNvSpPr>
            <p:nvPr/>
          </p:nvSpPr>
          <p:spPr bwMode="auto">
            <a:xfrm>
              <a:off x="3452" y="1892"/>
              <a:ext cx="835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 + B’ + C)</a:t>
              </a:r>
            </a:p>
          </p:txBody>
        </p:sp>
        <p:sp>
          <p:nvSpPr>
            <p:cNvPr id="11280" name="Line 27"/>
            <p:cNvSpPr>
              <a:spLocks noChangeShapeType="1"/>
            </p:cNvSpPr>
            <p:nvPr/>
          </p:nvSpPr>
          <p:spPr bwMode="auto">
            <a:xfrm flipV="1">
              <a:off x="1566" y="2115"/>
              <a:ext cx="2278" cy="6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6" name="Group 33"/>
          <p:cNvGrpSpPr>
            <a:grpSpLocks/>
          </p:cNvGrpSpPr>
          <p:nvPr/>
        </p:nvGrpSpPr>
        <p:grpSpPr bwMode="auto">
          <a:xfrm>
            <a:off x="2466975" y="2959100"/>
            <a:ext cx="5432425" cy="1709738"/>
            <a:chOff x="1576" y="1888"/>
            <a:chExt cx="3469" cy="1091"/>
          </a:xfrm>
        </p:grpSpPr>
        <p:sp>
          <p:nvSpPr>
            <p:cNvPr id="11277" name="Rectangle 25"/>
            <p:cNvSpPr>
              <a:spLocks noChangeArrowheads="1"/>
            </p:cNvSpPr>
            <p:nvPr/>
          </p:nvSpPr>
          <p:spPr bwMode="auto">
            <a:xfrm>
              <a:off x="4218" y="1888"/>
              <a:ext cx="82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(A’ + B + C)</a:t>
              </a:r>
            </a:p>
          </p:txBody>
        </p:sp>
        <p:sp>
          <p:nvSpPr>
            <p:cNvPr id="11278" name="Line 28"/>
            <p:cNvSpPr>
              <a:spLocks noChangeShapeType="1"/>
            </p:cNvSpPr>
            <p:nvPr/>
          </p:nvSpPr>
          <p:spPr bwMode="auto">
            <a:xfrm flipV="1">
              <a:off x="1576" y="2115"/>
              <a:ext cx="3061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1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Product-of-sums canonical form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2291" name="Rectangle 1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10575" cy="4457700"/>
          </a:xfrm>
        </p:spPr>
        <p:txBody>
          <a:bodyPr/>
          <a:lstStyle/>
          <a:p>
            <a:pPr eaLnBrk="1" hangingPunct="1"/>
            <a:r>
              <a:rPr lang="en-US" sz="2000" smtClean="0"/>
              <a:t>Sum term (or maxterm)</a:t>
            </a:r>
          </a:p>
          <a:p>
            <a:pPr lvl="1" eaLnBrk="1" hangingPunct="1"/>
            <a:r>
              <a:rPr lang="en-US" sz="2000" smtClean="0"/>
              <a:t>ORed sum of literals – input combination for which output is false</a:t>
            </a:r>
          </a:p>
          <a:p>
            <a:pPr lvl="1" eaLnBrk="1" hangingPunct="1"/>
            <a:r>
              <a:rPr lang="en-US" sz="2000" smtClean="0"/>
              <a:t>each variable appears exactly once, true or inverted (but not both)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914677">
              <a:defRPr/>
            </a:pPr>
            <a:r>
              <a:rPr lang="en-US" smtClean="0">
                <a:latin typeface="+mj-lt"/>
              </a:rPr>
              <a:t>Autumn 2012</a:t>
            </a:r>
            <a:endParaRPr lang="en-US">
              <a:latin typeface="+mj-lt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677">
              <a:defRPr/>
            </a:pPr>
            <a:r>
              <a:rPr lang="en-US">
                <a:latin typeface="+mj-lt"/>
              </a:rPr>
              <a:t>CSE 311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1D609DE3-0E99-4A7D-9242-F5987951CEFF}" type="slidenum">
              <a:rPr lang="en-US" smtClean="0">
                <a:latin typeface="Garamond" pitchFamily="-111" charset="0"/>
              </a:rPr>
              <a:pPr eaLnBrk="1" hangingPunct="1"/>
              <a:t>15</a:t>
            </a:fld>
            <a:endParaRPr lang="en-US" smtClean="0">
              <a:latin typeface="Garamond" pitchFamily="-111" charset="0"/>
            </a:endParaRPr>
          </a:p>
        </p:txBody>
      </p:sp>
      <p:grpSp>
        <p:nvGrpSpPr>
          <p:cNvPr id="12295" name="Group 12"/>
          <p:cNvGrpSpPr>
            <a:grpSpLocks/>
          </p:cNvGrpSpPr>
          <p:nvPr/>
        </p:nvGrpSpPr>
        <p:grpSpPr bwMode="auto">
          <a:xfrm>
            <a:off x="514350" y="3001963"/>
            <a:ext cx="3262313" cy="2495550"/>
            <a:chOff x="220" y="1544"/>
            <a:chExt cx="2084" cy="1592"/>
          </a:xfrm>
        </p:grpSpPr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>
              <a:off x="220" y="1728"/>
              <a:ext cx="18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>
              <a:off x="1032" y="1588"/>
              <a:ext cx="0" cy="1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1"/>
            <p:cNvSpPr>
              <a:spLocks noChangeArrowheads="1"/>
            </p:cNvSpPr>
            <p:nvPr/>
          </p:nvSpPr>
          <p:spPr bwMode="auto">
            <a:xfrm>
              <a:off x="224" y="1544"/>
              <a:ext cx="208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maxterms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A+B+C	M0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A+B+C’	M1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A+B’+C	M2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A+B’+C’	M3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A’+B+C	M4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A’+B+C’	M5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A’+B’+C	M6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A’+B’+C’	M7</a:t>
              </a:r>
            </a:p>
          </p:txBody>
        </p:sp>
      </p:grpSp>
      <p:sp>
        <p:nvSpPr>
          <p:cNvPr id="12296" name="Rectangle 13"/>
          <p:cNvSpPr>
            <a:spLocks noChangeArrowheads="1"/>
          </p:cNvSpPr>
          <p:nvPr/>
        </p:nvSpPr>
        <p:spPr bwMode="auto">
          <a:xfrm>
            <a:off x="200025" y="5703888"/>
            <a:ext cx="2593975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short-hand notation for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maxterms of 3 variables</a:t>
            </a:r>
          </a:p>
        </p:txBody>
      </p:sp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3789363" y="3065463"/>
            <a:ext cx="5073650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in canonical form: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F(A, B, C)	= </a:t>
            </a:r>
            <a:r>
              <a:rPr lang="en-US" sz="1600">
                <a:solidFill>
                  <a:srgbClr val="000000"/>
                </a:solidFill>
                <a:latin typeface="Symbol" pitchFamily="-111" charset="2"/>
              </a:rPr>
              <a:t>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M(0,2,4)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	=  M0 • M2 • M4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	=  (A + B + C) (A + B’ + C) (A’ + B + C)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endParaRPr lang="en-US" sz="1600">
              <a:solidFill>
                <a:srgbClr val="000000"/>
              </a:solidFill>
              <a:latin typeface="Tahoma" pitchFamily="-111" charset="0"/>
            </a:endParaRP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canonical form 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  <a:sym typeface="Symbol" pitchFamily="-111" charset="2"/>
              </a:rPr>
              <a:t>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minimal form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F(A, B, C)	= (A + B + C) (A + B’ + C) (A’ + B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= (A + B + C) (A + B’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  (A + B + C) (A’ + B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= (A + C) (B + C)</a:t>
            </a:r>
          </a:p>
        </p:txBody>
      </p:sp>
      <p:sp>
        <p:nvSpPr>
          <p:cNvPr id="12298" name="Line 15"/>
          <p:cNvSpPr>
            <a:spLocks noChangeShapeType="1"/>
          </p:cNvSpPr>
          <p:nvPr/>
        </p:nvSpPr>
        <p:spPr bwMode="auto">
          <a:xfrm flipV="1">
            <a:off x="2366963" y="5391150"/>
            <a:ext cx="788987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Predicate Calculus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 smtClean="0"/>
              <a:t>Predicate</a:t>
            </a:r>
            <a:r>
              <a:rPr lang="en-US" smtClean="0"/>
              <a:t> or </a:t>
            </a:r>
            <a:r>
              <a:rPr lang="en-US" i="1" smtClean="0"/>
              <a:t>Propositional Function</a:t>
            </a:r>
          </a:p>
          <a:p>
            <a:pPr lvl="1"/>
            <a:r>
              <a:rPr lang="en-US" smtClean="0"/>
              <a:t>A function that returns a truth value</a:t>
            </a:r>
          </a:p>
          <a:p>
            <a:r>
              <a:rPr lang="en-US" smtClean="0"/>
              <a:t>“</a:t>
            </a:r>
            <a:r>
              <a:rPr lang="en-US" i="1" smtClean="0"/>
              <a:t>x</a:t>
            </a:r>
            <a:r>
              <a:rPr lang="en-US" smtClean="0"/>
              <a:t> is a cat”</a:t>
            </a:r>
          </a:p>
          <a:p>
            <a:r>
              <a:rPr lang="en-US" smtClean="0"/>
              <a:t>“</a:t>
            </a:r>
            <a:r>
              <a:rPr lang="en-US" i="1" smtClean="0"/>
              <a:t>x</a:t>
            </a:r>
            <a:r>
              <a:rPr lang="en-US" smtClean="0"/>
              <a:t> is prime”</a:t>
            </a:r>
          </a:p>
          <a:p>
            <a:r>
              <a:rPr lang="en-US" smtClean="0"/>
              <a:t>“student </a:t>
            </a:r>
            <a:r>
              <a:rPr lang="en-US" i="1" smtClean="0"/>
              <a:t>x</a:t>
            </a:r>
            <a:r>
              <a:rPr lang="en-US" smtClean="0"/>
              <a:t> has taken course </a:t>
            </a:r>
            <a:r>
              <a:rPr lang="en-US" i="1" smtClean="0"/>
              <a:t>y</a:t>
            </a:r>
            <a:r>
              <a:rPr lang="en-US" smtClean="0"/>
              <a:t>”</a:t>
            </a:r>
          </a:p>
          <a:p>
            <a:r>
              <a:rPr lang="en-US" smtClean="0"/>
              <a:t>“</a:t>
            </a:r>
            <a:r>
              <a:rPr lang="en-US" i="1" smtClean="0"/>
              <a:t>x</a:t>
            </a:r>
            <a:r>
              <a:rPr lang="en-US" smtClean="0"/>
              <a:t> &gt; </a:t>
            </a:r>
            <a:r>
              <a:rPr lang="en-US" i="1" smtClean="0"/>
              <a:t>y</a:t>
            </a:r>
            <a:r>
              <a:rPr lang="en-US" smtClean="0"/>
              <a:t>”</a:t>
            </a:r>
          </a:p>
          <a:p>
            <a:r>
              <a:rPr lang="en-US" smtClean="0"/>
              <a:t>“</a:t>
            </a:r>
            <a:r>
              <a:rPr lang="en-US" i="1" smtClean="0"/>
              <a:t>x</a:t>
            </a:r>
            <a:r>
              <a:rPr lang="en-US" smtClean="0"/>
              <a:t> + </a:t>
            </a:r>
            <a:r>
              <a:rPr lang="en-US" i="1" smtClean="0"/>
              <a:t>y</a:t>
            </a:r>
            <a:r>
              <a:rPr lang="en-US" smtClean="0"/>
              <a:t> = </a:t>
            </a:r>
            <a:r>
              <a:rPr lang="en-US" i="1" smtClean="0"/>
              <a:t>z</a:t>
            </a:r>
            <a:r>
              <a:rPr lang="en-US" smtClean="0"/>
              <a:t>”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248400"/>
            <a:ext cx="1582738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Prime(65353)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701BD-C1DF-4A3F-88FE-C0F5CA4B49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Quantifiers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latin typeface="Symbol" pitchFamily="-111" charset="2"/>
                <a:sym typeface="Symbol" pitchFamily="-111" charset="2"/>
              </a:rPr>
              <a:t></a:t>
            </a:r>
            <a:r>
              <a:rPr lang="en-US" smtClean="0"/>
              <a:t> </a:t>
            </a:r>
            <a:r>
              <a:rPr lang="en-US" i="1" smtClean="0"/>
              <a:t>x P(x) </a:t>
            </a:r>
            <a:r>
              <a:rPr lang="en-US" smtClean="0"/>
              <a:t>: </a:t>
            </a:r>
            <a:r>
              <a:rPr lang="en-US" i="1" smtClean="0"/>
              <a:t>P(x)</a:t>
            </a:r>
            <a:r>
              <a:rPr lang="en-US" smtClean="0"/>
              <a:t> is true for every </a:t>
            </a:r>
            <a:r>
              <a:rPr lang="en-US" i="1" smtClean="0"/>
              <a:t>x </a:t>
            </a:r>
            <a:r>
              <a:rPr lang="en-US" smtClean="0"/>
              <a:t>in the domain</a:t>
            </a:r>
            <a:endParaRPr lang="en-US" i="1" smtClean="0"/>
          </a:p>
          <a:p>
            <a:r>
              <a:rPr lang="en-US" smtClean="0"/>
              <a:t> </a:t>
            </a:r>
            <a:r>
              <a:rPr lang="en-US" smtClean="0">
                <a:latin typeface="Symbol" pitchFamily="-111" charset="2"/>
                <a:sym typeface="Symbol" pitchFamily="-111" charset="2"/>
              </a:rPr>
              <a:t></a:t>
            </a:r>
            <a:r>
              <a:rPr lang="en-US" smtClean="0"/>
              <a:t> </a:t>
            </a:r>
            <a:r>
              <a:rPr lang="en-US" i="1" smtClean="0"/>
              <a:t>x P(x) </a:t>
            </a:r>
            <a:r>
              <a:rPr lang="en-US" smtClean="0"/>
              <a:t>: There is an </a:t>
            </a:r>
            <a:r>
              <a:rPr lang="en-US" i="1" smtClean="0"/>
              <a:t>x</a:t>
            </a:r>
            <a:r>
              <a:rPr lang="en-US" smtClean="0"/>
              <a:t> in the domain for which </a:t>
            </a:r>
            <a:r>
              <a:rPr lang="en-US" i="1" smtClean="0"/>
              <a:t>P(x)</a:t>
            </a:r>
            <a:r>
              <a:rPr lang="en-US" smtClean="0"/>
              <a:t> is true</a:t>
            </a:r>
          </a:p>
        </p:txBody>
      </p:sp>
      <p:sp>
        <p:nvSpPr>
          <p:cNvPr id="1536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943600"/>
            <a:ext cx="28670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Relate </a:t>
            </a:r>
            <a:r>
              <a:rPr lang="en-US">
                <a:latin typeface="Symbol" pitchFamily="-111" charset="2"/>
                <a:cs typeface="Arial" charset="0"/>
                <a:sym typeface="Symbol" pitchFamily="-111" charset="2"/>
              </a:rPr>
              <a:t></a:t>
            </a:r>
            <a:r>
              <a:rPr lang="en-US">
                <a:cs typeface="Arial" charset="0"/>
              </a:rPr>
              <a:t> and </a:t>
            </a:r>
            <a:r>
              <a:rPr lang="en-US">
                <a:latin typeface="Symbol" pitchFamily="-111" charset="2"/>
                <a:cs typeface="Arial" charset="0"/>
                <a:sym typeface="Symbol" pitchFamily="-111" charset="2"/>
              </a:rPr>
              <a:t></a:t>
            </a:r>
            <a:r>
              <a:rPr lang="en-US">
                <a:cs typeface="Arial" charset="0"/>
              </a:rPr>
              <a:t> to </a:t>
            </a:r>
            <a:r>
              <a:rPr lang="en-US">
                <a:latin typeface="Symbol" pitchFamily="-111" charset="2"/>
                <a:cs typeface="Arial" charset="0"/>
                <a:sym typeface="Symbol" pitchFamily="-111" charset="2"/>
              </a:rPr>
              <a:t></a:t>
            </a:r>
            <a:r>
              <a:rPr lang="en-US">
                <a:cs typeface="Arial" charset="0"/>
              </a:rPr>
              <a:t> and </a:t>
            </a:r>
            <a:r>
              <a:rPr lang="en-US">
                <a:latin typeface="Symbol" pitchFamily="-111" charset="2"/>
                <a:cs typeface="Arial" charset="0"/>
                <a:sym typeface="Symbol" pitchFamily="-111" charset="2"/>
              </a:rPr>
              <a:t></a:t>
            </a:r>
            <a:endParaRPr lang="en-US">
              <a:latin typeface="Symbol" pitchFamily="-111" charset="2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701BD-C1DF-4A3F-88FE-C0F5CA4B49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Statements with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Even(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Odd(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(Even(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</a:t>
            </a:r>
            <a:r>
              <a:rPr lang="en-US" dirty="0" smtClean="0"/>
              <a:t> Odd(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(Even(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Odd(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Greater(</a:t>
            </a:r>
            <a:r>
              <a:rPr lang="en-US" i="1" dirty="0" smtClean="0"/>
              <a:t>x+</a:t>
            </a:r>
            <a:r>
              <a:rPr lang="en-US" dirty="0" smtClean="0"/>
              <a:t>1, 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(Even(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Prime(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086600" y="1981200"/>
            <a:ext cx="1416050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Even(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Odd(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Prime(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Greater(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Equal(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866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Domain:</a:t>
            </a:r>
          </a:p>
          <a:p>
            <a:pPr>
              <a:defRPr/>
            </a:pPr>
            <a:r>
              <a:rPr lang="en-US" dirty="0"/>
              <a:t>Positive Integers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701BD-C1DF-4A3F-88FE-C0F5CA4B49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Statements with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Greater (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Greater 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(Greater(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Prime(</a:t>
            </a:r>
            <a:r>
              <a:rPr lang="en-US" i="1" dirty="0" smtClean="0"/>
              <a:t>y</a:t>
            </a:r>
            <a:r>
              <a:rPr lang="en-US" dirty="0" smtClean="0"/>
              <a:t>))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(Prime(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</a:t>
            </a:r>
            <a:r>
              <a:rPr lang="en-US" dirty="0" smtClean="0"/>
              <a:t> (Equal(</a:t>
            </a:r>
            <a:r>
              <a:rPr lang="en-US" i="1" dirty="0" smtClean="0"/>
              <a:t>x</a:t>
            </a:r>
            <a:r>
              <a:rPr lang="en-US" dirty="0" smtClean="0"/>
              <a:t>, 2) </a:t>
            </a:r>
            <a:r>
              <a:rPr lang="en-US" dirty="0" smtClean="0">
                <a:latin typeface="Symbol"/>
                <a:sym typeface="Symbol"/>
              </a:rPr>
              <a:t></a:t>
            </a:r>
            <a:r>
              <a:rPr lang="en-US" dirty="0" smtClean="0"/>
              <a:t> Odd(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(Equal(</a:t>
            </a:r>
            <a:r>
              <a:rPr lang="en-US" i="1" dirty="0" smtClean="0"/>
              <a:t>x, y</a:t>
            </a:r>
            <a:r>
              <a:rPr lang="en-US" dirty="0" smtClean="0"/>
              <a:t> + 2)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Prime(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Prime(</a:t>
            </a:r>
            <a:r>
              <a:rPr lang="en-US" i="1" dirty="0" smtClean="0"/>
              <a:t>y</a:t>
            </a:r>
            <a:r>
              <a:rPr lang="en-US" dirty="0" smtClean="0"/>
              <a:t>)) 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086600" y="1981200"/>
            <a:ext cx="1416050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Even(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Odd(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Prime(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Greater(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Equal(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866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Domain:</a:t>
            </a:r>
          </a:p>
          <a:p>
            <a:pPr>
              <a:defRPr/>
            </a:pPr>
            <a:r>
              <a:rPr lang="en-US" dirty="0"/>
              <a:t>Positive Integers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701BD-C1DF-4A3F-88FE-C0F5CA4B49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Homework 2 available (Due October 10)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A395E-BF4B-4356-9D93-30A244B27A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Statements with quantifiers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smtClean="0"/>
              <a:t>“There is an odd prime”</a:t>
            </a:r>
          </a:p>
          <a:p>
            <a:endParaRPr lang="en-US" sz="2400" smtClean="0"/>
          </a:p>
          <a:p>
            <a:r>
              <a:rPr lang="en-US" sz="2400" smtClean="0"/>
              <a:t>“If x is greater than two, x is not an even prime”</a:t>
            </a:r>
          </a:p>
          <a:p>
            <a:endParaRPr lang="en-US" sz="2400" smtClean="0"/>
          </a:p>
          <a:p>
            <a:r>
              <a:rPr lang="en-US" sz="2400" smtClean="0">
                <a:latin typeface="Symbol" pitchFamily="-111" charset="2"/>
                <a:sym typeface="Symbol" pitchFamily="-111" charset="2"/>
              </a:rPr>
              <a:t></a:t>
            </a:r>
            <a:r>
              <a:rPr lang="en-US" sz="2400" i="1" smtClean="0"/>
              <a:t>x</a:t>
            </a:r>
            <a:r>
              <a:rPr lang="en-US" sz="2400" smtClean="0">
                <a:latin typeface="Symbol" pitchFamily="-111" charset="2"/>
                <a:sym typeface="Symbol" pitchFamily="-111" charset="2"/>
              </a:rPr>
              <a:t></a:t>
            </a:r>
            <a:r>
              <a:rPr lang="en-US" sz="2400" i="1" smtClean="0"/>
              <a:t>y</a:t>
            </a:r>
            <a:r>
              <a:rPr lang="en-US" sz="2400" smtClean="0">
                <a:latin typeface="Symbol" pitchFamily="-111" charset="2"/>
                <a:sym typeface="Symbol" pitchFamily="-111" charset="2"/>
              </a:rPr>
              <a:t></a:t>
            </a:r>
            <a:r>
              <a:rPr lang="en-US" sz="2400" i="1" smtClean="0"/>
              <a:t>z</a:t>
            </a:r>
            <a:r>
              <a:rPr lang="en-US" sz="2400" smtClean="0"/>
              <a:t> ((Equal(</a:t>
            </a:r>
            <a:r>
              <a:rPr lang="en-US" sz="2400" i="1" smtClean="0"/>
              <a:t>z</a:t>
            </a:r>
            <a:r>
              <a:rPr lang="en-US" sz="2400" smtClean="0"/>
              <a:t>, </a:t>
            </a:r>
            <a:r>
              <a:rPr lang="en-US" sz="2400" i="1" smtClean="0"/>
              <a:t>x</a:t>
            </a:r>
            <a:r>
              <a:rPr lang="en-US" sz="2400" smtClean="0"/>
              <a:t>+</a:t>
            </a:r>
            <a:r>
              <a:rPr lang="en-US" sz="2400" i="1" smtClean="0"/>
              <a:t>y</a:t>
            </a:r>
            <a:r>
              <a:rPr lang="en-US" sz="2400" smtClean="0"/>
              <a:t>) </a:t>
            </a:r>
            <a:r>
              <a:rPr lang="en-US" sz="2400" smtClean="0">
                <a:latin typeface="Symbol" pitchFamily="-111" charset="2"/>
                <a:sym typeface="Symbol" pitchFamily="-111" charset="2"/>
              </a:rPr>
              <a:t></a:t>
            </a:r>
            <a:r>
              <a:rPr lang="en-US" sz="2400" smtClean="0"/>
              <a:t> Odd(</a:t>
            </a:r>
            <a:r>
              <a:rPr lang="en-US" sz="2400" i="1" smtClean="0"/>
              <a:t>x</a:t>
            </a:r>
            <a:r>
              <a:rPr lang="en-US" sz="2400" smtClean="0"/>
              <a:t>) </a:t>
            </a:r>
            <a:r>
              <a:rPr lang="en-US" sz="2400" smtClean="0">
                <a:latin typeface="Symbol" pitchFamily="-111" charset="2"/>
                <a:sym typeface="Symbol" pitchFamily="-111" charset="2"/>
              </a:rPr>
              <a:t></a:t>
            </a:r>
            <a:r>
              <a:rPr lang="en-US" sz="2400" smtClean="0"/>
              <a:t> Odd(</a:t>
            </a:r>
            <a:r>
              <a:rPr lang="en-US" sz="2400" i="1" smtClean="0"/>
              <a:t>y</a:t>
            </a:r>
            <a:r>
              <a:rPr lang="en-US" sz="2400" smtClean="0"/>
              <a:t>))</a:t>
            </a:r>
            <a:r>
              <a:rPr lang="en-US" sz="2400" smtClean="0">
                <a:latin typeface="Symbol" pitchFamily="-111" charset="2"/>
                <a:sym typeface="Symbol" pitchFamily="-111" charset="2"/>
              </a:rPr>
              <a:t></a:t>
            </a:r>
            <a:r>
              <a:rPr lang="en-US" sz="2400" smtClean="0"/>
              <a:t> Even(</a:t>
            </a:r>
            <a:r>
              <a:rPr lang="en-US" sz="2400" i="1" smtClean="0"/>
              <a:t>z</a:t>
            </a:r>
            <a:r>
              <a:rPr lang="en-US" sz="2400" smtClean="0"/>
              <a:t>))</a:t>
            </a:r>
          </a:p>
          <a:p>
            <a:endParaRPr lang="en-US" sz="2400" smtClean="0"/>
          </a:p>
          <a:p>
            <a:r>
              <a:rPr lang="en-US" sz="2400" smtClean="0"/>
              <a:t>“There exists an odd integer that is the sum of two primes”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543800" y="1219200"/>
            <a:ext cx="1416050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Even(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Odd(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Prime(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Greater(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Equal(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Domain:</a:t>
            </a:r>
          </a:p>
          <a:p>
            <a:pPr>
              <a:defRPr/>
            </a:pPr>
            <a:r>
              <a:rPr lang="en-US" dirty="0"/>
              <a:t>Positive Integers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701BD-C1DF-4A3F-88FE-C0F5CA4B49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Goldbach’s Conjecture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Every even integer greater than two can be expressed as the sum of two primes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0" y="4419600"/>
            <a:ext cx="1416050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Even(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Odd(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Prime(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Greater(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Equal(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0" y="6211888"/>
            <a:ext cx="1890713" cy="646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Domain:</a:t>
            </a:r>
          </a:p>
          <a:p>
            <a:pPr>
              <a:defRPr/>
            </a:pPr>
            <a:r>
              <a:rPr lang="en-US" dirty="0"/>
              <a:t>Positive Integers</a:t>
            </a:r>
          </a:p>
        </p:txBody>
      </p:sp>
      <p:sp>
        <p:nvSpPr>
          <p:cNvPr id="19462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6096000"/>
            <a:ext cx="5562600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buFont typeface="Symbol" pitchFamily="-111" charset="2"/>
              <a:buChar char="&quot;"/>
            </a:pPr>
            <a:r>
              <a:rPr lang="en-US">
                <a:cs typeface="Arial" charset="0"/>
              </a:rPr>
              <a:t>x</a:t>
            </a:r>
            <a:r>
              <a:rPr lang="en-US">
                <a:latin typeface="Symbol" pitchFamily="-111" charset="2"/>
                <a:cs typeface="Arial" charset="0"/>
                <a:sym typeface="Symbol" pitchFamily="-111" charset="2"/>
              </a:rPr>
              <a:t></a:t>
            </a:r>
            <a:r>
              <a:rPr lang="en-US">
                <a:cs typeface="Arial" charset="0"/>
              </a:rPr>
              <a:t>y</a:t>
            </a:r>
            <a:r>
              <a:rPr lang="en-US">
                <a:latin typeface="Symbol" pitchFamily="-111" charset="2"/>
                <a:cs typeface="Arial" charset="0"/>
                <a:sym typeface="Symbol" pitchFamily="-111" charset="2"/>
              </a:rPr>
              <a:t></a:t>
            </a:r>
            <a:r>
              <a:rPr lang="en-US">
                <a:cs typeface="Arial" charset="0"/>
              </a:rPr>
              <a:t>z ((Greater(x, 2) </a:t>
            </a:r>
            <a:r>
              <a:rPr lang="en-US">
                <a:latin typeface="Symbol" pitchFamily="-111" charset="2"/>
                <a:cs typeface="Arial" charset="0"/>
                <a:sym typeface="Symbol" pitchFamily="-111" charset="2"/>
              </a:rPr>
              <a:t></a:t>
            </a:r>
            <a:r>
              <a:rPr lang="en-US">
                <a:cs typeface="Arial" charset="0"/>
              </a:rPr>
              <a:t> Even(x))                                 	</a:t>
            </a:r>
            <a:r>
              <a:rPr lang="en-US">
                <a:latin typeface="Symbol" pitchFamily="-111" charset="2"/>
                <a:cs typeface="Arial" charset="0"/>
                <a:sym typeface="Symbol" pitchFamily="-111" charset="2"/>
              </a:rPr>
              <a:t></a:t>
            </a:r>
            <a:r>
              <a:rPr lang="en-US">
                <a:cs typeface="Arial" charset="0"/>
              </a:rPr>
              <a:t> (Equal(x, y+z) </a:t>
            </a:r>
            <a:r>
              <a:rPr lang="en-US">
                <a:latin typeface="Symbol" pitchFamily="-111" charset="2"/>
                <a:cs typeface="Arial" charset="0"/>
                <a:sym typeface="Symbol" pitchFamily="-111" charset="2"/>
              </a:rPr>
              <a:t></a:t>
            </a:r>
            <a:r>
              <a:rPr lang="en-US">
                <a:cs typeface="Arial" charset="0"/>
              </a:rPr>
              <a:t> Prime(y) </a:t>
            </a:r>
            <a:r>
              <a:rPr lang="en-US">
                <a:latin typeface="Symbol" pitchFamily="-111" charset="2"/>
                <a:cs typeface="Arial" charset="0"/>
                <a:sym typeface="Symbol" pitchFamily="-111" charset="2"/>
              </a:rPr>
              <a:t></a:t>
            </a:r>
            <a:r>
              <a:rPr lang="en-US">
                <a:cs typeface="Arial" charset="0"/>
              </a:rPr>
              <a:t> Prime(z))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701BD-C1DF-4A3F-88FE-C0F5CA4B49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Highlights from last lecture</a:t>
            </a:r>
          </a:p>
        </p:txBody>
      </p:sp>
      <p:sp>
        <p:nvSpPr>
          <p:cNvPr id="34822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02638" cy="453072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Boolean algebra to circuit design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Boolean algebra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a set of elements B = {0, 1}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binary operations { + , • 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and a unary operation { ’ 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such that the following axioms hold: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-111" charset="2"/>
              <a:buNone/>
              <a:tabLst>
                <a:tab pos="2481263" algn="l"/>
                <a:tab pos="5416550" algn="l"/>
              </a:tabLst>
              <a:defRPr/>
            </a:pPr>
            <a:r>
              <a:rPr lang="en-US" sz="2000" dirty="0" smtClean="0"/>
              <a:t>	</a:t>
            </a:r>
            <a:r>
              <a:rPr lang="en-US" sz="1800" dirty="0" smtClean="0"/>
              <a:t>1. the set B contains at least two elements: a, b</a:t>
            </a:r>
            <a:br>
              <a:rPr lang="en-US" sz="1800" dirty="0" smtClean="0"/>
            </a:br>
            <a:r>
              <a:rPr lang="en-US" sz="1800" dirty="0" smtClean="0"/>
              <a:t>2. closure:	a + b   is in B	a • b   is in B</a:t>
            </a:r>
            <a:br>
              <a:rPr lang="en-US" sz="1800" dirty="0" smtClean="0"/>
            </a:br>
            <a:r>
              <a:rPr lang="en-US" sz="1800" dirty="0" smtClean="0"/>
              <a:t>3. </a:t>
            </a:r>
            <a:r>
              <a:rPr lang="en-US" sz="1800" dirty="0" err="1" smtClean="0"/>
              <a:t>commutativity</a:t>
            </a:r>
            <a:r>
              <a:rPr lang="en-US" sz="1800" dirty="0" smtClean="0"/>
              <a:t>:	a + b = b + a	</a:t>
            </a:r>
            <a:r>
              <a:rPr lang="en-US" sz="1800" dirty="0" err="1" smtClean="0"/>
              <a:t>a</a:t>
            </a:r>
            <a:r>
              <a:rPr lang="en-US" sz="1800" dirty="0" smtClean="0"/>
              <a:t> • b = b • a</a:t>
            </a:r>
            <a:br>
              <a:rPr lang="en-US" sz="1800" dirty="0" smtClean="0"/>
            </a:br>
            <a:r>
              <a:rPr lang="en-US" sz="1800" dirty="0" smtClean="0"/>
              <a:t>4. </a:t>
            </a:r>
            <a:r>
              <a:rPr lang="en-US" sz="1800" dirty="0" err="1" smtClean="0"/>
              <a:t>associativity</a:t>
            </a:r>
            <a:r>
              <a:rPr lang="en-US" sz="1800" dirty="0" smtClean="0"/>
              <a:t>:	a + (b + c) = (a + b) + c	a • (b • c) = (a • b) • c</a:t>
            </a:r>
            <a:br>
              <a:rPr lang="en-US" sz="1800" dirty="0" smtClean="0"/>
            </a:br>
            <a:r>
              <a:rPr lang="en-US" sz="1800" dirty="0" smtClean="0"/>
              <a:t>5. identity:	a + 0 = a	</a:t>
            </a:r>
            <a:r>
              <a:rPr lang="en-US" sz="1800" dirty="0" err="1" smtClean="0"/>
              <a:t>a</a:t>
            </a:r>
            <a:r>
              <a:rPr lang="en-US" sz="1800" dirty="0" smtClean="0"/>
              <a:t> • 1 = a</a:t>
            </a:r>
            <a:br>
              <a:rPr lang="en-US" sz="1800" dirty="0" smtClean="0"/>
            </a:br>
            <a:r>
              <a:rPr lang="en-US" sz="1800" dirty="0" smtClean="0"/>
              <a:t>6. </a:t>
            </a:r>
            <a:r>
              <a:rPr lang="en-US" sz="1800" dirty="0" err="1" smtClean="0"/>
              <a:t>distributivity</a:t>
            </a:r>
            <a:r>
              <a:rPr lang="en-US" sz="1800" dirty="0" smtClean="0"/>
              <a:t>:	a + (b • c) = (a + b) • (a + c)	a • (b + c) = (a • b) + (a • c)</a:t>
            </a:r>
            <a:br>
              <a:rPr lang="en-US" sz="1800" dirty="0" smtClean="0"/>
            </a:br>
            <a:r>
              <a:rPr lang="en-US" sz="1800" dirty="0" smtClean="0"/>
              <a:t>7. </a:t>
            </a:r>
            <a:r>
              <a:rPr lang="en-US" sz="1800" dirty="0" err="1" smtClean="0"/>
              <a:t>complementarity</a:t>
            </a:r>
            <a:r>
              <a:rPr lang="en-US" sz="1800" dirty="0" smtClean="0"/>
              <a:t>:	a + a’ = 1	a • a’ = 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82CFDC13-CDA2-44E8-86F3-877A01AECDC1}" type="slidenum">
              <a:rPr lang="en-US" sz="800" smtClean="0"/>
              <a:pPr eaLnBrk="1" hangingPunct="1"/>
              <a:t>3</a:t>
            </a:fld>
            <a:endParaRPr lang="en-US" sz="800" smtClean="0"/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338263"/>
            <a:ext cx="16827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7"/>
          <p:cNvSpPr txBox="1">
            <a:spLocks noChangeArrowheads="1"/>
          </p:cNvSpPr>
          <p:nvPr/>
        </p:nvSpPr>
        <p:spPr bwMode="auto">
          <a:xfrm>
            <a:off x="6757988" y="3395663"/>
            <a:ext cx="2379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/>
              <a:t>George Boole – 1854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simple example: 1-bit binary adder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Inputs: A, B, Carry-in</a:t>
            </a:r>
          </a:p>
          <a:p>
            <a:pPr eaLnBrk="1" hangingPunct="1"/>
            <a:r>
              <a:rPr lang="en-US" smtClean="0"/>
              <a:t>Outputs: Sum, Carry-out</a:t>
            </a:r>
          </a:p>
        </p:txBody>
      </p:sp>
      <p:sp>
        <p:nvSpPr>
          <p:cNvPr id="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800" smtClean="0"/>
              <a:t>CSE 311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0DDF5893-F977-460C-B6A8-77E86B25B318}" type="slidenum">
              <a:rPr lang="en-US" sz="800" smtClean="0"/>
              <a:pPr eaLnBrk="1" hangingPunct="1"/>
              <a:t>4</a:t>
            </a:fld>
            <a:endParaRPr lang="en-US" sz="800" smtClean="0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5618163" y="3303588"/>
            <a:ext cx="1352550" cy="903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>
            <a:off x="5016500" y="3454400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3561" name="Line 6"/>
          <p:cNvSpPr>
            <a:spLocks noChangeShapeType="1"/>
          </p:cNvSpPr>
          <p:nvPr/>
        </p:nvSpPr>
        <p:spPr bwMode="auto">
          <a:xfrm>
            <a:off x="5016500" y="3754438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3562" name="Line 7"/>
          <p:cNvSpPr>
            <a:spLocks noChangeShapeType="1"/>
          </p:cNvSpPr>
          <p:nvPr/>
        </p:nvSpPr>
        <p:spPr bwMode="auto">
          <a:xfrm>
            <a:off x="5016500" y="4056063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3563" name="Line 8"/>
          <p:cNvSpPr>
            <a:spLocks noChangeShapeType="1"/>
          </p:cNvSpPr>
          <p:nvPr/>
        </p:nvSpPr>
        <p:spPr bwMode="auto">
          <a:xfrm>
            <a:off x="6970713" y="3605213"/>
            <a:ext cx="60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3564" name="Line 9"/>
          <p:cNvSpPr>
            <a:spLocks noChangeShapeType="1"/>
          </p:cNvSpPr>
          <p:nvPr/>
        </p:nvSpPr>
        <p:spPr bwMode="auto">
          <a:xfrm>
            <a:off x="6970713" y="3905250"/>
            <a:ext cx="60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3565" name="Text Box 10"/>
          <p:cNvSpPr txBox="1">
            <a:spLocks noChangeArrowheads="1"/>
          </p:cNvSpPr>
          <p:nvPr/>
        </p:nvSpPr>
        <p:spPr bwMode="auto">
          <a:xfrm>
            <a:off x="4681538" y="3303588"/>
            <a:ext cx="336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/>
            <a:r>
              <a:rPr lang="en-US" sz="1600">
                <a:latin typeface="Tahoma" pitchFamily="-111" charset="0"/>
              </a:rPr>
              <a:t>A</a:t>
            </a:r>
          </a:p>
        </p:txBody>
      </p:sp>
      <p:sp>
        <p:nvSpPr>
          <p:cNvPr id="23566" name="Text Box 11"/>
          <p:cNvSpPr txBox="1">
            <a:spLocks noChangeArrowheads="1"/>
          </p:cNvSpPr>
          <p:nvPr/>
        </p:nvSpPr>
        <p:spPr bwMode="auto">
          <a:xfrm>
            <a:off x="4711700" y="360521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/>
            <a:r>
              <a:rPr lang="en-US" sz="1600">
                <a:latin typeface="Tahoma" pitchFamily="-111" charset="0"/>
              </a:rPr>
              <a:t>B</a:t>
            </a:r>
          </a:p>
        </p:txBody>
      </p:sp>
      <p:sp>
        <p:nvSpPr>
          <p:cNvPr id="23567" name="Text Box 12"/>
          <p:cNvSpPr txBox="1">
            <a:spLocks noChangeArrowheads="1"/>
          </p:cNvSpPr>
          <p:nvPr/>
        </p:nvSpPr>
        <p:spPr bwMode="auto">
          <a:xfrm>
            <a:off x="4545013" y="3905250"/>
            <a:ext cx="479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/>
            <a:r>
              <a:rPr lang="en-US" sz="1600">
                <a:latin typeface="Tahoma" pitchFamily="-111" charset="0"/>
              </a:rPr>
              <a:t>Cin</a:t>
            </a:r>
          </a:p>
        </p:txBody>
      </p:sp>
      <p:sp>
        <p:nvSpPr>
          <p:cNvPr id="23568" name="Text Box 13"/>
          <p:cNvSpPr txBox="1">
            <a:spLocks noChangeArrowheads="1"/>
          </p:cNvSpPr>
          <p:nvPr/>
        </p:nvSpPr>
        <p:spPr bwMode="auto">
          <a:xfrm>
            <a:off x="7572375" y="3754438"/>
            <a:ext cx="612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Cout</a:t>
            </a:r>
          </a:p>
        </p:txBody>
      </p:sp>
      <p:sp>
        <p:nvSpPr>
          <p:cNvPr id="23569" name="Text Box 14"/>
          <p:cNvSpPr txBox="1">
            <a:spLocks noChangeArrowheads="1"/>
          </p:cNvSpPr>
          <p:nvPr/>
        </p:nvSpPr>
        <p:spPr bwMode="auto">
          <a:xfrm>
            <a:off x="7572375" y="3422650"/>
            <a:ext cx="296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S</a:t>
            </a:r>
          </a:p>
        </p:txBody>
      </p:sp>
      <p:sp>
        <p:nvSpPr>
          <p:cNvPr id="23570" name="Line 15"/>
          <p:cNvSpPr>
            <a:spLocks noChangeShapeType="1"/>
          </p:cNvSpPr>
          <p:nvPr/>
        </p:nvSpPr>
        <p:spPr bwMode="auto">
          <a:xfrm flipV="1">
            <a:off x="827088" y="3889375"/>
            <a:ext cx="25542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3571" name="Line 16"/>
          <p:cNvSpPr>
            <a:spLocks noChangeShapeType="1"/>
          </p:cNvSpPr>
          <p:nvPr/>
        </p:nvSpPr>
        <p:spPr bwMode="auto">
          <a:xfrm>
            <a:off x="2179638" y="3705225"/>
            <a:ext cx="0" cy="1914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3572" name="Rectangle 17"/>
          <p:cNvSpPr>
            <a:spLocks noChangeArrowheads="1"/>
          </p:cNvSpPr>
          <p:nvPr/>
        </p:nvSpPr>
        <p:spPr bwMode="auto">
          <a:xfrm>
            <a:off x="906463" y="3686175"/>
            <a:ext cx="2540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A	B	Cin	Cout	S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0	0	    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0	1	   	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1	0	 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1	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0	0	    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0	1	   	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1	0	 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920875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1	1		   </a:t>
            </a:r>
          </a:p>
        </p:txBody>
      </p:sp>
      <p:sp>
        <p:nvSpPr>
          <p:cNvPr id="23573" name="Rectangle 18"/>
          <p:cNvSpPr>
            <a:spLocks noChangeArrowheads="1"/>
          </p:cNvSpPr>
          <p:nvPr/>
        </p:nvSpPr>
        <p:spPr bwMode="auto">
          <a:xfrm>
            <a:off x="2841625" y="3892550"/>
            <a:ext cx="15081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</p:txBody>
      </p:sp>
      <p:sp>
        <p:nvSpPr>
          <p:cNvPr id="23574" name="Rectangle 19"/>
          <p:cNvSpPr>
            <a:spLocks noChangeArrowheads="1"/>
          </p:cNvSpPr>
          <p:nvPr/>
        </p:nvSpPr>
        <p:spPr bwMode="auto">
          <a:xfrm>
            <a:off x="2420938" y="3889375"/>
            <a:ext cx="15081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</p:txBody>
      </p:sp>
      <p:sp>
        <p:nvSpPr>
          <p:cNvPr id="23575" name="Rectangle 20"/>
          <p:cNvSpPr>
            <a:spLocks noChangeArrowheads="1"/>
          </p:cNvSpPr>
          <p:nvPr/>
        </p:nvSpPr>
        <p:spPr bwMode="auto">
          <a:xfrm>
            <a:off x="3757613" y="4903788"/>
            <a:ext cx="4989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dirty="0" err="1">
                <a:latin typeface="Tahoma" pitchFamily="-111" charset="0"/>
              </a:rPr>
              <a:t>Cout</a:t>
            </a:r>
            <a:r>
              <a:rPr lang="en-US" dirty="0">
                <a:latin typeface="Tahoma" pitchFamily="-111" charset="0"/>
              </a:rPr>
              <a:t> = A’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+ A B’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+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+ A B </a:t>
            </a:r>
            <a:r>
              <a:rPr lang="en-US" dirty="0" err="1">
                <a:latin typeface="Tahoma" pitchFamily="-111" charset="0"/>
              </a:rPr>
              <a:t>Cin</a:t>
            </a:r>
            <a:endParaRPr lang="en-US" dirty="0">
              <a:latin typeface="Tahoma" pitchFamily="-111" charset="0"/>
            </a:endParaRPr>
          </a:p>
        </p:txBody>
      </p:sp>
      <p:sp>
        <p:nvSpPr>
          <p:cNvPr id="23576" name="Rectangle 21"/>
          <p:cNvSpPr>
            <a:spLocks noChangeArrowheads="1"/>
          </p:cNvSpPr>
          <p:nvPr/>
        </p:nvSpPr>
        <p:spPr bwMode="auto">
          <a:xfrm>
            <a:off x="3757613" y="4513263"/>
            <a:ext cx="4781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dirty="0">
                <a:latin typeface="Tahoma" pitchFamily="-111" charset="0"/>
              </a:rPr>
              <a:t>S = A’ B’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+ A’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+ A B’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+ A B </a:t>
            </a:r>
            <a:r>
              <a:rPr lang="en-US" dirty="0" err="1">
                <a:latin typeface="Tahoma" pitchFamily="-111" charset="0"/>
              </a:rPr>
              <a:t>Cin</a:t>
            </a:r>
            <a:endParaRPr lang="en-US" dirty="0">
              <a:latin typeface="Tahoma" pitchFamily="-111" charset="0"/>
            </a:endParaRPr>
          </a:p>
        </p:txBody>
      </p:sp>
      <p:sp>
        <p:nvSpPr>
          <p:cNvPr id="23577" name="Line 22"/>
          <p:cNvSpPr>
            <a:spLocks noChangeShapeType="1"/>
          </p:cNvSpPr>
          <p:nvPr/>
        </p:nvSpPr>
        <p:spPr bwMode="auto">
          <a:xfrm>
            <a:off x="5154613" y="2355850"/>
            <a:ext cx="1979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215" tIns="45107" rIns="90215" bIns="45107"/>
          <a:lstStyle/>
          <a:p>
            <a:endParaRPr lang="en-US"/>
          </a:p>
        </p:txBody>
      </p:sp>
      <p:sp>
        <p:nvSpPr>
          <p:cNvPr id="23578" name="Text Box 23"/>
          <p:cNvSpPr txBox="1">
            <a:spLocks noChangeArrowheads="1"/>
          </p:cNvSpPr>
          <p:nvPr/>
        </p:nvSpPr>
        <p:spPr bwMode="auto">
          <a:xfrm>
            <a:off x="5324475" y="1728788"/>
            <a:ext cx="1931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>
            <a:lvl1pPr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A	A	A	A	A</a:t>
            </a:r>
          </a:p>
        </p:txBody>
      </p:sp>
      <p:sp>
        <p:nvSpPr>
          <p:cNvPr id="23579" name="Text Box 24"/>
          <p:cNvSpPr txBox="1">
            <a:spLocks noChangeArrowheads="1"/>
          </p:cNvSpPr>
          <p:nvPr/>
        </p:nvSpPr>
        <p:spPr bwMode="auto">
          <a:xfrm>
            <a:off x="5321300" y="2000250"/>
            <a:ext cx="1931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>
            <a:lvl1pPr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B	B	B	B	B</a:t>
            </a:r>
          </a:p>
        </p:txBody>
      </p:sp>
      <p:sp>
        <p:nvSpPr>
          <p:cNvPr id="23580" name="Text Box 25"/>
          <p:cNvSpPr txBox="1">
            <a:spLocks noChangeArrowheads="1"/>
          </p:cNvSpPr>
          <p:nvPr/>
        </p:nvSpPr>
        <p:spPr bwMode="auto">
          <a:xfrm>
            <a:off x="5318125" y="2336800"/>
            <a:ext cx="1931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>
            <a:lvl1pPr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S	S	S	S	S</a:t>
            </a:r>
          </a:p>
        </p:txBody>
      </p:sp>
      <p:sp>
        <p:nvSpPr>
          <p:cNvPr id="23581" name="Rectangle 26"/>
          <p:cNvSpPr>
            <a:spLocks noChangeArrowheads="1"/>
          </p:cNvSpPr>
          <p:nvPr/>
        </p:nvSpPr>
        <p:spPr bwMode="auto">
          <a:xfrm>
            <a:off x="6346825" y="1646238"/>
            <a:ext cx="293688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3582" name="Rectangle 27"/>
          <p:cNvSpPr>
            <a:spLocks noChangeArrowheads="1"/>
          </p:cNvSpPr>
          <p:nvPr/>
        </p:nvSpPr>
        <p:spPr bwMode="auto">
          <a:xfrm>
            <a:off x="6003925" y="1643063"/>
            <a:ext cx="293688" cy="1136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3583" name="Rectangle 28"/>
          <p:cNvSpPr>
            <a:spLocks noChangeArrowheads="1"/>
          </p:cNvSpPr>
          <p:nvPr/>
        </p:nvSpPr>
        <p:spPr bwMode="auto">
          <a:xfrm>
            <a:off x="5324475" y="1643063"/>
            <a:ext cx="293688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3584" name="Rectangle 29"/>
          <p:cNvSpPr>
            <a:spLocks noChangeArrowheads="1"/>
          </p:cNvSpPr>
          <p:nvPr/>
        </p:nvSpPr>
        <p:spPr bwMode="auto">
          <a:xfrm>
            <a:off x="5657850" y="1647825"/>
            <a:ext cx="293688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3585" name="Rectangle 30"/>
          <p:cNvSpPr>
            <a:spLocks noChangeArrowheads="1"/>
          </p:cNvSpPr>
          <p:nvPr/>
        </p:nvSpPr>
        <p:spPr bwMode="auto">
          <a:xfrm>
            <a:off x="6686550" y="1647825"/>
            <a:ext cx="292100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cxnSp>
        <p:nvCxnSpPr>
          <p:cNvPr id="23586" name="AutoShape 31"/>
          <p:cNvCxnSpPr>
            <a:cxnSpLocks noChangeShapeType="1"/>
          </p:cNvCxnSpPr>
          <p:nvPr/>
        </p:nvCxnSpPr>
        <p:spPr bwMode="auto">
          <a:xfrm rot="5400000" flipH="1">
            <a:off x="6665119" y="1520031"/>
            <a:ext cx="1588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87" name="AutoShape 32"/>
          <p:cNvCxnSpPr>
            <a:cxnSpLocks noChangeShapeType="1"/>
          </p:cNvCxnSpPr>
          <p:nvPr/>
        </p:nvCxnSpPr>
        <p:spPr bwMode="auto">
          <a:xfrm rot="5400000" flipH="1">
            <a:off x="6323807" y="1518444"/>
            <a:ext cx="1587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88" name="AutoShape 33"/>
          <p:cNvCxnSpPr>
            <a:cxnSpLocks noChangeShapeType="1"/>
          </p:cNvCxnSpPr>
          <p:nvPr/>
        </p:nvCxnSpPr>
        <p:spPr bwMode="auto">
          <a:xfrm rot="5400000" flipH="1">
            <a:off x="5984082" y="1518444"/>
            <a:ext cx="1587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89" name="AutoShape 34"/>
          <p:cNvCxnSpPr>
            <a:cxnSpLocks noChangeShapeType="1"/>
          </p:cNvCxnSpPr>
          <p:nvPr/>
        </p:nvCxnSpPr>
        <p:spPr bwMode="auto">
          <a:xfrm rot="5400000" flipH="1">
            <a:off x="5633244" y="1518444"/>
            <a:ext cx="1587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90" name="AutoShape 35"/>
          <p:cNvCxnSpPr>
            <a:cxnSpLocks noChangeShapeType="1"/>
          </p:cNvCxnSpPr>
          <p:nvPr/>
        </p:nvCxnSpPr>
        <p:spPr bwMode="auto">
          <a:xfrm rot="5400000" flipH="1">
            <a:off x="5316538" y="1519238"/>
            <a:ext cx="1587" cy="249237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91" name="Text Box 36"/>
          <p:cNvSpPr txBox="1">
            <a:spLocks noChangeArrowheads="1"/>
          </p:cNvSpPr>
          <p:nvPr/>
        </p:nvSpPr>
        <p:spPr bwMode="auto">
          <a:xfrm>
            <a:off x="6126163" y="1131888"/>
            <a:ext cx="560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>
            <a:lvl1pPr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Cin</a:t>
            </a:r>
          </a:p>
        </p:txBody>
      </p:sp>
      <p:sp>
        <p:nvSpPr>
          <p:cNvPr id="23592" name="Text Box 37"/>
          <p:cNvSpPr txBox="1">
            <a:spLocks noChangeArrowheads="1"/>
          </p:cNvSpPr>
          <p:nvPr/>
        </p:nvSpPr>
        <p:spPr bwMode="auto">
          <a:xfrm>
            <a:off x="5627688" y="1133475"/>
            <a:ext cx="65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>
            <a:lvl1pPr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679450" algn="l"/>
                <a:tab pos="1019175" algn="l"/>
                <a:tab pos="13589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Cout</a:t>
            </a:r>
          </a:p>
        </p:txBody>
      </p:sp>
    </p:spTree>
    <p:extLst>
      <p:ext uri="{BB962C8B-B14F-4D97-AF65-F5344CB8AC3E}">
        <p14:creationId xmlns:p14="http://schemas.microsoft.com/office/powerpoint/2010/main" val="41694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latin typeface="Tahoma" pitchFamily="-111" charset="0"/>
              </a:rPr>
              <a:t>Cout</a:t>
            </a:r>
            <a:r>
              <a:rPr lang="en-US" sz="2800" dirty="0" smtClean="0">
                <a:latin typeface="Tahoma" pitchFamily="-111" charset="0"/>
              </a:rPr>
              <a:t> = A’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 + A B’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 + A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’ + A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701BD-C1DF-4A3F-88FE-C0F5CA4B49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21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Apply the theorems to simplify expressions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1225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The theorems of Boolean algebra can simplify expressions</a:t>
            </a:r>
          </a:p>
          <a:p>
            <a:pPr marL="739775" lvl="1" indent="-284163" eaLnBrk="1" hangingPunct="1"/>
            <a:r>
              <a:rPr lang="en-US" sz="2400" smtClean="0"/>
              <a:t>e.g., full adder’s carry-out function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Autumn 2012</a:t>
            </a:r>
            <a:endParaRPr lang="en-US" dirty="0" smtClean="0">
              <a:latin typeface="Garamond" pitchFamily="-111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CSE 311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48985F6F-EF63-41A3-9DD7-D8C27E816E45}" type="slidenum">
              <a:rPr lang="en-US" smtClean="0">
                <a:latin typeface="Garamond" pitchFamily="-111" charset="0"/>
              </a:rPr>
              <a:pPr eaLnBrk="1" hangingPunct="1"/>
              <a:t>6</a:t>
            </a:fld>
            <a:endParaRPr lang="en-US" smtClean="0">
              <a:latin typeface="Garamond" pitchFamily="-111" charset="0"/>
            </a:endParaRPr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1008063" y="2865438"/>
            <a:ext cx="7064375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>
                <a:latin typeface="Tahoma" pitchFamily="-111" charset="0"/>
              </a:rPr>
              <a:t>Cout 	=  A’ B Cin + A B’ Cin + A B Cin’ +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A’ B Cin  +  A B’ Cin  +  A B Cin’  +  A B Cin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A’ B Cin  +  A B Cin  +  A B’ Cin  +  A B Cin’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(A’ + A) B Cin  +  A B’ Cin  +  A B Cin’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(1) B Cin  +  A B’ Cin  +  A B Cin’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B’ Cin  + A B Cin’  +  A B Cin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B’ Cin  +  A B Cin  +  A B Cin’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(B’ + B) Cin  +  A B Cin’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(1) Cin  +  A B Cin’  +  A B Cin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Cin  +  A B (Cin’ +  Cin)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Cin  +  A B (1)</a:t>
            </a:r>
          </a:p>
          <a:p>
            <a:pPr eaLnBrk="0" hangingPunct="0"/>
            <a:r>
              <a:rPr lang="en-US">
                <a:latin typeface="Tahoma" pitchFamily="-111" charset="0"/>
              </a:rPr>
              <a:t>	=  B Cin  +  A Cin  +  A B </a:t>
            </a:r>
          </a:p>
        </p:txBody>
      </p:sp>
      <p:grpSp>
        <p:nvGrpSpPr>
          <p:cNvPr id="24584" name="Group 5"/>
          <p:cNvGrpSpPr>
            <a:grpSpLocks/>
          </p:cNvGrpSpPr>
          <p:nvPr/>
        </p:nvGrpSpPr>
        <p:grpSpPr bwMode="auto">
          <a:xfrm>
            <a:off x="5535613" y="3187700"/>
            <a:ext cx="3055937" cy="3525838"/>
            <a:chOff x="3535" y="1859"/>
            <a:chExt cx="1952" cy="2250"/>
          </a:xfrm>
        </p:grpSpPr>
        <p:sp>
          <p:nvSpPr>
            <p:cNvPr id="24585" name="Text Box 6"/>
            <p:cNvSpPr txBox="1">
              <a:spLocks noChangeArrowheads="1"/>
            </p:cNvSpPr>
            <p:nvPr/>
          </p:nvSpPr>
          <p:spPr bwMode="auto">
            <a:xfrm>
              <a:off x="3929" y="3520"/>
              <a:ext cx="1558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FF"/>
                  </a:solidFill>
                  <a:latin typeface="Tahoma" pitchFamily="-111" charset="0"/>
                </a:rPr>
                <a:t>adding extra terms creates new factoring opportunities</a:t>
              </a:r>
            </a:p>
          </p:txBody>
        </p:sp>
        <p:sp>
          <p:nvSpPr>
            <p:cNvPr id="24586" name="Rectangle 7"/>
            <p:cNvSpPr>
              <a:spLocks noChangeArrowheads="1"/>
            </p:cNvSpPr>
            <p:nvPr/>
          </p:nvSpPr>
          <p:spPr bwMode="auto">
            <a:xfrm>
              <a:off x="3754" y="1859"/>
              <a:ext cx="1295" cy="1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8"/>
            <p:cNvSpPr>
              <a:spLocks noChangeArrowheads="1"/>
            </p:cNvSpPr>
            <p:nvPr/>
          </p:nvSpPr>
          <p:spPr bwMode="auto">
            <a:xfrm>
              <a:off x="3535" y="2550"/>
              <a:ext cx="1295" cy="1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588" name="AutoShape 9"/>
            <p:cNvCxnSpPr>
              <a:cxnSpLocks noChangeShapeType="1"/>
              <a:stCxn id="24585" idx="0"/>
              <a:endCxn id="24587" idx="3"/>
            </p:cNvCxnSpPr>
            <p:nvPr/>
          </p:nvCxnSpPr>
          <p:spPr bwMode="auto">
            <a:xfrm rot="5400000" flipH="1" flipV="1">
              <a:off x="4328" y="3018"/>
              <a:ext cx="882" cy="122"/>
            </a:xfrm>
            <a:prstGeom prst="curvedConnector4">
              <a:avLst>
                <a:gd name="adj1" fmla="val 45042"/>
                <a:gd name="adj2" fmla="val 219671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9" name="AutoShape 10"/>
            <p:cNvCxnSpPr>
              <a:cxnSpLocks noChangeShapeType="1"/>
              <a:stCxn id="24585" idx="0"/>
              <a:endCxn id="24586" idx="3"/>
            </p:cNvCxnSpPr>
            <p:nvPr/>
          </p:nvCxnSpPr>
          <p:spPr bwMode="auto">
            <a:xfrm rot="5400000" flipH="1" flipV="1">
              <a:off x="4092" y="2563"/>
              <a:ext cx="1573" cy="341"/>
            </a:xfrm>
            <a:prstGeom prst="curvedConnector4">
              <a:avLst>
                <a:gd name="adj1" fmla="val 47222"/>
                <a:gd name="adj2" fmla="val 142815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698342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ahoma" pitchFamily="-111" charset="0"/>
              </a:rPr>
              <a:t>S = A’ B’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 + A’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’ + A B’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’ + A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701BD-C1DF-4A3F-88FE-C0F5CA4B49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03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simple example: 1-bit binary adder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Inputs: A, B, Carry-in</a:t>
            </a:r>
          </a:p>
          <a:p>
            <a:pPr eaLnBrk="1" hangingPunct="1"/>
            <a:r>
              <a:rPr lang="en-US" smtClean="0"/>
              <a:t>Outputs: Sum, Carry-out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Autumn 2012</a:t>
            </a:r>
            <a:endParaRPr lang="en-US" smtClean="0">
              <a:latin typeface="Garamond" pitchFamily="-111" charset="0"/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CSE 311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C81A715A-4C83-45F5-B45A-AA7A80BB3509}" type="slidenum">
              <a:rPr lang="en-US" smtClean="0">
                <a:latin typeface="Garamond" pitchFamily="-111" charset="0"/>
              </a:rPr>
              <a:pPr eaLnBrk="1" hangingPunct="1"/>
              <a:t>8</a:t>
            </a:fld>
            <a:endParaRPr lang="en-US" smtClean="0">
              <a:latin typeface="Garamond" pitchFamily="-111" charset="0"/>
            </a:endParaRPr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5618163" y="3303588"/>
            <a:ext cx="1352550" cy="903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5608" name="Line 5"/>
          <p:cNvSpPr>
            <a:spLocks noChangeShapeType="1"/>
          </p:cNvSpPr>
          <p:nvPr/>
        </p:nvSpPr>
        <p:spPr bwMode="auto">
          <a:xfrm>
            <a:off x="5016500" y="3454400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5609" name="Line 6"/>
          <p:cNvSpPr>
            <a:spLocks noChangeShapeType="1"/>
          </p:cNvSpPr>
          <p:nvPr/>
        </p:nvSpPr>
        <p:spPr bwMode="auto">
          <a:xfrm>
            <a:off x="5016500" y="3754438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5610" name="Line 7"/>
          <p:cNvSpPr>
            <a:spLocks noChangeShapeType="1"/>
          </p:cNvSpPr>
          <p:nvPr/>
        </p:nvSpPr>
        <p:spPr bwMode="auto">
          <a:xfrm>
            <a:off x="5016500" y="4056063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5611" name="Line 8"/>
          <p:cNvSpPr>
            <a:spLocks noChangeShapeType="1"/>
          </p:cNvSpPr>
          <p:nvPr/>
        </p:nvSpPr>
        <p:spPr bwMode="auto">
          <a:xfrm>
            <a:off x="6970713" y="3605213"/>
            <a:ext cx="60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5612" name="Line 9"/>
          <p:cNvSpPr>
            <a:spLocks noChangeShapeType="1"/>
          </p:cNvSpPr>
          <p:nvPr/>
        </p:nvSpPr>
        <p:spPr bwMode="auto">
          <a:xfrm>
            <a:off x="6970713" y="3905250"/>
            <a:ext cx="60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4713288" y="3303588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/>
            <a:r>
              <a:rPr lang="en-US" sz="1600">
                <a:latin typeface="Tahoma" pitchFamily="-111" charset="0"/>
              </a:rPr>
              <a:t>A</a:t>
            </a:r>
          </a:p>
        </p:txBody>
      </p:sp>
      <p:sp>
        <p:nvSpPr>
          <p:cNvPr id="25614" name="Text Box 11"/>
          <p:cNvSpPr txBox="1">
            <a:spLocks noChangeArrowheads="1"/>
          </p:cNvSpPr>
          <p:nvPr/>
        </p:nvSpPr>
        <p:spPr bwMode="auto">
          <a:xfrm>
            <a:off x="4711700" y="360521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/>
            <a:r>
              <a:rPr lang="en-US" sz="1600">
                <a:latin typeface="Tahoma" pitchFamily="-111" charset="0"/>
              </a:rPr>
              <a:t>B</a:t>
            </a:r>
          </a:p>
        </p:txBody>
      </p:sp>
      <p:sp>
        <p:nvSpPr>
          <p:cNvPr id="25615" name="Text Box 12"/>
          <p:cNvSpPr txBox="1">
            <a:spLocks noChangeArrowheads="1"/>
          </p:cNvSpPr>
          <p:nvPr/>
        </p:nvSpPr>
        <p:spPr bwMode="auto">
          <a:xfrm>
            <a:off x="4545013" y="3905250"/>
            <a:ext cx="479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/>
            <a:r>
              <a:rPr lang="en-US" sz="1600">
                <a:latin typeface="Tahoma" pitchFamily="-111" charset="0"/>
              </a:rPr>
              <a:t>Cin</a:t>
            </a:r>
          </a:p>
        </p:txBody>
      </p:sp>
      <p:sp>
        <p:nvSpPr>
          <p:cNvPr id="25616" name="Text Box 13"/>
          <p:cNvSpPr txBox="1">
            <a:spLocks noChangeArrowheads="1"/>
          </p:cNvSpPr>
          <p:nvPr/>
        </p:nvSpPr>
        <p:spPr bwMode="auto">
          <a:xfrm>
            <a:off x="7572375" y="3754438"/>
            <a:ext cx="612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Cout</a:t>
            </a:r>
          </a:p>
        </p:txBody>
      </p:sp>
      <p:sp>
        <p:nvSpPr>
          <p:cNvPr id="25617" name="Text Box 14"/>
          <p:cNvSpPr txBox="1">
            <a:spLocks noChangeArrowheads="1"/>
          </p:cNvSpPr>
          <p:nvPr/>
        </p:nvSpPr>
        <p:spPr bwMode="auto">
          <a:xfrm>
            <a:off x="7572375" y="3422650"/>
            <a:ext cx="296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S</a:t>
            </a:r>
          </a:p>
        </p:txBody>
      </p:sp>
      <p:sp>
        <p:nvSpPr>
          <p:cNvPr id="25618" name="Line 15"/>
          <p:cNvSpPr>
            <a:spLocks noChangeShapeType="1"/>
          </p:cNvSpPr>
          <p:nvPr/>
        </p:nvSpPr>
        <p:spPr bwMode="auto">
          <a:xfrm flipV="1">
            <a:off x="827088" y="3889375"/>
            <a:ext cx="25542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5619" name="Line 16"/>
          <p:cNvSpPr>
            <a:spLocks noChangeShapeType="1"/>
          </p:cNvSpPr>
          <p:nvPr/>
        </p:nvSpPr>
        <p:spPr bwMode="auto">
          <a:xfrm>
            <a:off x="2179638" y="3705225"/>
            <a:ext cx="0" cy="1914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5620" name="Rectangle 17"/>
          <p:cNvSpPr>
            <a:spLocks noChangeArrowheads="1"/>
          </p:cNvSpPr>
          <p:nvPr/>
        </p:nvSpPr>
        <p:spPr bwMode="auto">
          <a:xfrm>
            <a:off x="906463" y="3686175"/>
            <a:ext cx="2540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2" tIns="26621" rIns="18792" bIns="26621"/>
          <a:lstStyle/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A	B	Cin	Cout	S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0	0	    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0	1	   	   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1	0	    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	1	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0	0	    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0	1	   	   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1	0	    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919288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	1	1		   </a:t>
            </a:r>
          </a:p>
        </p:txBody>
      </p:sp>
      <p:sp>
        <p:nvSpPr>
          <p:cNvPr id="25621" name="Rectangle 18"/>
          <p:cNvSpPr>
            <a:spLocks noChangeArrowheads="1"/>
          </p:cNvSpPr>
          <p:nvPr/>
        </p:nvSpPr>
        <p:spPr bwMode="auto">
          <a:xfrm>
            <a:off x="2841625" y="3892550"/>
            <a:ext cx="15081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2" tIns="26621" rIns="18792" bIns="26621"/>
          <a:lstStyle/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</p:txBody>
      </p:sp>
      <p:sp>
        <p:nvSpPr>
          <p:cNvPr id="25622" name="Rectangle 19"/>
          <p:cNvSpPr>
            <a:spLocks noChangeArrowheads="1"/>
          </p:cNvSpPr>
          <p:nvPr/>
        </p:nvSpPr>
        <p:spPr bwMode="auto">
          <a:xfrm>
            <a:off x="2420938" y="3889375"/>
            <a:ext cx="15081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2" tIns="26621" rIns="18792" bIns="26621"/>
          <a:lstStyle/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0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  <a:p>
            <a:pPr eaLnBrk="0" hangingPunct="0">
              <a:lnSpc>
                <a:spcPts val="1575"/>
              </a:lnSpc>
              <a:tabLst>
                <a:tab pos="449263" algn="l"/>
                <a:tab pos="900113" algn="l"/>
                <a:tab pos="1350963" algn="l"/>
                <a:tab pos="1801813" algn="l"/>
                <a:tab pos="2701925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1</a:t>
            </a:r>
          </a:p>
        </p:txBody>
      </p:sp>
      <p:sp>
        <p:nvSpPr>
          <p:cNvPr id="25623" name="Rectangle 20"/>
          <p:cNvSpPr>
            <a:spLocks noChangeArrowheads="1"/>
          </p:cNvSpPr>
          <p:nvPr/>
        </p:nvSpPr>
        <p:spPr bwMode="auto">
          <a:xfrm>
            <a:off x="3757613" y="4489450"/>
            <a:ext cx="3351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/>
          <a:p>
            <a:pPr eaLnBrk="0" hangingPunct="0"/>
            <a:r>
              <a:rPr lang="en-US">
                <a:latin typeface="Tahoma" pitchFamily="-111" charset="0"/>
              </a:rPr>
              <a:t>Cout = B Cin  +  A Cin  +  A B </a:t>
            </a:r>
          </a:p>
        </p:txBody>
      </p:sp>
      <p:sp>
        <p:nvSpPr>
          <p:cNvPr id="25624" name="Rectangle 21"/>
          <p:cNvSpPr>
            <a:spLocks noChangeArrowheads="1"/>
          </p:cNvSpPr>
          <p:nvPr/>
        </p:nvSpPr>
        <p:spPr bwMode="auto">
          <a:xfrm>
            <a:off x="3757613" y="5014913"/>
            <a:ext cx="2319733" cy="36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/>
          <a:p>
            <a:pPr eaLnBrk="0" hangingPunct="0"/>
            <a:r>
              <a:rPr lang="en-US" dirty="0">
                <a:latin typeface="Tahoma" pitchFamily="-111" charset="0"/>
              </a:rPr>
              <a:t>S = </a:t>
            </a:r>
            <a:r>
              <a:rPr lang="en-US" dirty="0" smtClean="0">
                <a:latin typeface="Tahoma" pitchFamily="-111" charset="0"/>
              </a:rPr>
              <a:t>A </a:t>
            </a:r>
            <a:r>
              <a:rPr lang="en-US" dirty="0" err="1">
                <a:latin typeface="Tahoma" pitchFamily="-111" charset="0"/>
              </a:rPr>
              <a:t>xor</a:t>
            </a:r>
            <a:r>
              <a:rPr lang="en-US" dirty="0">
                <a:latin typeface="Tahoma" pitchFamily="-111" charset="0"/>
              </a:rPr>
              <a:t> (B </a:t>
            </a:r>
            <a:r>
              <a:rPr lang="en-US" dirty="0" err="1">
                <a:latin typeface="Tahoma" pitchFamily="-111" charset="0"/>
              </a:rPr>
              <a:t>xor</a:t>
            </a:r>
            <a:r>
              <a:rPr lang="en-US" dirty="0">
                <a:latin typeface="Tahoma" pitchFamily="-111" charset="0"/>
              </a:rPr>
              <a:t>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)</a:t>
            </a:r>
          </a:p>
        </p:txBody>
      </p:sp>
      <p:sp>
        <p:nvSpPr>
          <p:cNvPr id="25625" name="Line 22"/>
          <p:cNvSpPr>
            <a:spLocks noChangeShapeType="1"/>
          </p:cNvSpPr>
          <p:nvPr/>
        </p:nvSpPr>
        <p:spPr bwMode="auto">
          <a:xfrm>
            <a:off x="5154613" y="2355850"/>
            <a:ext cx="1979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199" tIns="45098" rIns="90199" bIns="45098"/>
          <a:lstStyle/>
          <a:p>
            <a:endParaRPr lang="en-US"/>
          </a:p>
        </p:txBody>
      </p:sp>
      <p:sp>
        <p:nvSpPr>
          <p:cNvPr id="25626" name="Text Box 23"/>
          <p:cNvSpPr txBox="1">
            <a:spLocks noChangeArrowheads="1"/>
          </p:cNvSpPr>
          <p:nvPr/>
        </p:nvSpPr>
        <p:spPr bwMode="auto">
          <a:xfrm>
            <a:off x="5324475" y="1728788"/>
            <a:ext cx="1931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99" tIns="45098" rIns="90199" bIns="45098">
            <a:spAutoFit/>
          </a:bodyPr>
          <a:lstStyle>
            <a:lvl1pPr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A	A	A	A	A</a:t>
            </a:r>
          </a:p>
        </p:txBody>
      </p:sp>
      <p:sp>
        <p:nvSpPr>
          <p:cNvPr id="25627" name="Text Box 24"/>
          <p:cNvSpPr txBox="1">
            <a:spLocks noChangeArrowheads="1"/>
          </p:cNvSpPr>
          <p:nvPr/>
        </p:nvSpPr>
        <p:spPr bwMode="auto">
          <a:xfrm>
            <a:off x="5321300" y="2000250"/>
            <a:ext cx="1931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99" tIns="45098" rIns="90199" bIns="45098">
            <a:spAutoFit/>
          </a:bodyPr>
          <a:lstStyle>
            <a:lvl1pPr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B	B	B	B	B</a:t>
            </a:r>
          </a:p>
        </p:txBody>
      </p:sp>
      <p:sp>
        <p:nvSpPr>
          <p:cNvPr id="25628" name="Text Box 25"/>
          <p:cNvSpPr txBox="1">
            <a:spLocks noChangeArrowheads="1"/>
          </p:cNvSpPr>
          <p:nvPr/>
        </p:nvSpPr>
        <p:spPr bwMode="auto">
          <a:xfrm>
            <a:off x="5318125" y="2336800"/>
            <a:ext cx="1931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99" tIns="45098" rIns="90199" bIns="45098">
            <a:spAutoFit/>
          </a:bodyPr>
          <a:lstStyle>
            <a:lvl1pPr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S	S	S	S	S</a:t>
            </a:r>
          </a:p>
        </p:txBody>
      </p:sp>
      <p:sp>
        <p:nvSpPr>
          <p:cNvPr id="25629" name="Rectangle 26"/>
          <p:cNvSpPr>
            <a:spLocks noChangeArrowheads="1"/>
          </p:cNvSpPr>
          <p:nvPr/>
        </p:nvSpPr>
        <p:spPr bwMode="auto">
          <a:xfrm>
            <a:off x="6346825" y="1646238"/>
            <a:ext cx="293688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5630" name="Rectangle 27"/>
          <p:cNvSpPr>
            <a:spLocks noChangeArrowheads="1"/>
          </p:cNvSpPr>
          <p:nvPr/>
        </p:nvSpPr>
        <p:spPr bwMode="auto">
          <a:xfrm>
            <a:off x="6003925" y="1643063"/>
            <a:ext cx="293688" cy="1136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5631" name="Rectangle 28"/>
          <p:cNvSpPr>
            <a:spLocks noChangeArrowheads="1"/>
          </p:cNvSpPr>
          <p:nvPr/>
        </p:nvSpPr>
        <p:spPr bwMode="auto">
          <a:xfrm>
            <a:off x="5324475" y="1643063"/>
            <a:ext cx="293688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5632" name="Rectangle 29"/>
          <p:cNvSpPr>
            <a:spLocks noChangeArrowheads="1"/>
          </p:cNvSpPr>
          <p:nvPr/>
        </p:nvSpPr>
        <p:spPr bwMode="auto">
          <a:xfrm>
            <a:off x="5657850" y="1647825"/>
            <a:ext cx="293688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sp>
        <p:nvSpPr>
          <p:cNvPr id="25633" name="Rectangle 30"/>
          <p:cNvSpPr>
            <a:spLocks noChangeArrowheads="1"/>
          </p:cNvSpPr>
          <p:nvPr/>
        </p:nvSpPr>
        <p:spPr bwMode="auto">
          <a:xfrm>
            <a:off x="6686550" y="1647825"/>
            <a:ext cx="292100" cy="113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199" tIns="45098" rIns="90199" bIns="45098" anchor="ctr"/>
          <a:lstStyle/>
          <a:p>
            <a:endParaRPr lang="en-US"/>
          </a:p>
        </p:txBody>
      </p:sp>
      <p:cxnSp>
        <p:nvCxnSpPr>
          <p:cNvPr id="25634" name="AutoShape 31"/>
          <p:cNvCxnSpPr>
            <a:cxnSpLocks noChangeShapeType="1"/>
          </p:cNvCxnSpPr>
          <p:nvPr/>
        </p:nvCxnSpPr>
        <p:spPr bwMode="auto">
          <a:xfrm rot="5400000" flipH="1">
            <a:off x="6665119" y="1520031"/>
            <a:ext cx="1588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5" name="AutoShape 32"/>
          <p:cNvCxnSpPr>
            <a:cxnSpLocks noChangeShapeType="1"/>
          </p:cNvCxnSpPr>
          <p:nvPr/>
        </p:nvCxnSpPr>
        <p:spPr bwMode="auto">
          <a:xfrm rot="5400000" flipH="1">
            <a:off x="6323807" y="1518444"/>
            <a:ext cx="1587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6" name="AutoShape 33"/>
          <p:cNvCxnSpPr>
            <a:cxnSpLocks noChangeShapeType="1"/>
          </p:cNvCxnSpPr>
          <p:nvPr/>
        </p:nvCxnSpPr>
        <p:spPr bwMode="auto">
          <a:xfrm rot="5400000" flipH="1">
            <a:off x="5984082" y="1518444"/>
            <a:ext cx="1587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7" name="AutoShape 34"/>
          <p:cNvCxnSpPr>
            <a:cxnSpLocks noChangeShapeType="1"/>
          </p:cNvCxnSpPr>
          <p:nvPr/>
        </p:nvCxnSpPr>
        <p:spPr bwMode="auto">
          <a:xfrm rot="5400000" flipH="1">
            <a:off x="5633244" y="1518444"/>
            <a:ext cx="1587" cy="250825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8" name="AutoShape 35"/>
          <p:cNvCxnSpPr>
            <a:cxnSpLocks noChangeShapeType="1"/>
          </p:cNvCxnSpPr>
          <p:nvPr/>
        </p:nvCxnSpPr>
        <p:spPr bwMode="auto">
          <a:xfrm rot="5400000" flipH="1">
            <a:off x="5316538" y="1519238"/>
            <a:ext cx="1587" cy="249237"/>
          </a:xfrm>
          <a:prstGeom prst="curvedConnector3">
            <a:avLst>
              <a:gd name="adj1" fmla="val 145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39" name="Text Box 36"/>
          <p:cNvSpPr txBox="1">
            <a:spLocks noChangeArrowheads="1"/>
          </p:cNvSpPr>
          <p:nvPr/>
        </p:nvSpPr>
        <p:spPr bwMode="auto">
          <a:xfrm>
            <a:off x="6126163" y="1131888"/>
            <a:ext cx="560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99" tIns="45098" rIns="90199" bIns="45098">
            <a:spAutoFit/>
          </a:bodyPr>
          <a:lstStyle>
            <a:lvl1pPr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Cin</a:t>
            </a:r>
          </a:p>
        </p:txBody>
      </p:sp>
      <p:sp>
        <p:nvSpPr>
          <p:cNvPr id="25640" name="Text Box 37"/>
          <p:cNvSpPr txBox="1">
            <a:spLocks noChangeArrowheads="1"/>
          </p:cNvSpPr>
          <p:nvPr/>
        </p:nvSpPr>
        <p:spPr bwMode="auto">
          <a:xfrm>
            <a:off x="5627688" y="1133475"/>
            <a:ext cx="65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99" tIns="45098" rIns="90199" bIns="45098">
            <a:spAutoFit/>
          </a:bodyPr>
          <a:lstStyle>
            <a:lvl1pPr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87388" algn="l"/>
                <a:tab pos="1031875" algn="l"/>
                <a:tab pos="137636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sz="1600">
                <a:latin typeface="Tahoma" pitchFamily="-111" charset="0"/>
              </a:rPr>
              <a:t>Cout</a:t>
            </a:r>
          </a:p>
        </p:txBody>
      </p:sp>
    </p:spTree>
    <p:extLst>
      <p:ext uri="{BB962C8B-B14F-4D97-AF65-F5344CB8AC3E}">
        <p14:creationId xmlns:p14="http://schemas.microsoft.com/office/powerpoint/2010/main" val="21611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smtClean="0"/>
              <a:t>2-bit ripple-carry adder</a:t>
            </a:r>
          </a:p>
        </p:txBody>
      </p:sp>
      <p:sp>
        <p:nvSpPr>
          <p:cNvPr id="6147" name="Date Placeholder 38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Autumn 2012</a:t>
            </a:r>
            <a:endParaRPr lang="en-US" smtClean="0">
              <a:latin typeface="Garamond" pitchFamily="-111" charset="0"/>
            </a:endParaRPr>
          </a:p>
        </p:txBody>
      </p:sp>
      <p:sp>
        <p:nvSpPr>
          <p:cNvPr id="6148" name="Footer Placeholder 40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mtClean="0">
                <a:latin typeface="Garamond" pitchFamily="-111" charset="0"/>
              </a:rPr>
              <a:t>CSE 311</a:t>
            </a:r>
          </a:p>
        </p:txBody>
      </p:sp>
      <p:sp>
        <p:nvSpPr>
          <p:cNvPr id="6149" name="Slide Number Placeholder 3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06EDC33F-4BBB-43F0-A5B7-2DC5E5B25D9D}" type="slidenum">
              <a:rPr lang="en-US" smtClean="0">
                <a:latin typeface="Garamond" pitchFamily="-111" charset="0"/>
              </a:rPr>
              <a:pPr eaLnBrk="1" hangingPunct="1"/>
              <a:t>9</a:t>
            </a:fld>
            <a:endParaRPr lang="en-US" smtClean="0">
              <a:latin typeface="Garamond" pitchFamily="-111" charset="0"/>
            </a:endParaRPr>
          </a:p>
        </p:txBody>
      </p:sp>
      <p:sp>
        <p:nvSpPr>
          <p:cNvPr id="6150" name="Rectangle 20"/>
          <p:cNvSpPr>
            <a:spLocks noChangeArrowheads="1"/>
          </p:cNvSpPr>
          <p:nvPr/>
        </p:nvSpPr>
        <p:spPr bwMode="auto">
          <a:xfrm>
            <a:off x="5162550" y="2589213"/>
            <a:ext cx="1023938" cy="127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51" name="Line 21"/>
          <p:cNvSpPr>
            <a:spLocks noChangeShapeType="1"/>
          </p:cNvSpPr>
          <p:nvPr/>
        </p:nvSpPr>
        <p:spPr bwMode="auto">
          <a:xfrm>
            <a:off x="5394325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52" name="Line 22"/>
          <p:cNvSpPr>
            <a:spLocks noChangeShapeType="1"/>
          </p:cNvSpPr>
          <p:nvPr/>
        </p:nvSpPr>
        <p:spPr bwMode="auto">
          <a:xfrm>
            <a:off x="5900738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53" name="Text Box 23"/>
          <p:cNvSpPr txBox="1">
            <a:spLocks noChangeArrowheads="1"/>
          </p:cNvSpPr>
          <p:nvPr/>
        </p:nvSpPr>
        <p:spPr bwMode="auto">
          <a:xfrm>
            <a:off x="5262563" y="1897063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154" name="Text Box 24"/>
          <p:cNvSpPr txBox="1">
            <a:spLocks noChangeArrowheads="1"/>
          </p:cNvSpPr>
          <p:nvPr/>
        </p:nvSpPr>
        <p:spPr bwMode="auto">
          <a:xfrm>
            <a:off x="5781675" y="1897063"/>
            <a:ext cx="27781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155" name="Line 25"/>
          <p:cNvSpPr>
            <a:spLocks noChangeShapeType="1"/>
          </p:cNvSpPr>
          <p:nvPr/>
        </p:nvSpPr>
        <p:spPr bwMode="auto">
          <a:xfrm rot="-5400000">
            <a:off x="6449219" y="2924969"/>
            <a:ext cx="0" cy="519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56" name="Text Box 26"/>
          <p:cNvSpPr txBox="1">
            <a:spLocks noChangeArrowheads="1"/>
          </p:cNvSpPr>
          <p:nvPr/>
        </p:nvSpPr>
        <p:spPr bwMode="auto">
          <a:xfrm>
            <a:off x="5668963" y="3033713"/>
            <a:ext cx="41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6157" name="Line 27"/>
          <p:cNvSpPr>
            <a:spLocks noChangeShapeType="1"/>
          </p:cNvSpPr>
          <p:nvPr/>
        </p:nvSpPr>
        <p:spPr bwMode="auto">
          <a:xfrm rot="-5400000">
            <a:off x="4952207" y="2990056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58" name="Text Box 28"/>
          <p:cNvSpPr txBox="1">
            <a:spLocks noChangeArrowheads="1"/>
          </p:cNvSpPr>
          <p:nvPr/>
        </p:nvSpPr>
        <p:spPr bwMode="auto">
          <a:xfrm>
            <a:off x="5195888" y="3033713"/>
            <a:ext cx="3206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6159" name="Line 29"/>
          <p:cNvSpPr>
            <a:spLocks noChangeShapeType="1"/>
          </p:cNvSpPr>
          <p:nvPr/>
        </p:nvSpPr>
        <p:spPr bwMode="auto">
          <a:xfrm>
            <a:off x="5670550" y="3870325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0" name="Text Box 30"/>
          <p:cNvSpPr txBox="1">
            <a:spLocks noChangeArrowheads="1"/>
          </p:cNvSpPr>
          <p:nvPr/>
        </p:nvSpPr>
        <p:spPr bwMode="auto">
          <a:xfrm>
            <a:off x="5405438" y="4256088"/>
            <a:ext cx="596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161" name="Rectangle 6"/>
          <p:cNvSpPr>
            <a:spLocks noChangeArrowheads="1"/>
          </p:cNvSpPr>
          <p:nvPr/>
        </p:nvSpPr>
        <p:spPr bwMode="auto">
          <a:xfrm>
            <a:off x="914400" y="2190750"/>
            <a:ext cx="2798763" cy="32940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2" name="Line 9"/>
          <p:cNvSpPr>
            <a:spLocks noChangeShapeType="1"/>
          </p:cNvSpPr>
          <p:nvPr/>
        </p:nvSpPr>
        <p:spPr bwMode="auto">
          <a:xfrm>
            <a:off x="1938338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3" name="Line 10"/>
          <p:cNvSpPr>
            <a:spLocks noChangeShapeType="1"/>
          </p:cNvSpPr>
          <p:nvPr/>
        </p:nvSpPr>
        <p:spPr bwMode="auto">
          <a:xfrm>
            <a:off x="2667000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4" name="Line 11"/>
          <p:cNvSpPr>
            <a:spLocks noChangeShapeType="1"/>
          </p:cNvSpPr>
          <p:nvPr/>
        </p:nvSpPr>
        <p:spPr bwMode="auto">
          <a:xfrm>
            <a:off x="2314575" y="5494338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5" name="Line 12"/>
          <p:cNvSpPr>
            <a:spLocks noChangeShapeType="1"/>
          </p:cNvSpPr>
          <p:nvPr/>
        </p:nvSpPr>
        <p:spPr bwMode="auto">
          <a:xfrm rot="-5400000">
            <a:off x="3925094" y="3613944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6" name="Text Box 13"/>
          <p:cNvSpPr txBox="1">
            <a:spLocks noChangeArrowheads="1"/>
          </p:cNvSpPr>
          <p:nvPr/>
        </p:nvSpPr>
        <p:spPr bwMode="auto">
          <a:xfrm>
            <a:off x="1806575" y="1484313"/>
            <a:ext cx="192088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6167" name="Text Box 14"/>
          <p:cNvSpPr txBox="1">
            <a:spLocks noChangeArrowheads="1"/>
          </p:cNvSpPr>
          <p:nvPr/>
        </p:nvSpPr>
        <p:spPr bwMode="auto">
          <a:xfrm>
            <a:off x="2049463" y="5880100"/>
            <a:ext cx="51276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</a:p>
        </p:txBody>
      </p:sp>
      <p:sp>
        <p:nvSpPr>
          <p:cNvPr id="6168" name="Text Box 15"/>
          <p:cNvSpPr txBox="1">
            <a:spLocks noChangeArrowheads="1"/>
          </p:cNvSpPr>
          <p:nvPr/>
        </p:nvSpPr>
        <p:spPr bwMode="auto">
          <a:xfrm>
            <a:off x="3873500" y="3940175"/>
            <a:ext cx="4191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6169" name="Line 16"/>
          <p:cNvSpPr>
            <a:spLocks noChangeShapeType="1"/>
          </p:cNvSpPr>
          <p:nvPr/>
        </p:nvSpPr>
        <p:spPr bwMode="auto">
          <a:xfrm rot="-5400000">
            <a:off x="704057" y="3613944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0" name="Text Box 17"/>
          <p:cNvSpPr txBox="1">
            <a:spLocks noChangeArrowheads="1"/>
          </p:cNvSpPr>
          <p:nvPr/>
        </p:nvSpPr>
        <p:spPr bwMode="auto">
          <a:xfrm>
            <a:off x="407988" y="3940175"/>
            <a:ext cx="32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6171" name="Text Box 19"/>
          <p:cNvSpPr txBox="1">
            <a:spLocks noChangeArrowheads="1"/>
          </p:cNvSpPr>
          <p:nvPr/>
        </p:nvSpPr>
        <p:spPr bwMode="auto">
          <a:xfrm>
            <a:off x="2547938" y="1484313"/>
            <a:ext cx="190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6172" name="Text Box 31"/>
          <p:cNvSpPr txBox="1">
            <a:spLocks noChangeArrowheads="1"/>
          </p:cNvSpPr>
          <p:nvPr/>
        </p:nvSpPr>
        <p:spPr bwMode="auto">
          <a:xfrm>
            <a:off x="2209800" y="2271713"/>
            <a:ext cx="1179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1-Bit Adder</a:t>
            </a:r>
          </a:p>
        </p:txBody>
      </p:sp>
      <p:sp>
        <p:nvSpPr>
          <p:cNvPr id="6173" name="Rectangle 44"/>
          <p:cNvSpPr>
            <a:spLocks noChangeArrowheads="1"/>
          </p:cNvSpPr>
          <p:nvPr/>
        </p:nvSpPr>
        <p:spPr bwMode="auto">
          <a:xfrm>
            <a:off x="6699250" y="2589213"/>
            <a:ext cx="1023938" cy="127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4" name="Line 45"/>
          <p:cNvSpPr>
            <a:spLocks noChangeShapeType="1"/>
          </p:cNvSpPr>
          <p:nvPr/>
        </p:nvSpPr>
        <p:spPr bwMode="auto">
          <a:xfrm>
            <a:off x="6931025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5" name="Line 46"/>
          <p:cNvSpPr>
            <a:spLocks noChangeShapeType="1"/>
          </p:cNvSpPr>
          <p:nvPr/>
        </p:nvSpPr>
        <p:spPr bwMode="auto">
          <a:xfrm>
            <a:off x="7437438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6" name="Text Box 47"/>
          <p:cNvSpPr txBox="1">
            <a:spLocks noChangeArrowheads="1"/>
          </p:cNvSpPr>
          <p:nvPr/>
        </p:nvSpPr>
        <p:spPr bwMode="auto">
          <a:xfrm>
            <a:off x="6799263" y="1897063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177" name="Text Box 48"/>
          <p:cNvSpPr txBox="1">
            <a:spLocks noChangeArrowheads="1"/>
          </p:cNvSpPr>
          <p:nvPr/>
        </p:nvSpPr>
        <p:spPr bwMode="auto">
          <a:xfrm>
            <a:off x="7318375" y="1897063"/>
            <a:ext cx="27781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178" name="Line 53"/>
          <p:cNvSpPr>
            <a:spLocks noChangeShapeType="1"/>
          </p:cNvSpPr>
          <p:nvPr/>
        </p:nvSpPr>
        <p:spPr bwMode="auto">
          <a:xfrm>
            <a:off x="7207250" y="3870325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9" name="Text Box 54"/>
          <p:cNvSpPr txBox="1">
            <a:spLocks noChangeArrowheads="1"/>
          </p:cNvSpPr>
          <p:nvPr/>
        </p:nvSpPr>
        <p:spPr bwMode="auto">
          <a:xfrm>
            <a:off x="6942138" y="4256088"/>
            <a:ext cx="598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180" name="Text Box 57"/>
          <p:cNvSpPr txBox="1">
            <a:spLocks noChangeArrowheads="1"/>
          </p:cNvSpPr>
          <p:nvPr/>
        </p:nvSpPr>
        <p:spPr bwMode="auto">
          <a:xfrm>
            <a:off x="7219950" y="3033713"/>
            <a:ext cx="417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6181" name="Text Box 58"/>
          <p:cNvSpPr txBox="1">
            <a:spLocks noChangeArrowheads="1"/>
          </p:cNvSpPr>
          <p:nvPr/>
        </p:nvSpPr>
        <p:spPr bwMode="auto">
          <a:xfrm>
            <a:off x="6746875" y="3033713"/>
            <a:ext cx="3206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6182" name="Text Box 59"/>
          <p:cNvSpPr txBox="1">
            <a:spLocks noChangeArrowheads="1"/>
          </p:cNvSpPr>
          <p:nvPr/>
        </p:nvSpPr>
        <p:spPr bwMode="auto">
          <a:xfrm>
            <a:off x="4522788" y="3049588"/>
            <a:ext cx="16668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183" name="Line 109"/>
          <p:cNvSpPr>
            <a:spLocks noChangeShapeType="1"/>
          </p:cNvSpPr>
          <p:nvPr/>
        </p:nvSpPr>
        <p:spPr bwMode="auto">
          <a:xfrm>
            <a:off x="7715250" y="3201988"/>
            <a:ext cx="328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pic>
        <p:nvPicPr>
          <p:cNvPr id="618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4584700"/>
            <a:ext cx="2311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2566988"/>
            <a:ext cx="23209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1094</Words>
  <Application>Microsoft Office PowerPoint</Application>
  <PresentationFormat>On-screen Show (4:3)</PresentationFormat>
  <Paragraphs>369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ＭＳ Ｐゴシック</vt:lpstr>
      <vt:lpstr>Calibri</vt:lpstr>
      <vt:lpstr>Times New Roman</vt:lpstr>
      <vt:lpstr>Wingdings</vt:lpstr>
      <vt:lpstr>Garamond</vt:lpstr>
      <vt:lpstr>Tahoma</vt:lpstr>
      <vt:lpstr>Symbol</vt:lpstr>
      <vt:lpstr>Office Theme</vt:lpstr>
      <vt:lpstr>CSE 311  Foundations of Computing I</vt:lpstr>
      <vt:lpstr>Announcements</vt:lpstr>
      <vt:lpstr>Highlights from last lecture</vt:lpstr>
      <vt:lpstr>A simple example: 1-bit binary adder</vt:lpstr>
      <vt:lpstr>Cout = A’ B Cin + A B’ Cin + A B Cin’ + A B Cin</vt:lpstr>
      <vt:lpstr>Apply the theorems to simplify expressions</vt:lpstr>
      <vt:lpstr>S = A’ B’ Cin + A’ B Cin’ + A B’ Cin’ + A B Cin</vt:lpstr>
      <vt:lpstr>A simple example: 1-bit binary adder</vt:lpstr>
      <vt:lpstr>A 2-bit ripple-carry adder</vt:lpstr>
      <vt:lpstr>Mapping truth tables to logic gates</vt:lpstr>
      <vt:lpstr>Canonical forms</vt:lpstr>
      <vt:lpstr>Sum-of-products canonical forms</vt:lpstr>
      <vt:lpstr>Sum-of-products canonical form (cont)</vt:lpstr>
      <vt:lpstr>Product-of-sums canonical form</vt:lpstr>
      <vt:lpstr>Product-of-sums canonical form (cont)</vt:lpstr>
      <vt:lpstr>Predicate Calculus</vt:lpstr>
      <vt:lpstr>Quantifiers</vt:lpstr>
      <vt:lpstr>Statements with quantifiers</vt:lpstr>
      <vt:lpstr>Statements with quantifiers</vt:lpstr>
      <vt:lpstr>Statements with quantifiers</vt:lpstr>
      <vt:lpstr>Goldbach’s Conjecture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2012-10-01T23:53:50Z</dcterms:modified>
</cp:coreProperties>
</file>