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6" r:id="rId1"/>
  </p:sldMasterIdLst>
  <p:notesMasterIdLst>
    <p:notesMasterId r:id="rId31"/>
  </p:notesMasterIdLst>
  <p:handoutMasterIdLst>
    <p:handoutMasterId r:id="rId32"/>
  </p:handoutMasterIdLst>
  <p:sldIdLst>
    <p:sldId id="413" r:id="rId2"/>
    <p:sldId id="415" r:id="rId3"/>
    <p:sldId id="307" r:id="rId4"/>
    <p:sldId id="283" r:id="rId5"/>
    <p:sldId id="330" r:id="rId6"/>
    <p:sldId id="285" r:id="rId7"/>
    <p:sldId id="286" r:id="rId8"/>
    <p:sldId id="299" r:id="rId9"/>
    <p:sldId id="331" r:id="rId10"/>
    <p:sldId id="332" r:id="rId11"/>
    <p:sldId id="333" r:id="rId12"/>
    <p:sldId id="335" r:id="rId13"/>
    <p:sldId id="338" r:id="rId14"/>
    <p:sldId id="339" r:id="rId15"/>
    <p:sldId id="341" r:id="rId16"/>
    <p:sldId id="342" r:id="rId17"/>
    <p:sldId id="343" r:id="rId18"/>
    <p:sldId id="344" r:id="rId19"/>
    <p:sldId id="346" r:id="rId20"/>
    <p:sldId id="348" r:id="rId21"/>
    <p:sldId id="349" r:id="rId22"/>
    <p:sldId id="352" r:id="rId23"/>
    <p:sldId id="353" r:id="rId24"/>
    <p:sldId id="354" r:id="rId25"/>
    <p:sldId id="355" r:id="rId26"/>
    <p:sldId id="356" r:id="rId27"/>
    <p:sldId id="357" r:id="rId28"/>
    <p:sldId id="358" r:id="rId29"/>
    <p:sldId id="359" r:id="rId30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CC99FF"/>
    <a:srgbClr val="FFCC99"/>
    <a:srgbClr val="00CCFF"/>
    <a:srgbClr val="9999FF"/>
    <a:srgbClr val="6699FF"/>
    <a:srgbClr val="4D4D4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624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78400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93" tIns="47205" rIns="96093" bIns="47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3174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6903565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19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30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58938" y="327025"/>
            <a:ext cx="4175125" cy="3132138"/>
          </a:xfrm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40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58938" y="327025"/>
            <a:ext cx="4175125" cy="3132138"/>
          </a:xfrm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50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58938" y="327025"/>
            <a:ext cx="4175125" cy="3132138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60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71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81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91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42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48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58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62113" y="327025"/>
            <a:ext cx="4178300" cy="313372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68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89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99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88A30-598C-4D06-9FC2-D4542142F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3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9F95A-0243-4445-8EA6-16662F1E1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2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8BA83-39CD-4279-B2FC-EEC227B26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0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813E9-717D-4E3F-93F3-B02486C24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3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EB811-CD12-4600-9D92-0C6495DBA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0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6CC37-8D55-473F-9582-A290A185B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4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A5241-1873-4AA9-84F7-94A3996D9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3537F-CA0C-43ED-8949-BCCCDBB4C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0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E4299-DFBB-4182-A759-175886664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25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D2917-E3FE-41FA-BA45-421DCCE79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16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679EE-EEFC-4C18-87AF-1851D87F3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0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C51D825-08E3-4A9F-B791-950C19D0E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Lecture 4,  Boolean Logic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Autumn 2012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3DC26-92DD-4AF2-8404-B03309601E9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7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Switches: basic element of physical implementations</a:t>
            </a:r>
          </a:p>
        </p:txBody>
      </p:sp>
      <p:sp>
        <p:nvSpPr>
          <p:cNvPr id="11267" name="Rectangle 7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Implementing a simple circuit (arrow shows action if wire changes to “1”):</a:t>
            </a:r>
          </a:p>
        </p:txBody>
      </p:sp>
      <p:sp>
        <p:nvSpPr>
          <p:cNvPr id="7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2012</a:t>
            </a:r>
          </a:p>
        </p:txBody>
      </p:sp>
      <p:sp>
        <p:nvSpPr>
          <p:cNvPr id="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6F137E7D-C3D8-449F-8BC8-D2765466472D}" type="slidenum">
              <a:rPr lang="en-US" sz="800" smtClean="0"/>
              <a:pPr eaLnBrk="1" hangingPunct="1"/>
              <a:t>10</a:t>
            </a:fld>
            <a:endParaRPr lang="en-US" sz="800" smtClean="0"/>
          </a:p>
        </p:txBody>
      </p:sp>
      <p:sp>
        <p:nvSpPr>
          <p:cNvPr id="11271" name="Rectangle 32"/>
          <p:cNvSpPr>
            <a:spLocks noChangeArrowheads="1"/>
          </p:cNvSpPr>
          <p:nvPr/>
        </p:nvSpPr>
        <p:spPr bwMode="auto">
          <a:xfrm>
            <a:off x="4692650" y="3054350"/>
            <a:ext cx="40703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600"/>
              </a:lnSpc>
              <a:spcBef>
                <a:spcPts val="110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close switch (if A is “1” or asserted)</a:t>
            </a:r>
            <a:br>
              <a:rPr lang="en-US">
                <a:solidFill>
                  <a:srgbClr val="000000"/>
                </a:solidFill>
                <a:latin typeface="Tahoma" pitchFamily="-111" charset="0"/>
              </a:rPr>
            </a:br>
            <a:r>
              <a:rPr lang="en-US">
                <a:solidFill>
                  <a:srgbClr val="000000"/>
                </a:solidFill>
                <a:latin typeface="Tahoma" pitchFamily="-111" charset="0"/>
              </a:rPr>
              <a:t>and turn on light bulb (Z)</a:t>
            </a:r>
            <a:br>
              <a:rPr lang="en-US">
                <a:solidFill>
                  <a:srgbClr val="000000"/>
                </a:solidFill>
                <a:latin typeface="Tahoma" pitchFamily="-111" charset="0"/>
              </a:rPr>
            </a:br>
            <a:endParaRPr lang="en-US">
              <a:solidFill>
                <a:srgbClr val="000000"/>
              </a:solidFill>
              <a:latin typeface="Tahoma" pitchFamily="-111" charset="0"/>
            </a:endParaRPr>
          </a:p>
        </p:txBody>
      </p:sp>
      <p:sp>
        <p:nvSpPr>
          <p:cNvPr id="11272" name="Rectangle 33"/>
          <p:cNvSpPr>
            <a:spLocks noChangeArrowheads="1"/>
          </p:cNvSpPr>
          <p:nvPr/>
        </p:nvSpPr>
        <p:spPr bwMode="auto">
          <a:xfrm>
            <a:off x="2192338" y="2667000"/>
            <a:ext cx="550862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A</a:t>
            </a:r>
          </a:p>
        </p:txBody>
      </p:sp>
      <p:sp>
        <p:nvSpPr>
          <p:cNvPr id="11273" name="Rectangle 34"/>
          <p:cNvSpPr>
            <a:spLocks noChangeArrowheads="1"/>
          </p:cNvSpPr>
          <p:nvPr/>
        </p:nvSpPr>
        <p:spPr bwMode="auto">
          <a:xfrm>
            <a:off x="3792538" y="2667000"/>
            <a:ext cx="550862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Z</a:t>
            </a:r>
          </a:p>
        </p:txBody>
      </p:sp>
      <p:sp>
        <p:nvSpPr>
          <p:cNvPr id="11274" name="Line 36"/>
          <p:cNvSpPr>
            <a:spLocks noChangeShapeType="1"/>
          </p:cNvSpPr>
          <p:nvPr/>
        </p:nvSpPr>
        <p:spPr bwMode="auto">
          <a:xfrm>
            <a:off x="2057400" y="2714625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Rectangle 60"/>
          <p:cNvSpPr>
            <a:spLocks noChangeArrowheads="1"/>
          </p:cNvSpPr>
          <p:nvPr/>
        </p:nvSpPr>
        <p:spPr bwMode="auto">
          <a:xfrm>
            <a:off x="4692650" y="4735513"/>
            <a:ext cx="4070350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600"/>
              </a:lnSpc>
              <a:spcBef>
                <a:spcPts val="110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open switch (if A is “0” or unasserted)</a:t>
            </a:r>
            <a:br>
              <a:rPr lang="en-US">
                <a:solidFill>
                  <a:srgbClr val="000000"/>
                </a:solidFill>
                <a:latin typeface="Tahoma" pitchFamily="-111" charset="0"/>
              </a:rPr>
            </a:br>
            <a:r>
              <a:rPr lang="en-US">
                <a:solidFill>
                  <a:srgbClr val="000000"/>
                </a:solidFill>
                <a:latin typeface="Tahoma" pitchFamily="-111" charset="0"/>
              </a:rPr>
              <a:t>and turn off light bulb (Z)</a:t>
            </a:r>
          </a:p>
        </p:txBody>
      </p:sp>
      <p:sp>
        <p:nvSpPr>
          <p:cNvPr id="11276" name="Rectangle 74"/>
          <p:cNvSpPr>
            <a:spLocks noChangeArrowheads="1"/>
          </p:cNvSpPr>
          <p:nvPr/>
        </p:nvSpPr>
        <p:spPr bwMode="auto">
          <a:xfrm>
            <a:off x="3919538" y="5915025"/>
            <a:ext cx="8604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2600"/>
              </a:lnSpc>
              <a:spcBef>
                <a:spcPts val="1100"/>
              </a:spcBef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Z  </a:t>
            </a:r>
            <a:r>
              <a:rPr lang="en-US">
                <a:solidFill>
                  <a:srgbClr val="000000"/>
                </a:solidFill>
                <a:latin typeface="Symbol" pitchFamily="-111" charset="2"/>
              </a:rPr>
              <a:t></a:t>
            </a:r>
            <a:r>
              <a:rPr lang="en-US">
                <a:solidFill>
                  <a:srgbClr val="000000"/>
                </a:solidFill>
                <a:latin typeface="Tahoma" pitchFamily="-111" charset="0"/>
              </a:rPr>
              <a:t>  A</a:t>
            </a:r>
          </a:p>
        </p:txBody>
      </p:sp>
      <p:sp>
        <p:nvSpPr>
          <p:cNvPr id="11277" name="Line 76"/>
          <p:cNvSpPr>
            <a:spLocks noChangeShapeType="1"/>
          </p:cNvSpPr>
          <p:nvPr/>
        </p:nvSpPr>
        <p:spPr bwMode="auto">
          <a:xfrm>
            <a:off x="2286000" y="332422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77"/>
          <p:cNvSpPr>
            <a:spLocks noChangeShapeType="1"/>
          </p:cNvSpPr>
          <p:nvPr/>
        </p:nvSpPr>
        <p:spPr bwMode="auto">
          <a:xfrm>
            <a:off x="3886200" y="33242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78"/>
          <p:cNvSpPr>
            <a:spLocks noChangeShapeType="1"/>
          </p:cNvSpPr>
          <p:nvPr/>
        </p:nvSpPr>
        <p:spPr bwMode="auto">
          <a:xfrm flipH="1">
            <a:off x="2895600" y="3781425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79"/>
          <p:cNvSpPr>
            <a:spLocks noChangeShapeType="1"/>
          </p:cNvSpPr>
          <p:nvPr/>
        </p:nvSpPr>
        <p:spPr bwMode="auto">
          <a:xfrm flipH="1">
            <a:off x="1219200" y="3781425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80"/>
          <p:cNvSpPr>
            <a:spLocks noChangeShapeType="1"/>
          </p:cNvSpPr>
          <p:nvPr/>
        </p:nvSpPr>
        <p:spPr bwMode="auto">
          <a:xfrm flipV="1">
            <a:off x="1219200" y="33242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81"/>
          <p:cNvSpPr>
            <a:spLocks noChangeShapeType="1"/>
          </p:cNvSpPr>
          <p:nvPr/>
        </p:nvSpPr>
        <p:spPr bwMode="auto">
          <a:xfrm>
            <a:off x="1219200" y="3324225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83" name="Group 85"/>
          <p:cNvGrpSpPr>
            <a:grpSpLocks/>
          </p:cNvGrpSpPr>
          <p:nvPr/>
        </p:nvGrpSpPr>
        <p:grpSpPr bwMode="auto">
          <a:xfrm>
            <a:off x="3124200" y="2773363"/>
            <a:ext cx="762000" cy="550862"/>
            <a:chOff x="1872" y="1440"/>
            <a:chExt cx="480" cy="347"/>
          </a:xfrm>
        </p:grpSpPr>
        <p:sp>
          <p:nvSpPr>
            <p:cNvPr id="11328" name="Oval 9"/>
            <p:cNvSpPr>
              <a:spLocks noChangeArrowheads="1"/>
            </p:cNvSpPr>
            <p:nvPr/>
          </p:nvSpPr>
          <p:spPr bwMode="auto">
            <a:xfrm>
              <a:off x="2051" y="1515"/>
              <a:ext cx="71" cy="7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Oval 11"/>
            <p:cNvSpPr>
              <a:spLocks noChangeArrowheads="1"/>
            </p:cNvSpPr>
            <p:nvPr/>
          </p:nvSpPr>
          <p:spPr bwMode="auto">
            <a:xfrm>
              <a:off x="1968" y="1440"/>
              <a:ext cx="288" cy="28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Oval 12"/>
            <p:cNvSpPr>
              <a:spLocks noChangeArrowheads="1"/>
            </p:cNvSpPr>
            <p:nvPr/>
          </p:nvSpPr>
          <p:spPr bwMode="auto">
            <a:xfrm>
              <a:off x="2019" y="1531"/>
              <a:ext cx="71" cy="7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Oval 13"/>
            <p:cNvSpPr>
              <a:spLocks noChangeArrowheads="1"/>
            </p:cNvSpPr>
            <p:nvPr/>
          </p:nvSpPr>
          <p:spPr bwMode="auto">
            <a:xfrm>
              <a:off x="2098" y="1523"/>
              <a:ext cx="72" cy="7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Oval 14"/>
            <p:cNvSpPr>
              <a:spLocks noChangeArrowheads="1"/>
            </p:cNvSpPr>
            <p:nvPr/>
          </p:nvSpPr>
          <p:spPr bwMode="auto">
            <a:xfrm>
              <a:off x="2130" y="1515"/>
              <a:ext cx="70" cy="7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Line 15"/>
            <p:cNvSpPr>
              <a:spLocks noChangeShapeType="1"/>
            </p:cNvSpPr>
            <p:nvPr/>
          </p:nvSpPr>
          <p:spPr bwMode="auto">
            <a:xfrm>
              <a:off x="2027" y="1586"/>
              <a:ext cx="48" cy="1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Line 16"/>
            <p:cNvSpPr>
              <a:spLocks noChangeShapeType="1"/>
            </p:cNvSpPr>
            <p:nvPr/>
          </p:nvSpPr>
          <p:spPr bwMode="auto">
            <a:xfrm flipH="1">
              <a:off x="2138" y="1578"/>
              <a:ext cx="54" cy="1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Line 17"/>
            <p:cNvSpPr>
              <a:spLocks noChangeShapeType="1"/>
            </p:cNvSpPr>
            <p:nvPr/>
          </p:nvSpPr>
          <p:spPr bwMode="auto">
            <a:xfrm flipH="1">
              <a:off x="2064" y="1733"/>
              <a:ext cx="15" cy="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Line 18"/>
            <p:cNvSpPr>
              <a:spLocks noChangeShapeType="1"/>
            </p:cNvSpPr>
            <p:nvPr/>
          </p:nvSpPr>
          <p:spPr bwMode="auto">
            <a:xfrm>
              <a:off x="2142" y="1724"/>
              <a:ext cx="18" cy="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7" name="Oval 35"/>
            <p:cNvSpPr>
              <a:spLocks noChangeArrowheads="1"/>
            </p:cNvSpPr>
            <p:nvPr/>
          </p:nvSpPr>
          <p:spPr bwMode="auto">
            <a:xfrm>
              <a:off x="2051" y="1507"/>
              <a:ext cx="71" cy="7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8" name="Line 82"/>
            <p:cNvSpPr>
              <a:spLocks noChangeShapeType="1"/>
            </p:cNvSpPr>
            <p:nvPr/>
          </p:nvSpPr>
          <p:spPr bwMode="auto">
            <a:xfrm>
              <a:off x="2160" y="1787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Line 83"/>
            <p:cNvSpPr>
              <a:spLocks noChangeShapeType="1"/>
            </p:cNvSpPr>
            <p:nvPr/>
          </p:nvSpPr>
          <p:spPr bwMode="auto">
            <a:xfrm flipH="1">
              <a:off x="1872" y="1787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84" name="Group 97"/>
          <p:cNvGrpSpPr>
            <a:grpSpLocks/>
          </p:cNvGrpSpPr>
          <p:nvPr/>
        </p:nvGrpSpPr>
        <p:grpSpPr bwMode="auto">
          <a:xfrm>
            <a:off x="1752600" y="3095625"/>
            <a:ext cx="609600" cy="304800"/>
            <a:chOff x="1104" y="1728"/>
            <a:chExt cx="384" cy="192"/>
          </a:xfrm>
        </p:grpSpPr>
        <p:sp>
          <p:nvSpPr>
            <p:cNvPr id="11325" name="Line 21"/>
            <p:cNvSpPr>
              <a:spLocks noChangeShapeType="1"/>
            </p:cNvSpPr>
            <p:nvPr/>
          </p:nvSpPr>
          <p:spPr bwMode="auto">
            <a:xfrm flipH="1" flipV="1">
              <a:off x="1200" y="1728"/>
              <a:ext cx="240" cy="14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Oval 86"/>
            <p:cNvSpPr>
              <a:spLocks noChangeArrowheads="1"/>
            </p:cNvSpPr>
            <p:nvPr/>
          </p:nvSpPr>
          <p:spPr bwMode="auto">
            <a:xfrm>
              <a:off x="1392" y="1824"/>
              <a:ext cx="96" cy="9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Oval 87"/>
            <p:cNvSpPr>
              <a:spLocks noChangeArrowheads="1"/>
            </p:cNvSpPr>
            <p:nvPr/>
          </p:nvSpPr>
          <p:spPr bwMode="auto">
            <a:xfrm>
              <a:off x="1104" y="1824"/>
              <a:ext cx="96" cy="9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85" name="Group 96"/>
          <p:cNvGrpSpPr>
            <a:grpSpLocks/>
          </p:cNvGrpSpPr>
          <p:nvPr/>
        </p:nvGrpSpPr>
        <p:grpSpPr bwMode="auto">
          <a:xfrm>
            <a:off x="2514600" y="3552825"/>
            <a:ext cx="381000" cy="457200"/>
            <a:chOff x="1584" y="2016"/>
            <a:chExt cx="240" cy="288"/>
          </a:xfrm>
        </p:grpSpPr>
        <p:sp>
          <p:nvSpPr>
            <p:cNvPr id="11319" name="Line 88"/>
            <p:cNvSpPr>
              <a:spLocks noChangeShapeType="1"/>
            </p:cNvSpPr>
            <p:nvPr/>
          </p:nvSpPr>
          <p:spPr bwMode="auto">
            <a:xfrm>
              <a:off x="1824" y="201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0" name="Line 89"/>
            <p:cNvSpPr>
              <a:spLocks noChangeShapeType="1"/>
            </p:cNvSpPr>
            <p:nvPr/>
          </p:nvSpPr>
          <p:spPr bwMode="auto">
            <a:xfrm>
              <a:off x="1776" y="206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Line 90"/>
            <p:cNvSpPr>
              <a:spLocks noChangeShapeType="1"/>
            </p:cNvSpPr>
            <p:nvPr/>
          </p:nvSpPr>
          <p:spPr bwMode="auto">
            <a:xfrm>
              <a:off x="1728" y="201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Line 91"/>
            <p:cNvSpPr>
              <a:spLocks noChangeShapeType="1"/>
            </p:cNvSpPr>
            <p:nvPr/>
          </p:nvSpPr>
          <p:spPr bwMode="auto">
            <a:xfrm>
              <a:off x="1680" y="206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Line 92"/>
            <p:cNvSpPr>
              <a:spLocks noChangeShapeType="1"/>
            </p:cNvSpPr>
            <p:nvPr/>
          </p:nvSpPr>
          <p:spPr bwMode="auto">
            <a:xfrm>
              <a:off x="1632" y="201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Line 93"/>
            <p:cNvSpPr>
              <a:spLocks noChangeShapeType="1"/>
            </p:cNvSpPr>
            <p:nvPr/>
          </p:nvSpPr>
          <p:spPr bwMode="auto">
            <a:xfrm>
              <a:off x="1584" y="206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6" name="Rectangle 98"/>
          <p:cNvSpPr>
            <a:spLocks noChangeArrowheads="1"/>
          </p:cNvSpPr>
          <p:nvPr/>
        </p:nvSpPr>
        <p:spPr bwMode="auto">
          <a:xfrm>
            <a:off x="2192338" y="4473575"/>
            <a:ext cx="550862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A</a:t>
            </a:r>
          </a:p>
        </p:txBody>
      </p:sp>
      <p:sp>
        <p:nvSpPr>
          <p:cNvPr id="11287" name="Line 99"/>
          <p:cNvSpPr>
            <a:spLocks noChangeShapeType="1"/>
          </p:cNvSpPr>
          <p:nvPr/>
        </p:nvSpPr>
        <p:spPr bwMode="auto">
          <a:xfrm>
            <a:off x="2057400" y="45212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Line 100"/>
          <p:cNvSpPr>
            <a:spLocks noChangeShapeType="1"/>
          </p:cNvSpPr>
          <p:nvPr/>
        </p:nvSpPr>
        <p:spPr bwMode="auto">
          <a:xfrm>
            <a:off x="2286000" y="500062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Line 101"/>
          <p:cNvSpPr>
            <a:spLocks noChangeShapeType="1"/>
          </p:cNvSpPr>
          <p:nvPr/>
        </p:nvSpPr>
        <p:spPr bwMode="auto">
          <a:xfrm>
            <a:off x="3886200" y="50006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Line 102"/>
          <p:cNvSpPr>
            <a:spLocks noChangeShapeType="1"/>
          </p:cNvSpPr>
          <p:nvPr/>
        </p:nvSpPr>
        <p:spPr bwMode="auto">
          <a:xfrm flipH="1">
            <a:off x="2895600" y="5457825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1" name="Line 103"/>
          <p:cNvSpPr>
            <a:spLocks noChangeShapeType="1"/>
          </p:cNvSpPr>
          <p:nvPr/>
        </p:nvSpPr>
        <p:spPr bwMode="auto">
          <a:xfrm flipH="1">
            <a:off x="1219200" y="5457825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Line 104"/>
          <p:cNvSpPr>
            <a:spLocks noChangeShapeType="1"/>
          </p:cNvSpPr>
          <p:nvPr/>
        </p:nvSpPr>
        <p:spPr bwMode="auto">
          <a:xfrm flipV="1">
            <a:off x="1219200" y="50006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Line 105"/>
          <p:cNvSpPr>
            <a:spLocks noChangeShapeType="1"/>
          </p:cNvSpPr>
          <p:nvPr/>
        </p:nvSpPr>
        <p:spPr bwMode="auto">
          <a:xfrm>
            <a:off x="1219200" y="5000625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94" name="Group 106"/>
          <p:cNvGrpSpPr>
            <a:grpSpLocks/>
          </p:cNvGrpSpPr>
          <p:nvPr/>
        </p:nvGrpSpPr>
        <p:grpSpPr bwMode="auto">
          <a:xfrm>
            <a:off x="3124200" y="4449763"/>
            <a:ext cx="762000" cy="550862"/>
            <a:chOff x="1872" y="1440"/>
            <a:chExt cx="480" cy="347"/>
          </a:xfrm>
        </p:grpSpPr>
        <p:sp>
          <p:nvSpPr>
            <p:cNvPr id="11307" name="Oval 107"/>
            <p:cNvSpPr>
              <a:spLocks noChangeArrowheads="1"/>
            </p:cNvSpPr>
            <p:nvPr/>
          </p:nvSpPr>
          <p:spPr bwMode="auto">
            <a:xfrm>
              <a:off x="2051" y="1515"/>
              <a:ext cx="71" cy="7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Oval 108"/>
            <p:cNvSpPr>
              <a:spLocks noChangeArrowheads="1"/>
            </p:cNvSpPr>
            <p:nvPr/>
          </p:nvSpPr>
          <p:spPr bwMode="auto">
            <a:xfrm>
              <a:off x="1968" y="1440"/>
              <a:ext cx="288" cy="28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Oval 109"/>
            <p:cNvSpPr>
              <a:spLocks noChangeArrowheads="1"/>
            </p:cNvSpPr>
            <p:nvPr/>
          </p:nvSpPr>
          <p:spPr bwMode="auto">
            <a:xfrm>
              <a:off x="2019" y="1531"/>
              <a:ext cx="71" cy="7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Oval 110"/>
            <p:cNvSpPr>
              <a:spLocks noChangeArrowheads="1"/>
            </p:cNvSpPr>
            <p:nvPr/>
          </p:nvSpPr>
          <p:spPr bwMode="auto">
            <a:xfrm>
              <a:off x="2098" y="1523"/>
              <a:ext cx="72" cy="7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Oval 111"/>
            <p:cNvSpPr>
              <a:spLocks noChangeArrowheads="1"/>
            </p:cNvSpPr>
            <p:nvPr/>
          </p:nvSpPr>
          <p:spPr bwMode="auto">
            <a:xfrm>
              <a:off x="2130" y="1515"/>
              <a:ext cx="70" cy="7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Line 112"/>
            <p:cNvSpPr>
              <a:spLocks noChangeShapeType="1"/>
            </p:cNvSpPr>
            <p:nvPr/>
          </p:nvSpPr>
          <p:spPr bwMode="auto">
            <a:xfrm>
              <a:off x="2027" y="1586"/>
              <a:ext cx="48" cy="1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Line 113"/>
            <p:cNvSpPr>
              <a:spLocks noChangeShapeType="1"/>
            </p:cNvSpPr>
            <p:nvPr/>
          </p:nvSpPr>
          <p:spPr bwMode="auto">
            <a:xfrm flipH="1">
              <a:off x="2138" y="1578"/>
              <a:ext cx="54" cy="1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Line 114"/>
            <p:cNvSpPr>
              <a:spLocks noChangeShapeType="1"/>
            </p:cNvSpPr>
            <p:nvPr/>
          </p:nvSpPr>
          <p:spPr bwMode="auto">
            <a:xfrm flipH="1">
              <a:off x="2064" y="1733"/>
              <a:ext cx="15" cy="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Line 115"/>
            <p:cNvSpPr>
              <a:spLocks noChangeShapeType="1"/>
            </p:cNvSpPr>
            <p:nvPr/>
          </p:nvSpPr>
          <p:spPr bwMode="auto">
            <a:xfrm>
              <a:off x="2142" y="1724"/>
              <a:ext cx="18" cy="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Oval 116"/>
            <p:cNvSpPr>
              <a:spLocks noChangeArrowheads="1"/>
            </p:cNvSpPr>
            <p:nvPr/>
          </p:nvSpPr>
          <p:spPr bwMode="auto">
            <a:xfrm>
              <a:off x="2051" y="1507"/>
              <a:ext cx="71" cy="7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Line 117"/>
            <p:cNvSpPr>
              <a:spLocks noChangeShapeType="1"/>
            </p:cNvSpPr>
            <p:nvPr/>
          </p:nvSpPr>
          <p:spPr bwMode="auto">
            <a:xfrm>
              <a:off x="2160" y="1787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Line 118"/>
            <p:cNvSpPr>
              <a:spLocks noChangeShapeType="1"/>
            </p:cNvSpPr>
            <p:nvPr/>
          </p:nvSpPr>
          <p:spPr bwMode="auto">
            <a:xfrm flipH="1">
              <a:off x="1872" y="1787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95" name="Group 130"/>
          <p:cNvGrpSpPr>
            <a:grpSpLocks/>
          </p:cNvGrpSpPr>
          <p:nvPr/>
        </p:nvGrpSpPr>
        <p:grpSpPr bwMode="auto">
          <a:xfrm>
            <a:off x="1752600" y="4924425"/>
            <a:ext cx="609600" cy="152400"/>
            <a:chOff x="1104" y="3168"/>
            <a:chExt cx="384" cy="96"/>
          </a:xfrm>
        </p:grpSpPr>
        <p:sp>
          <p:nvSpPr>
            <p:cNvPr id="11304" name="Line 120"/>
            <p:cNvSpPr>
              <a:spLocks noChangeShapeType="1"/>
            </p:cNvSpPr>
            <p:nvPr/>
          </p:nvSpPr>
          <p:spPr bwMode="auto">
            <a:xfrm flipH="1" flipV="1">
              <a:off x="1152" y="3216"/>
              <a:ext cx="28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Oval 121"/>
            <p:cNvSpPr>
              <a:spLocks noChangeArrowheads="1"/>
            </p:cNvSpPr>
            <p:nvPr/>
          </p:nvSpPr>
          <p:spPr bwMode="auto">
            <a:xfrm>
              <a:off x="1392" y="3168"/>
              <a:ext cx="96" cy="9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Oval 122"/>
            <p:cNvSpPr>
              <a:spLocks noChangeArrowheads="1"/>
            </p:cNvSpPr>
            <p:nvPr/>
          </p:nvSpPr>
          <p:spPr bwMode="auto">
            <a:xfrm>
              <a:off x="1104" y="3168"/>
              <a:ext cx="96" cy="9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96" name="Group 123"/>
          <p:cNvGrpSpPr>
            <a:grpSpLocks/>
          </p:cNvGrpSpPr>
          <p:nvPr/>
        </p:nvGrpSpPr>
        <p:grpSpPr bwMode="auto">
          <a:xfrm>
            <a:off x="2514600" y="5229225"/>
            <a:ext cx="381000" cy="457200"/>
            <a:chOff x="1584" y="2016"/>
            <a:chExt cx="240" cy="288"/>
          </a:xfrm>
        </p:grpSpPr>
        <p:sp>
          <p:nvSpPr>
            <p:cNvPr id="11298" name="Line 124"/>
            <p:cNvSpPr>
              <a:spLocks noChangeShapeType="1"/>
            </p:cNvSpPr>
            <p:nvPr/>
          </p:nvSpPr>
          <p:spPr bwMode="auto">
            <a:xfrm>
              <a:off x="1824" y="201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Line 125"/>
            <p:cNvSpPr>
              <a:spLocks noChangeShapeType="1"/>
            </p:cNvSpPr>
            <p:nvPr/>
          </p:nvSpPr>
          <p:spPr bwMode="auto">
            <a:xfrm>
              <a:off x="1776" y="206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Line 126"/>
            <p:cNvSpPr>
              <a:spLocks noChangeShapeType="1"/>
            </p:cNvSpPr>
            <p:nvPr/>
          </p:nvSpPr>
          <p:spPr bwMode="auto">
            <a:xfrm>
              <a:off x="1728" y="201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1" name="Line 127"/>
            <p:cNvSpPr>
              <a:spLocks noChangeShapeType="1"/>
            </p:cNvSpPr>
            <p:nvPr/>
          </p:nvSpPr>
          <p:spPr bwMode="auto">
            <a:xfrm>
              <a:off x="1680" y="206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2" name="Line 128"/>
            <p:cNvSpPr>
              <a:spLocks noChangeShapeType="1"/>
            </p:cNvSpPr>
            <p:nvPr/>
          </p:nvSpPr>
          <p:spPr bwMode="auto">
            <a:xfrm>
              <a:off x="1632" y="201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Line 129"/>
            <p:cNvSpPr>
              <a:spLocks noChangeShapeType="1"/>
            </p:cNvSpPr>
            <p:nvPr/>
          </p:nvSpPr>
          <p:spPr bwMode="auto">
            <a:xfrm>
              <a:off x="1584" y="206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97" name="Rectangle 131"/>
          <p:cNvSpPr>
            <a:spLocks noChangeArrowheads="1"/>
          </p:cNvSpPr>
          <p:nvPr/>
        </p:nvSpPr>
        <p:spPr bwMode="auto">
          <a:xfrm>
            <a:off x="3810000" y="4314825"/>
            <a:ext cx="550863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Z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Switches (cont.)</a:t>
            </a:r>
          </a:p>
        </p:txBody>
      </p:sp>
      <p:sp>
        <p:nvSpPr>
          <p:cNvPr id="12291" name="Rectangle 48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530725"/>
          </a:xfrm>
        </p:spPr>
        <p:txBody>
          <a:bodyPr/>
          <a:lstStyle/>
          <a:p>
            <a:pPr eaLnBrk="1" hangingPunct="1"/>
            <a:r>
              <a:rPr lang="en-US" smtClean="0"/>
              <a:t>Compose switches into more complex ones (Boolean functions):</a:t>
            </a:r>
          </a:p>
        </p:txBody>
      </p:sp>
      <p:sp>
        <p:nvSpPr>
          <p:cNvPr id="4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2012</a:t>
            </a:r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8CD27CE8-95FA-4C50-8DF6-B66A04B889B1}" type="slidenum">
              <a:rPr lang="en-US" sz="800" smtClean="0"/>
              <a:pPr eaLnBrk="1" hangingPunct="1"/>
              <a:t>11</a:t>
            </a:fld>
            <a:endParaRPr lang="en-US" sz="800" smtClean="0"/>
          </a:p>
        </p:txBody>
      </p:sp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2286000" y="2749550"/>
            <a:ext cx="9017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AND</a:t>
            </a:r>
          </a:p>
        </p:txBody>
      </p:sp>
      <p:sp>
        <p:nvSpPr>
          <p:cNvPr id="12296" name="Rectangle 10"/>
          <p:cNvSpPr>
            <a:spLocks noChangeArrowheads="1"/>
          </p:cNvSpPr>
          <p:nvPr/>
        </p:nvSpPr>
        <p:spPr bwMode="auto">
          <a:xfrm>
            <a:off x="2336800" y="4605338"/>
            <a:ext cx="75088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OR</a:t>
            </a:r>
          </a:p>
        </p:txBody>
      </p:sp>
      <p:grpSp>
        <p:nvGrpSpPr>
          <p:cNvPr id="12297" name="Group 16"/>
          <p:cNvGrpSpPr>
            <a:grpSpLocks/>
          </p:cNvGrpSpPr>
          <p:nvPr/>
        </p:nvGrpSpPr>
        <p:grpSpPr bwMode="auto">
          <a:xfrm>
            <a:off x="3005138" y="3044825"/>
            <a:ext cx="2017712" cy="219075"/>
            <a:chOff x="2316" y="1492"/>
            <a:chExt cx="1288" cy="140"/>
          </a:xfrm>
        </p:grpSpPr>
        <p:sp>
          <p:nvSpPr>
            <p:cNvPr id="12326" name="Line 11"/>
            <p:cNvSpPr>
              <a:spLocks noChangeShapeType="1"/>
            </p:cNvSpPr>
            <p:nvPr/>
          </p:nvSpPr>
          <p:spPr bwMode="auto">
            <a:xfrm>
              <a:off x="2316" y="1632"/>
              <a:ext cx="2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7" name="Line 12"/>
            <p:cNvSpPr>
              <a:spLocks noChangeShapeType="1"/>
            </p:cNvSpPr>
            <p:nvPr/>
          </p:nvSpPr>
          <p:spPr bwMode="auto">
            <a:xfrm>
              <a:off x="2604" y="1492"/>
              <a:ext cx="208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Line 13"/>
            <p:cNvSpPr>
              <a:spLocks noChangeShapeType="1"/>
            </p:cNvSpPr>
            <p:nvPr/>
          </p:nvSpPr>
          <p:spPr bwMode="auto">
            <a:xfrm>
              <a:off x="2820" y="1632"/>
              <a:ext cx="2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Line 14"/>
            <p:cNvSpPr>
              <a:spLocks noChangeShapeType="1"/>
            </p:cNvSpPr>
            <p:nvPr/>
          </p:nvSpPr>
          <p:spPr bwMode="auto">
            <a:xfrm>
              <a:off x="3108" y="1492"/>
              <a:ext cx="208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Line 15"/>
            <p:cNvSpPr>
              <a:spLocks noChangeShapeType="1"/>
            </p:cNvSpPr>
            <p:nvPr/>
          </p:nvSpPr>
          <p:spPr bwMode="auto">
            <a:xfrm>
              <a:off x="3324" y="1632"/>
              <a:ext cx="2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8" name="Line 17"/>
          <p:cNvSpPr>
            <a:spLocks noChangeShapeType="1"/>
          </p:cNvSpPr>
          <p:nvPr/>
        </p:nvSpPr>
        <p:spPr bwMode="auto">
          <a:xfrm>
            <a:off x="3130550" y="5106988"/>
            <a:ext cx="5524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8"/>
          <p:cNvSpPr>
            <a:spLocks noChangeShapeType="1"/>
          </p:cNvSpPr>
          <p:nvPr/>
        </p:nvSpPr>
        <p:spPr bwMode="auto">
          <a:xfrm>
            <a:off x="3689350" y="4887913"/>
            <a:ext cx="0" cy="438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9"/>
          <p:cNvSpPr>
            <a:spLocks noChangeShapeType="1"/>
          </p:cNvSpPr>
          <p:nvPr/>
        </p:nvSpPr>
        <p:spPr bwMode="auto">
          <a:xfrm>
            <a:off x="3695700" y="5334000"/>
            <a:ext cx="2111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20"/>
          <p:cNvSpPr>
            <a:spLocks noChangeShapeType="1"/>
          </p:cNvSpPr>
          <p:nvPr/>
        </p:nvSpPr>
        <p:spPr bwMode="auto">
          <a:xfrm>
            <a:off x="3919538" y="5338763"/>
            <a:ext cx="325437" cy="2143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21"/>
          <p:cNvSpPr>
            <a:spLocks noChangeShapeType="1"/>
          </p:cNvSpPr>
          <p:nvPr/>
        </p:nvSpPr>
        <p:spPr bwMode="auto">
          <a:xfrm>
            <a:off x="4257675" y="5334000"/>
            <a:ext cx="2143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22"/>
          <p:cNvSpPr>
            <a:spLocks noChangeShapeType="1"/>
          </p:cNvSpPr>
          <p:nvPr/>
        </p:nvSpPr>
        <p:spPr bwMode="auto">
          <a:xfrm flipV="1">
            <a:off x="4478338" y="4875213"/>
            <a:ext cx="0" cy="4635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23"/>
          <p:cNvSpPr>
            <a:spLocks noChangeShapeType="1"/>
          </p:cNvSpPr>
          <p:nvPr/>
        </p:nvSpPr>
        <p:spPr bwMode="auto">
          <a:xfrm flipH="1">
            <a:off x="4244975" y="4881563"/>
            <a:ext cx="2397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24"/>
          <p:cNvSpPr>
            <a:spLocks noChangeShapeType="1"/>
          </p:cNvSpPr>
          <p:nvPr/>
        </p:nvSpPr>
        <p:spPr bwMode="auto">
          <a:xfrm flipH="1" flipV="1">
            <a:off x="3906838" y="4649788"/>
            <a:ext cx="350837" cy="238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25"/>
          <p:cNvSpPr>
            <a:spLocks noChangeShapeType="1"/>
          </p:cNvSpPr>
          <p:nvPr/>
        </p:nvSpPr>
        <p:spPr bwMode="auto">
          <a:xfrm flipH="1">
            <a:off x="3683000" y="4881563"/>
            <a:ext cx="2365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Line 26"/>
          <p:cNvSpPr>
            <a:spLocks noChangeShapeType="1"/>
          </p:cNvSpPr>
          <p:nvPr/>
        </p:nvSpPr>
        <p:spPr bwMode="auto">
          <a:xfrm>
            <a:off x="4484688" y="5106988"/>
            <a:ext cx="4381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Line 27"/>
          <p:cNvSpPr>
            <a:spLocks noChangeShapeType="1"/>
          </p:cNvSpPr>
          <p:nvPr/>
        </p:nvSpPr>
        <p:spPr bwMode="auto">
          <a:xfrm>
            <a:off x="3600450" y="2781300"/>
            <a:ext cx="0" cy="3270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Line 28"/>
          <p:cNvSpPr>
            <a:spLocks noChangeShapeType="1"/>
          </p:cNvSpPr>
          <p:nvPr/>
        </p:nvSpPr>
        <p:spPr bwMode="auto">
          <a:xfrm>
            <a:off x="4389438" y="2781300"/>
            <a:ext cx="0" cy="3270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Line 29"/>
          <p:cNvSpPr>
            <a:spLocks noChangeShapeType="1"/>
          </p:cNvSpPr>
          <p:nvPr/>
        </p:nvSpPr>
        <p:spPr bwMode="auto">
          <a:xfrm>
            <a:off x="4064000" y="4398963"/>
            <a:ext cx="0" cy="325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Line 30"/>
          <p:cNvSpPr>
            <a:spLocks noChangeShapeType="1"/>
          </p:cNvSpPr>
          <p:nvPr/>
        </p:nvSpPr>
        <p:spPr bwMode="auto">
          <a:xfrm>
            <a:off x="4064000" y="5527675"/>
            <a:ext cx="0" cy="3254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Oval 31"/>
          <p:cNvSpPr>
            <a:spLocks noChangeArrowheads="1"/>
          </p:cNvSpPr>
          <p:nvPr/>
        </p:nvSpPr>
        <p:spPr bwMode="auto">
          <a:xfrm>
            <a:off x="3406775" y="3219450"/>
            <a:ext cx="112713" cy="1143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Oval 32"/>
          <p:cNvSpPr>
            <a:spLocks noChangeArrowheads="1"/>
          </p:cNvSpPr>
          <p:nvPr/>
        </p:nvSpPr>
        <p:spPr bwMode="auto">
          <a:xfrm>
            <a:off x="3730625" y="3219450"/>
            <a:ext cx="114300" cy="1143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Oval 33"/>
          <p:cNvSpPr>
            <a:spLocks noChangeArrowheads="1"/>
          </p:cNvSpPr>
          <p:nvPr/>
        </p:nvSpPr>
        <p:spPr bwMode="auto">
          <a:xfrm>
            <a:off x="4194175" y="3219450"/>
            <a:ext cx="114300" cy="1143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Oval 34"/>
          <p:cNvSpPr>
            <a:spLocks noChangeArrowheads="1"/>
          </p:cNvSpPr>
          <p:nvPr/>
        </p:nvSpPr>
        <p:spPr bwMode="auto">
          <a:xfrm>
            <a:off x="4521200" y="3219450"/>
            <a:ext cx="114300" cy="1143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Oval 35"/>
          <p:cNvSpPr>
            <a:spLocks noChangeArrowheads="1"/>
          </p:cNvSpPr>
          <p:nvPr/>
        </p:nvSpPr>
        <p:spPr bwMode="auto">
          <a:xfrm>
            <a:off x="3870325" y="4838700"/>
            <a:ext cx="112713" cy="1111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Oval 36"/>
          <p:cNvSpPr>
            <a:spLocks noChangeArrowheads="1"/>
          </p:cNvSpPr>
          <p:nvPr/>
        </p:nvSpPr>
        <p:spPr bwMode="auto">
          <a:xfrm>
            <a:off x="3870325" y="5289550"/>
            <a:ext cx="112713" cy="1127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Oval 37"/>
          <p:cNvSpPr>
            <a:spLocks noChangeArrowheads="1"/>
          </p:cNvSpPr>
          <p:nvPr/>
        </p:nvSpPr>
        <p:spPr bwMode="auto">
          <a:xfrm>
            <a:off x="4194175" y="5276850"/>
            <a:ext cx="114300" cy="1127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Oval 38"/>
          <p:cNvSpPr>
            <a:spLocks noChangeArrowheads="1"/>
          </p:cNvSpPr>
          <p:nvPr/>
        </p:nvSpPr>
        <p:spPr bwMode="auto">
          <a:xfrm>
            <a:off x="4194175" y="4838700"/>
            <a:ext cx="114300" cy="1111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Rectangle 39"/>
          <p:cNvSpPr>
            <a:spLocks noChangeArrowheads="1"/>
          </p:cNvSpPr>
          <p:nvPr/>
        </p:nvSpPr>
        <p:spPr bwMode="auto">
          <a:xfrm>
            <a:off x="5680075" y="2876550"/>
            <a:ext cx="1577975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600"/>
              </a:lnSpc>
              <a:spcBef>
                <a:spcPts val="110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Z </a:t>
            </a:r>
            <a:r>
              <a:rPr lang="en-US">
                <a:solidFill>
                  <a:srgbClr val="000000"/>
                </a:solidFill>
                <a:latin typeface="Symbol" pitchFamily="-111" charset="2"/>
              </a:rPr>
              <a:t></a:t>
            </a:r>
            <a:r>
              <a:rPr lang="en-US">
                <a:solidFill>
                  <a:srgbClr val="000000"/>
                </a:solidFill>
                <a:latin typeface="Tahoma" pitchFamily="-111" charset="0"/>
              </a:rPr>
              <a:t>  A </a:t>
            </a:r>
            <a:r>
              <a:rPr lang="en-US" u="sng">
                <a:solidFill>
                  <a:srgbClr val="000000"/>
                </a:solidFill>
                <a:latin typeface="Tahoma" pitchFamily="-111" charset="0"/>
              </a:rPr>
              <a:t>and</a:t>
            </a:r>
            <a:r>
              <a:rPr lang="en-US">
                <a:solidFill>
                  <a:srgbClr val="000000"/>
                </a:solidFill>
                <a:latin typeface="Tahoma" pitchFamily="-111" charset="0"/>
              </a:rPr>
              <a:t> B</a:t>
            </a:r>
          </a:p>
        </p:txBody>
      </p:sp>
      <p:sp>
        <p:nvSpPr>
          <p:cNvPr id="12321" name="Rectangle 40"/>
          <p:cNvSpPr>
            <a:spLocks noChangeArrowheads="1"/>
          </p:cNvSpPr>
          <p:nvPr/>
        </p:nvSpPr>
        <p:spPr bwMode="auto">
          <a:xfrm>
            <a:off x="5703888" y="4781550"/>
            <a:ext cx="145415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600"/>
              </a:lnSpc>
              <a:spcBef>
                <a:spcPts val="110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Z </a:t>
            </a:r>
            <a:r>
              <a:rPr lang="en-US">
                <a:solidFill>
                  <a:srgbClr val="000000"/>
                </a:solidFill>
                <a:latin typeface="Symbol" pitchFamily="-111" charset="2"/>
              </a:rPr>
              <a:t></a:t>
            </a:r>
            <a:r>
              <a:rPr lang="en-US">
                <a:solidFill>
                  <a:srgbClr val="000000"/>
                </a:solidFill>
                <a:latin typeface="Tahoma" pitchFamily="-111" charset="0"/>
              </a:rPr>
              <a:t>  A </a:t>
            </a:r>
            <a:r>
              <a:rPr lang="en-US" u="sng">
                <a:solidFill>
                  <a:srgbClr val="000000"/>
                </a:solidFill>
                <a:latin typeface="Tahoma" pitchFamily="-111" charset="0"/>
              </a:rPr>
              <a:t>or</a:t>
            </a:r>
            <a:r>
              <a:rPr lang="en-US">
                <a:solidFill>
                  <a:srgbClr val="000000"/>
                </a:solidFill>
                <a:latin typeface="Tahoma" pitchFamily="-111" charset="0"/>
              </a:rPr>
              <a:t> B </a:t>
            </a:r>
          </a:p>
        </p:txBody>
      </p:sp>
      <p:sp>
        <p:nvSpPr>
          <p:cNvPr id="12322" name="Rectangle 41"/>
          <p:cNvSpPr>
            <a:spLocks noChangeArrowheads="1"/>
          </p:cNvSpPr>
          <p:nvPr/>
        </p:nvSpPr>
        <p:spPr bwMode="auto">
          <a:xfrm>
            <a:off x="3638550" y="2587625"/>
            <a:ext cx="549275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A</a:t>
            </a:r>
          </a:p>
        </p:txBody>
      </p:sp>
      <p:sp>
        <p:nvSpPr>
          <p:cNvPr id="12323" name="Rectangle 42"/>
          <p:cNvSpPr>
            <a:spLocks noChangeArrowheads="1"/>
          </p:cNvSpPr>
          <p:nvPr/>
        </p:nvSpPr>
        <p:spPr bwMode="auto">
          <a:xfrm>
            <a:off x="4427538" y="2562225"/>
            <a:ext cx="55086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B</a:t>
            </a:r>
          </a:p>
        </p:txBody>
      </p:sp>
      <p:sp>
        <p:nvSpPr>
          <p:cNvPr id="12324" name="Rectangle 43"/>
          <p:cNvSpPr>
            <a:spLocks noChangeArrowheads="1"/>
          </p:cNvSpPr>
          <p:nvPr/>
        </p:nvSpPr>
        <p:spPr bwMode="auto">
          <a:xfrm>
            <a:off x="4114800" y="4154488"/>
            <a:ext cx="549275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A</a:t>
            </a:r>
          </a:p>
        </p:txBody>
      </p:sp>
      <p:sp>
        <p:nvSpPr>
          <p:cNvPr id="12325" name="Rectangle 44"/>
          <p:cNvSpPr>
            <a:spLocks noChangeArrowheads="1"/>
          </p:cNvSpPr>
          <p:nvPr/>
        </p:nvSpPr>
        <p:spPr bwMode="auto">
          <a:xfrm>
            <a:off x="3787775" y="5721350"/>
            <a:ext cx="550863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B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Transistor networks</a:t>
            </a:r>
          </a:p>
        </p:txBody>
      </p:sp>
      <p:sp>
        <p:nvSpPr>
          <p:cNvPr id="23558" name="Rectangle 12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Modern digital systems are designed in CMOS technology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MOS stands for Metal-Oxide on Semiconductor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C is for complementary because there are both normally-open and </a:t>
            </a:r>
            <a:br>
              <a:rPr lang="en-US" smtClean="0"/>
            </a:br>
            <a:r>
              <a:rPr lang="en-US" smtClean="0"/>
              <a:t>normally-closed switches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MOS transistors act as voltage-controlled switches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similar, though easier to work with than relays.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0254EF98-DABE-4BEF-88AA-776C85824C19}" type="slidenum">
              <a:rPr lang="en-US" sz="800" smtClean="0"/>
              <a:pPr eaLnBrk="1" hangingPunct="1"/>
              <a:t>12</a:t>
            </a:fld>
            <a:endParaRPr lang="en-US" sz="8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Multi-input logic gates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04838" y="1390650"/>
            <a:ext cx="5567362" cy="1095375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CMOS logic gates are inverting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Easy to implement NAND, NOR, NOT while AND, OR, and Buffer are harder</a:t>
            </a:r>
          </a:p>
        </p:txBody>
      </p:sp>
      <p:sp>
        <p:nvSpPr>
          <p:cNvPr id="11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1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0D1B1F1A-35AD-4A6D-A22E-7B88F87D209A}" type="slidenum">
              <a:rPr lang="en-US" sz="800" smtClean="0"/>
              <a:pPr eaLnBrk="1" hangingPunct="1"/>
              <a:t>13</a:t>
            </a:fld>
            <a:endParaRPr lang="en-US" sz="800" smtClean="0"/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1166813" y="4395788"/>
            <a:ext cx="1206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>
              <a:tabLst>
                <a:tab pos="457200" algn="l"/>
                <a:tab pos="914400" algn="l"/>
                <a:tab pos="1371600" algn="l"/>
              </a:tabLst>
            </a:pPr>
            <a:r>
              <a:rPr lang="en-US"/>
              <a:t>X	Y	Z</a:t>
            </a:r>
            <a:br>
              <a:rPr lang="en-US"/>
            </a:br>
            <a:r>
              <a:rPr lang="en-US"/>
              <a:t>0	0	1</a:t>
            </a:r>
            <a:br>
              <a:rPr lang="en-US"/>
            </a:br>
            <a:r>
              <a:rPr lang="en-US"/>
              <a:t>0	1	1</a:t>
            </a:r>
            <a:br>
              <a:rPr lang="en-US"/>
            </a:br>
            <a:r>
              <a:rPr lang="en-US"/>
              <a:t>1	0	1</a:t>
            </a:r>
          </a:p>
          <a:p>
            <a:pPr>
              <a:tabLst>
                <a:tab pos="457200" algn="l"/>
                <a:tab pos="914400" algn="l"/>
                <a:tab pos="1371600" algn="l"/>
              </a:tabLst>
            </a:pPr>
            <a:r>
              <a:rPr lang="en-US"/>
              <a:t>1	1	0</a:t>
            </a:r>
          </a:p>
        </p:txBody>
      </p:sp>
      <p:grpSp>
        <p:nvGrpSpPr>
          <p:cNvPr id="14344" name="Group 10"/>
          <p:cNvGrpSpPr>
            <a:grpSpLocks/>
          </p:cNvGrpSpPr>
          <p:nvPr/>
        </p:nvGrpSpPr>
        <p:grpSpPr bwMode="auto">
          <a:xfrm>
            <a:off x="1084263" y="4432300"/>
            <a:ext cx="1244600" cy="1414463"/>
            <a:chOff x="4202" y="1032"/>
            <a:chExt cx="784" cy="684"/>
          </a:xfrm>
        </p:grpSpPr>
        <p:sp>
          <p:nvSpPr>
            <p:cNvPr id="14449" name="Line 11"/>
            <p:cNvSpPr>
              <a:spLocks noChangeShapeType="1"/>
            </p:cNvSpPr>
            <p:nvPr/>
          </p:nvSpPr>
          <p:spPr bwMode="auto">
            <a:xfrm>
              <a:off x="4202" y="1156"/>
              <a:ext cx="78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0" name="Line 12"/>
            <p:cNvSpPr>
              <a:spLocks noChangeShapeType="1"/>
            </p:cNvSpPr>
            <p:nvPr/>
          </p:nvSpPr>
          <p:spPr bwMode="auto">
            <a:xfrm>
              <a:off x="4744" y="1032"/>
              <a:ext cx="0" cy="68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5" name="Group 156"/>
          <p:cNvGrpSpPr>
            <a:grpSpLocks/>
          </p:cNvGrpSpPr>
          <p:nvPr/>
        </p:nvGrpSpPr>
        <p:grpSpPr bwMode="auto">
          <a:xfrm>
            <a:off x="3563938" y="2662238"/>
            <a:ext cx="2239962" cy="3967162"/>
            <a:chOff x="2245" y="1600"/>
            <a:chExt cx="1411" cy="2499"/>
          </a:xfrm>
        </p:grpSpPr>
        <p:grpSp>
          <p:nvGrpSpPr>
            <p:cNvPr id="14401" name="Group 39"/>
            <p:cNvGrpSpPr>
              <a:grpSpLocks/>
            </p:cNvGrpSpPr>
            <p:nvPr/>
          </p:nvGrpSpPr>
          <p:grpSpPr bwMode="auto">
            <a:xfrm>
              <a:off x="2743" y="2775"/>
              <a:ext cx="427" cy="525"/>
              <a:chOff x="625" y="3008"/>
              <a:chExt cx="427" cy="525"/>
            </a:xfrm>
          </p:grpSpPr>
          <p:sp>
            <p:nvSpPr>
              <p:cNvPr id="14442" name="Line 40"/>
              <p:cNvSpPr>
                <a:spLocks noChangeShapeType="1"/>
              </p:cNvSpPr>
              <p:nvPr/>
            </p:nvSpPr>
            <p:spPr bwMode="auto">
              <a:xfrm rot="5400000">
                <a:off x="732" y="3276"/>
                <a:ext cx="255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43" name="Line 41"/>
              <p:cNvSpPr>
                <a:spLocks noChangeShapeType="1"/>
              </p:cNvSpPr>
              <p:nvPr/>
            </p:nvSpPr>
            <p:spPr bwMode="auto">
              <a:xfrm>
                <a:off x="925" y="3161"/>
                <a:ext cx="1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44" name="Line 42"/>
              <p:cNvSpPr>
                <a:spLocks noChangeShapeType="1"/>
              </p:cNvSpPr>
              <p:nvPr/>
            </p:nvSpPr>
            <p:spPr bwMode="auto">
              <a:xfrm flipH="1">
                <a:off x="625" y="3271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45" name="Line 43"/>
              <p:cNvSpPr>
                <a:spLocks noChangeShapeType="1"/>
              </p:cNvSpPr>
              <p:nvPr/>
            </p:nvSpPr>
            <p:spPr bwMode="auto">
              <a:xfrm rot="16200000" flipH="1">
                <a:off x="729" y="3276"/>
                <a:ext cx="3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46" name="Line 44"/>
              <p:cNvSpPr>
                <a:spLocks noChangeShapeType="1"/>
              </p:cNvSpPr>
              <p:nvPr/>
            </p:nvSpPr>
            <p:spPr bwMode="auto">
              <a:xfrm>
                <a:off x="925" y="3380"/>
                <a:ext cx="1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47" name="Line 45"/>
              <p:cNvSpPr>
                <a:spLocks noChangeShapeType="1"/>
              </p:cNvSpPr>
              <p:nvPr/>
            </p:nvSpPr>
            <p:spPr bwMode="auto">
              <a:xfrm rot="16200000" flipH="1">
                <a:off x="975" y="3456"/>
                <a:ext cx="153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48" name="Line 46"/>
              <p:cNvSpPr>
                <a:spLocks noChangeShapeType="1"/>
              </p:cNvSpPr>
              <p:nvPr/>
            </p:nvSpPr>
            <p:spPr bwMode="auto">
              <a:xfrm rot="16200000" flipH="1">
                <a:off x="975" y="3084"/>
                <a:ext cx="153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402" name="Line 56"/>
            <p:cNvSpPr>
              <a:spLocks noChangeShapeType="1"/>
            </p:cNvSpPr>
            <p:nvPr/>
          </p:nvSpPr>
          <p:spPr bwMode="auto">
            <a:xfrm>
              <a:off x="3170" y="2468"/>
              <a:ext cx="0" cy="3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3" name="Line 57"/>
            <p:cNvSpPr>
              <a:spLocks noChangeShapeType="1"/>
            </p:cNvSpPr>
            <p:nvPr/>
          </p:nvSpPr>
          <p:spPr bwMode="auto">
            <a:xfrm>
              <a:off x="3158" y="2670"/>
              <a:ext cx="27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4" name="Oval 58"/>
            <p:cNvSpPr>
              <a:spLocks noChangeArrowheads="1"/>
            </p:cNvSpPr>
            <p:nvPr/>
          </p:nvSpPr>
          <p:spPr bwMode="auto">
            <a:xfrm>
              <a:off x="3132" y="2633"/>
              <a:ext cx="71" cy="72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5" name="Rectangle 59"/>
            <p:cNvSpPr>
              <a:spLocks noChangeArrowheads="1"/>
            </p:cNvSpPr>
            <p:nvPr/>
          </p:nvSpPr>
          <p:spPr bwMode="auto">
            <a:xfrm>
              <a:off x="3455" y="2532"/>
              <a:ext cx="137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/>
                <a:t>Z</a:t>
              </a:r>
            </a:p>
          </p:txBody>
        </p:sp>
        <p:sp>
          <p:nvSpPr>
            <p:cNvPr id="14406" name="Rectangle 61"/>
            <p:cNvSpPr>
              <a:spLocks noChangeArrowheads="1"/>
            </p:cNvSpPr>
            <p:nvPr/>
          </p:nvSpPr>
          <p:spPr bwMode="auto">
            <a:xfrm>
              <a:off x="2551" y="2903"/>
              <a:ext cx="137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/>
                <a:t>X</a:t>
              </a:r>
            </a:p>
          </p:txBody>
        </p:sp>
        <p:sp>
          <p:nvSpPr>
            <p:cNvPr id="14407" name="Line 62"/>
            <p:cNvSpPr>
              <a:spLocks noChangeShapeType="1"/>
            </p:cNvSpPr>
            <p:nvPr/>
          </p:nvSpPr>
          <p:spPr bwMode="auto">
            <a:xfrm flipV="1">
              <a:off x="3088" y="3771"/>
              <a:ext cx="169" cy="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9050" tIns="26988" rIns="19050" bIns="26988" anchor="ctr"/>
            <a:lstStyle/>
            <a:p>
              <a:endParaRPr lang="en-US"/>
            </a:p>
          </p:txBody>
        </p:sp>
        <p:sp>
          <p:nvSpPr>
            <p:cNvPr id="14408" name="Line 48"/>
            <p:cNvSpPr>
              <a:spLocks noChangeShapeType="1"/>
            </p:cNvSpPr>
            <p:nvPr/>
          </p:nvSpPr>
          <p:spPr bwMode="auto">
            <a:xfrm flipH="1">
              <a:off x="2397" y="2122"/>
              <a:ext cx="2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9" name="Line 49"/>
            <p:cNvSpPr>
              <a:spLocks noChangeShapeType="1"/>
            </p:cNvSpPr>
            <p:nvPr/>
          </p:nvSpPr>
          <p:spPr bwMode="auto">
            <a:xfrm rot="5400000">
              <a:off x="2507" y="2127"/>
              <a:ext cx="255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0" name="Line 50"/>
            <p:cNvSpPr>
              <a:spLocks noChangeShapeType="1"/>
            </p:cNvSpPr>
            <p:nvPr/>
          </p:nvSpPr>
          <p:spPr bwMode="auto">
            <a:xfrm>
              <a:off x="2700" y="2012"/>
              <a:ext cx="1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1" name="Line 51"/>
            <p:cNvSpPr>
              <a:spLocks noChangeShapeType="1"/>
            </p:cNvSpPr>
            <p:nvPr/>
          </p:nvSpPr>
          <p:spPr bwMode="auto">
            <a:xfrm rot="16200000" flipH="1">
              <a:off x="2504" y="2127"/>
              <a:ext cx="3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2" name="Line 52"/>
            <p:cNvSpPr>
              <a:spLocks noChangeShapeType="1"/>
            </p:cNvSpPr>
            <p:nvPr/>
          </p:nvSpPr>
          <p:spPr bwMode="auto">
            <a:xfrm>
              <a:off x="2700" y="2231"/>
              <a:ext cx="1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3" name="Line 53"/>
            <p:cNvSpPr>
              <a:spLocks noChangeShapeType="1"/>
            </p:cNvSpPr>
            <p:nvPr/>
          </p:nvSpPr>
          <p:spPr bwMode="auto">
            <a:xfrm rot="16200000" flipH="1">
              <a:off x="2700" y="2351"/>
              <a:ext cx="249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4" name="Line 54"/>
            <p:cNvSpPr>
              <a:spLocks noChangeShapeType="1"/>
            </p:cNvSpPr>
            <p:nvPr/>
          </p:nvSpPr>
          <p:spPr bwMode="auto">
            <a:xfrm rot="16200000" flipH="1">
              <a:off x="2750" y="1935"/>
              <a:ext cx="153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5" name="Oval 55"/>
            <p:cNvSpPr>
              <a:spLocks noChangeArrowheads="1"/>
            </p:cNvSpPr>
            <p:nvPr/>
          </p:nvSpPr>
          <p:spPr bwMode="auto">
            <a:xfrm>
              <a:off x="2558" y="2083"/>
              <a:ext cx="71" cy="7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6" name="Line 63"/>
            <p:cNvSpPr>
              <a:spLocks noChangeShapeType="1"/>
            </p:cNvSpPr>
            <p:nvPr/>
          </p:nvSpPr>
          <p:spPr bwMode="auto">
            <a:xfrm flipV="1">
              <a:off x="2738" y="1807"/>
              <a:ext cx="169" cy="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9050" tIns="26988" rIns="19050" bIns="26988" anchor="ctr"/>
            <a:lstStyle/>
            <a:p>
              <a:endParaRPr lang="en-US"/>
            </a:p>
          </p:txBody>
        </p:sp>
        <p:sp>
          <p:nvSpPr>
            <p:cNvPr id="14417" name="Rectangle 64"/>
            <p:cNvSpPr>
              <a:spLocks noChangeArrowheads="1"/>
            </p:cNvSpPr>
            <p:nvPr/>
          </p:nvSpPr>
          <p:spPr bwMode="auto">
            <a:xfrm>
              <a:off x="2556" y="1600"/>
              <a:ext cx="374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/>
                <a:t>1.8V</a:t>
              </a:r>
            </a:p>
          </p:txBody>
        </p:sp>
        <p:sp>
          <p:nvSpPr>
            <p:cNvPr id="14418" name="Rectangle 65"/>
            <p:cNvSpPr>
              <a:spLocks noChangeArrowheads="1"/>
            </p:cNvSpPr>
            <p:nvPr/>
          </p:nvSpPr>
          <p:spPr bwMode="auto">
            <a:xfrm>
              <a:off x="3099" y="3837"/>
              <a:ext cx="374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/>
                <a:t>0V</a:t>
              </a:r>
            </a:p>
          </p:txBody>
        </p:sp>
        <p:grpSp>
          <p:nvGrpSpPr>
            <p:cNvPr id="14419" name="Group 72"/>
            <p:cNvGrpSpPr>
              <a:grpSpLocks/>
            </p:cNvGrpSpPr>
            <p:nvPr/>
          </p:nvGrpSpPr>
          <p:grpSpPr bwMode="auto">
            <a:xfrm>
              <a:off x="2742" y="3293"/>
              <a:ext cx="427" cy="525"/>
              <a:chOff x="625" y="3008"/>
              <a:chExt cx="427" cy="525"/>
            </a:xfrm>
          </p:grpSpPr>
          <p:sp>
            <p:nvSpPr>
              <p:cNvPr id="14435" name="Line 73"/>
              <p:cNvSpPr>
                <a:spLocks noChangeShapeType="1"/>
              </p:cNvSpPr>
              <p:nvPr/>
            </p:nvSpPr>
            <p:spPr bwMode="auto">
              <a:xfrm rot="5400000">
                <a:off x="732" y="3276"/>
                <a:ext cx="255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6" name="Line 74"/>
              <p:cNvSpPr>
                <a:spLocks noChangeShapeType="1"/>
              </p:cNvSpPr>
              <p:nvPr/>
            </p:nvSpPr>
            <p:spPr bwMode="auto">
              <a:xfrm>
                <a:off x="925" y="3161"/>
                <a:ext cx="1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7" name="Line 75"/>
              <p:cNvSpPr>
                <a:spLocks noChangeShapeType="1"/>
              </p:cNvSpPr>
              <p:nvPr/>
            </p:nvSpPr>
            <p:spPr bwMode="auto">
              <a:xfrm flipH="1">
                <a:off x="625" y="3271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8" name="Line 76"/>
              <p:cNvSpPr>
                <a:spLocks noChangeShapeType="1"/>
              </p:cNvSpPr>
              <p:nvPr/>
            </p:nvSpPr>
            <p:spPr bwMode="auto">
              <a:xfrm rot="16200000" flipH="1">
                <a:off x="729" y="3276"/>
                <a:ext cx="3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9" name="Line 77"/>
              <p:cNvSpPr>
                <a:spLocks noChangeShapeType="1"/>
              </p:cNvSpPr>
              <p:nvPr/>
            </p:nvSpPr>
            <p:spPr bwMode="auto">
              <a:xfrm>
                <a:off x="925" y="3380"/>
                <a:ext cx="1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40" name="Line 78"/>
              <p:cNvSpPr>
                <a:spLocks noChangeShapeType="1"/>
              </p:cNvSpPr>
              <p:nvPr/>
            </p:nvSpPr>
            <p:spPr bwMode="auto">
              <a:xfrm rot="16200000" flipH="1">
                <a:off x="975" y="3456"/>
                <a:ext cx="153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41" name="Line 79"/>
              <p:cNvSpPr>
                <a:spLocks noChangeShapeType="1"/>
              </p:cNvSpPr>
              <p:nvPr/>
            </p:nvSpPr>
            <p:spPr bwMode="auto">
              <a:xfrm rot="16200000" flipH="1">
                <a:off x="975" y="3084"/>
                <a:ext cx="153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420" name="Rectangle 81"/>
            <p:cNvSpPr>
              <a:spLocks noChangeArrowheads="1"/>
            </p:cNvSpPr>
            <p:nvPr/>
          </p:nvSpPr>
          <p:spPr bwMode="auto">
            <a:xfrm>
              <a:off x="2551" y="3424"/>
              <a:ext cx="137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/>
                <a:t>Y</a:t>
              </a:r>
            </a:p>
          </p:txBody>
        </p:sp>
        <p:sp>
          <p:nvSpPr>
            <p:cNvPr id="14421" name="Line 93"/>
            <p:cNvSpPr>
              <a:spLocks noChangeShapeType="1"/>
            </p:cNvSpPr>
            <p:nvPr/>
          </p:nvSpPr>
          <p:spPr bwMode="auto">
            <a:xfrm flipH="1">
              <a:off x="3123" y="2122"/>
              <a:ext cx="2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2" name="Line 94"/>
            <p:cNvSpPr>
              <a:spLocks noChangeShapeType="1"/>
            </p:cNvSpPr>
            <p:nvPr/>
          </p:nvSpPr>
          <p:spPr bwMode="auto">
            <a:xfrm rot="5400000">
              <a:off x="3233" y="2127"/>
              <a:ext cx="255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3" name="Line 95"/>
            <p:cNvSpPr>
              <a:spLocks noChangeShapeType="1"/>
            </p:cNvSpPr>
            <p:nvPr/>
          </p:nvSpPr>
          <p:spPr bwMode="auto">
            <a:xfrm>
              <a:off x="3426" y="2012"/>
              <a:ext cx="1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4" name="Line 96"/>
            <p:cNvSpPr>
              <a:spLocks noChangeShapeType="1"/>
            </p:cNvSpPr>
            <p:nvPr/>
          </p:nvSpPr>
          <p:spPr bwMode="auto">
            <a:xfrm rot="16200000" flipH="1">
              <a:off x="3230" y="2127"/>
              <a:ext cx="3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5" name="Line 97"/>
            <p:cNvSpPr>
              <a:spLocks noChangeShapeType="1"/>
            </p:cNvSpPr>
            <p:nvPr/>
          </p:nvSpPr>
          <p:spPr bwMode="auto">
            <a:xfrm>
              <a:off x="3426" y="2231"/>
              <a:ext cx="1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6" name="Line 98"/>
            <p:cNvSpPr>
              <a:spLocks noChangeShapeType="1"/>
            </p:cNvSpPr>
            <p:nvPr/>
          </p:nvSpPr>
          <p:spPr bwMode="auto">
            <a:xfrm rot="16200000" flipH="1">
              <a:off x="3434" y="2349"/>
              <a:ext cx="237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7" name="Line 99"/>
            <p:cNvSpPr>
              <a:spLocks noChangeShapeType="1"/>
            </p:cNvSpPr>
            <p:nvPr/>
          </p:nvSpPr>
          <p:spPr bwMode="auto">
            <a:xfrm rot="16200000" flipH="1">
              <a:off x="3476" y="1935"/>
              <a:ext cx="153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8" name="Oval 100"/>
            <p:cNvSpPr>
              <a:spLocks noChangeArrowheads="1"/>
            </p:cNvSpPr>
            <p:nvPr/>
          </p:nvSpPr>
          <p:spPr bwMode="auto">
            <a:xfrm>
              <a:off x="3284" y="2083"/>
              <a:ext cx="71" cy="7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9" name="Line 101"/>
            <p:cNvSpPr>
              <a:spLocks noChangeShapeType="1"/>
            </p:cNvSpPr>
            <p:nvPr/>
          </p:nvSpPr>
          <p:spPr bwMode="auto">
            <a:xfrm flipV="1">
              <a:off x="3464" y="1807"/>
              <a:ext cx="169" cy="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9050" tIns="26988" rIns="19050" bIns="26988" anchor="ctr"/>
            <a:lstStyle/>
            <a:p>
              <a:endParaRPr lang="en-US"/>
            </a:p>
          </p:txBody>
        </p:sp>
        <p:sp>
          <p:nvSpPr>
            <p:cNvPr id="14430" name="Rectangle 102"/>
            <p:cNvSpPr>
              <a:spLocks noChangeArrowheads="1"/>
            </p:cNvSpPr>
            <p:nvPr/>
          </p:nvSpPr>
          <p:spPr bwMode="auto">
            <a:xfrm>
              <a:off x="3282" y="1600"/>
              <a:ext cx="374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/>
                <a:t>1.8V</a:t>
              </a:r>
            </a:p>
          </p:txBody>
        </p:sp>
        <p:sp>
          <p:nvSpPr>
            <p:cNvPr id="14431" name="Line 126"/>
            <p:cNvSpPr>
              <a:spLocks noChangeShapeType="1"/>
            </p:cNvSpPr>
            <p:nvPr/>
          </p:nvSpPr>
          <p:spPr bwMode="auto">
            <a:xfrm>
              <a:off x="2817" y="2474"/>
              <a:ext cx="741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32" name="Oval 136"/>
            <p:cNvSpPr>
              <a:spLocks noChangeArrowheads="1"/>
            </p:cNvSpPr>
            <p:nvPr/>
          </p:nvSpPr>
          <p:spPr bwMode="auto">
            <a:xfrm>
              <a:off x="3132" y="2431"/>
              <a:ext cx="71" cy="72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33" name="Rectangle 137"/>
            <p:cNvSpPr>
              <a:spLocks noChangeArrowheads="1"/>
            </p:cNvSpPr>
            <p:nvPr/>
          </p:nvSpPr>
          <p:spPr bwMode="auto">
            <a:xfrm>
              <a:off x="2245" y="1988"/>
              <a:ext cx="137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/>
                <a:t>X</a:t>
              </a:r>
            </a:p>
          </p:txBody>
        </p:sp>
        <p:sp>
          <p:nvSpPr>
            <p:cNvPr id="14434" name="Rectangle 138"/>
            <p:cNvSpPr>
              <a:spLocks noChangeArrowheads="1"/>
            </p:cNvSpPr>
            <p:nvPr/>
          </p:nvSpPr>
          <p:spPr bwMode="auto">
            <a:xfrm>
              <a:off x="2980" y="1988"/>
              <a:ext cx="137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/>
                <a:t>Y</a:t>
              </a:r>
            </a:p>
          </p:txBody>
        </p:sp>
      </p:grpSp>
      <p:grpSp>
        <p:nvGrpSpPr>
          <p:cNvPr id="14346" name="Group 145"/>
          <p:cNvGrpSpPr>
            <a:grpSpLocks/>
          </p:cNvGrpSpPr>
          <p:nvPr/>
        </p:nvGrpSpPr>
        <p:grpSpPr bwMode="auto">
          <a:xfrm>
            <a:off x="6289675" y="2662238"/>
            <a:ext cx="2216150" cy="3944937"/>
            <a:chOff x="4053" y="1453"/>
            <a:chExt cx="1396" cy="2485"/>
          </a:xfrm>
        </p:grpSpPr>
        <p:sp>
          <p:nvSpPr>
            <p:cNvPr id="14353" name="Rectangle 18"/>
            <p:cNvSpPr>
              <a:spLocks noChangeArrowheads="1"/>
            </p:cNvSpPr>
            <p:nvPr/>
          </p:nvSpPr>
          <p:spPr bwMode="auto">
            <a:xfrm>
              <a:off x="4359" y="2675"/>
              <a:ext cx="137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/>
                <a:t>X</a:t>
              </a:r>
            </a:p>
          </p:txBody>
        </p:sp>
        <p:grpSp>
          <p:nvGrpSpPr>
            <p:cNvPr id="14354" name="Group 19"/>
            <p:cNvGrpSpPr>
              <a:grpSpLocks/>
            </p:cNvGrpSpPr>
            <p:nvPr/>
          </p:nvGrpSpPr>
          <p:grpSpPr bwMode="auto">
            <a:xfrm>
              <a:off x="4931" y="2646"/>
              <a:ext cx="81" cy="331"/>
              <a:chOff x="1708" y="3111"/>
              <a:chExt cx="81" cy="331"/>
            </a:xfrm>
          </p:grpSpPr>
          <p:sp>
            <p:nvSpPr>
              <p:cNvPr id="14398" name="Line 20"/>
              <p:cNvSpPr>
                <a:spLocks noChangeShapeType="1"/>
              </p:cNvSpPr>
              <p:nvPr/>
            </p:nvSpPr>
            <p:spPr bwMode="auto">
              <a:xfrm flipH="1">
                <a:off x="1708" y="3150"/>
                <a:ext cx="46" cy="26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9" name="Oval 21"/>
              <p:cNvSpPr>
                <a:spLocks noChangeArrowheads="1"/>
              </p:cNvSpPr>
              <p:nvPr/>
            </p:nvSpPr>
            <p:spPr bwMode="auto">
              <a:xfrm>
                <a:off x="1717" y="3370"/>
                <a:ext cx="71" cy="72"/>
              </a:xfrm>
              <a:prstGeom prst="ellipse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0" name="Oval 22"/>
              <p:cNvSpPr>
                <a:spLocks noChangeArrowheads="1"/>
              </p:cNvSpPr>
              <p:nvPr/>
            </p:nvSpPr>
            <p:spPr bwMode="auto">
              <a:xfrm>
                <a:off x="1717" y="3111"/>
                <a:ext cx="72" cy="72"/>
              </a:xfrm>
              <a:prstGeom prst="ellipse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55" name="Line 23"/>
            <p:cNvSpPr>
              <a:spLocks noChangeShapeType="1"/>
            </p:cNvSpPr>
            <p:nvPr/>
          </p:nvSpPr>
          <p:spPr bwMode="auto">
            <a:xfrm>
              <a:off x="4978" y="2297"/>
              <a:ext cx="0" cy="3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" name="Line 24"/>
            <p:cNvSpPr>
              <a:spLocks noChangeShapeType="1"/>
            </p:cNvSpPr>
            <p:nvPr/>
          </p:nvSpPr>
          <p:spPr bwMode="auto">
            <a:xfrm>
              <a:off x="4978" y="2940"/>
              <a:ext cx="0" cy="2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" name="Line 26"/>
            <p:cNvSpPr>
              <a:spLocks noChangeShapeType="1"/>
            </p:cNvSpPr>
            <p:nvPr/>
          </p:nvSpPr>
          <p:spPr bwMode="auto">
            <a:xfrm>
              <a:off x="4966" y="2512"/>
              <a:ext cx="27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Oval 27"/>
            <p:cNvSpPr>
              <a:spLocks noChangeArrowheads="1"/>
            </p:cNvSpPr>
            <p:nvPr/>
          </p:nvSpPr>
          <p:spPr bwMode="auto">
            <a:xfrm>
              <a:off x="4940" y="2475"/>
              <a:ext cx="71" cy="72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9" name="Line 28"/>
            <p:cNvSpPr>
              <a:spLocks noChangeShapeType="1"/>
            </p:cNvSpPr>
            <p:nvPr/>
          </p:nvSpPr>
          <p:spPr bwMode="auto">
            <a:xfrm>
              <a:off x="4548" y="2816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9050" tIns="26988" rIns="19050" bIns="26988" anchor="ctr"/>
            <a:lstStyle/>
            <a:p>
              <a:endParaRPr lang="en-US"/>
            </a:p>
          </p:txBody>
        </p:sp>
        <p:sp>
          <p:nvSpPr>
            <p:cNvPr id="14360" name="Rectangle 33"/>
            <p:cNvSpPr>
              <a:spLocks noChangeArrowheads="1"/>
            </p:cNvSpPr>
            <p:nvPr/>
          </p:nvSpPr>
          <p:spPr bwMode="auto">
            <a:xfrm>
              <a:off x="5263" y="2374"/>
              <a:ext cx="137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/>
                <a:t>Z</a:t>
              </a:r>
            </a:p>
          </p:txBody>
        </p:sp>
        <p:sp>
          <p:nvSpPr>
            <p:cNvPr id="14361" name="Line 34"/>
            <p:cNvSpPr>
              <a:spLocks noChangeShapeType="1"/>
            </p:cNvSpPr>
            <p:nvPr/>
          </p:nvSpPr>
          <p:spPr bwMode="auto">
            <a:xfrm flipV="1">
              <a:off x="4903" y="3614"/>
              <a:ext cx="169" cy="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9050" tIns="26988" rIns="19050" bIns="26988" anchor="ctr"/>
            <a:lstStyle/>
            <a:p>
              <a:endParaRPr lang="en-US"/>
            </a:p>
          </p:txBody>
        </p:sp>
        <p:grpSp>
          <p:nvGrpSpPr>
            <p:cNvPr id="14362" name="Group 105"/>
            <p:cNvGrpSpPr>
              <a:grpSpLocks/>
            </p:cNvGrpSpPr>
            <p:nvPr/>
          </p:nvGrpSpPr>
          <p:grpSpPr bwMode="auto">
            <a:xfrm>
              <a:off x="4201" y="1453"/>
              <a:ext cx="522" cy="752"/>
              <a:chOff x="4110" y="1453"/>
              <a:chExt cx="522" cy="752"/>
            </a:xfrm>
          </p:grpSpPr>
          <p:grpSp>
            <p:nvGrpSpPr>
              <p:cNvPr id="14388" name="Group 14"/>
              <p:cNvGrpSpPr>
                <a:grpSpLocks/>
              </p:cNvGrpSpPr>
              <p:nvPr/>
            </p:nvGrpSpPr>
            <p:grpSpPr bwMode="auto">
              <a:xfrm>
                <a:off x="4392" y="1874"/>
                <a:ext cx="186" cy="331"/>
                <a:chOff x="1507" y="2652"/>
                <a:chExt cx="186" cy="331"/>
              </a:xfrm>
            </p:grpSpPr>
            <p:sp>
              <p:nvSpPr>
                <p:cNvPr id="14395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1507" y="2691"/>
                  <a:ext cx="151" cy="24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96" name="Oval 16"/>
                <p:cNvSpPr>
                  <a:spLocks noChangeArrowheads="1"/>
                </p:cNvSpPr>
                <p:nvPr/>
              </p:nvSpPr>
              <p:spPr bwMode="auto">
                <a:xfrm>
                  <a:off x="1621" y="2911"/>
                  <a:ext cx="71" cy="72"/>
                </a:xfrm>
                <a:prstGeom prst="ellipse">
                  <a:avLst/>
                </a:prstGeom>
                <a:solidFill>
                  <a:srgbClr val="0000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97" name="Oval 17"/>
                <p:cNvSpPr>
                  <a:spLocks noChangeArrowheads="1"/>
                </p:cNvSpPr>
                <p:nvPr/>
              </p:nvSpPr>
              <p:spPr bwMode="auto">
                <a:xfrm>
                  <a:off x="1621" y="2652"/>
                  <a:ext cx="72" cy="72"/>
                </a:xfrm>
                <a:prstGeom prst="ellipse">
                  <a:avLst/>
                </a:prstGeom>
                <a:solidFill>
                  <a:srgbClr val="0000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389" name="Line 25"/>
              <p:cNvSpPr>
                <a:spLocks noChangeShapeType="1"/>
              </p:cNvSpPr>
              <p:nvPr/>
            </p:nvSpPr>
            <p:spPr bwMode="auto">
              <a:xfrm>
                <a:off x="4537" y="1716"/>
                <a:ext cx="0" cy="21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390" name="Group 29"/>
              <p:cNvGrpSpPr>
                <a:grpSpLocks/>
              </p:cNvGrpSpPr>
              <p:nvPr/>
            </p:nvGrpSpPr>
            <p:grpSpPr bwMode="auto">
              <a:xfrm>
                <a:off x="4110" y="2039"/>
                <a:ext cx="300" cy="0"/>
                <a:chOff x="1040" y="2788"/>
                <a:chExt cx="300" cy="0"/>
              </a:xfrm>
            </p:grpSpPr>
            <p:sp>
              <p:nvSpPr>
                <p:cNvPr id="14393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1244" y="2788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19050" tIns="26988" rIns="19050" bIns="26988" anchor="ctr"/>
                <a:lstStyle/>
                <a:p>
                  <a:endParaRPr lang="en-US"/>
                </a:p>
              </p:txBody>
            </p:sp>
            <p:sp>
              <p:nvSpPr>
                <p:cNvPr id="14394" name="Line 31"/>
                <p:cNvSpPr>
                  <a:spLocks noChangeShapeType="1"/>
                </p:cNvSpPr>
                <p:nvPr/>
              </p:nvSpPr>
              <p:spPr bwMode="auto">
                <a:xfrm>
                  <a:off x="1040" y="2788"/>
                  <a:ext cx="276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391" name="Line 35"/>
              <p:cNvSpPr>
                <a:spLocks noChangeShapeType="1"/>
              </p:cNvSpPr>
              <p:nvPr/>
            </p:nvSpPr>
            <p:spPr bwMode="auto">
              <a:xfrm flipV="1">
                <a:off x="4446" y="1658"/>
                <a:ext cx="169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50" tIns="26988" rIns="19050" bIns="26988" anchor="ctr"/>
              <a:lstStyle/>
              <a:p>
                <a:endParaRPr lang="en-US"/>
              </a:p>
            </p:txBody>
          </p:sp>
          <p:sp>
            <p:nvSpPr>
              <p:cNvPr id="14392" name="Rectangle 36"/>
              <p:cNvSpPr>
                <a:spLocks noChangeArrowheads="1"/>
              </p:cNvSpPr>
              <p:nvPr/>
            </p:nvSpPr>
            <p:spPr bwMode="auto">
              <a:xfrm>
                <a:off x="4258" y="1453"/>
                <a:ext cx="374" cy="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/>
                  <a:t>1.8V</a:t>
                </a:r>
              </a:p>
            </p:txBody>
          </p:sp>
        </p:grpSp>
        <p:sp>
          <p:nvSpPr>
            <p:cNvPr id="14363" name="Rectangle 37"/>
            <p:cNvSpPr>
              <a:spLocks noChangeArrowheads="1"/>
            </p:cNvSpPr>
            <p:nvPr/>
          </p:nvSpPr>
          <p:spPr bwMode="auto">
            <a:xfrm>
              <a:off x="4906" y="3676"/>
              <a:ext cx="374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/>
                <a:t>0V</a:t>
              </a:r>
            </a:p>
          </p:txBody>
        </p:sp>
        <p:grpSp>
          <p:nvGrpSpPr>
            <p:cNvPr id="14364" name="Group 66"/>
            <p:cNvGrpSpPr>
              <a:grpSpLocks/>
            </p:cNvGrpSpPr>
            <p:nvPr/>
          </p:nvGrpSpPr>
          <p:grpSpPr bwMode="auto">
            <a:xfrm>
              <a:off x="4930" y="3164"/>
              <a:ext cx="81" cy="331"/>
              <a:chOff x="1708" y="3111"/>
              <a:chExt cx="81" cy="331"/>
            </a:xfrm>
          </p:grpSpPr>
          <p:sp>
            <p:nvSpPr>
              <p:cNvPr id="14385" name="Line 67"/>
              <p:cNvSpPr>
                <a:spLocks noChangeShapeType="1"/>
              </p:cNvSpPr>
              <p:nvPr/>
            </p:nvSpPr>
            <p:spPr bwMode="auto">
              <a:xfrm flipH="1">
                <a:off x="1708" y="3150"/>
                <a:ext cx="46" cy="26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6" name="Oval 68"/>
              <p:cNvSpPr>
                <a:spLocks noChangeArrowheads="1"/>
              </p:cNvSpPr>
              <p:nvPr/>
            </p:nvSpPr>
            <p:spPr bwMode="auto">
              <a:xfrm>
                <a:off x="1717" y="3370"/>
                <a:ext cx="71" cy="72"/>
              </a:xfrm>
              <a:prstGeom prst="ellipse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7" name="Oval 69"/>
              <p:cNvSpPr>
                <a:spLocks noChangeArrowheads="1"/>
              </p:cNvSpPr>
              <p:nvPr/>
            </p:nvSpPr>
            <p:spPr bwMode="auto">
              <a:xfrm>
                <a:off x="1717" y="3111"/>
                <a:ext cx="72" cy="72"/>
              </a:xfrm>
              <a:prstGeom prst="ellipse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65" name="Line 70"/>
            <p:cNvSpPr>
              <a:spLocks noChangeShapeType="1"/>
            </p:cNvSpPr>
            <p:nvPr/>
          </p:nvSpPr>
          <p:spPr bwMode="auto">
            <a:xfrm>
              <a:off x="4977" y="3458"/>
              <a:ext cx="0" cy="2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6" name="Line 71"/>
            <p:cNvSpPr>
              <a:spLocks noChangeShapeType="1"/>
            </p:cNvSpPr>
            <p:nvPr/>
          </p:nvSpPr>
          <p:spPr bwMode="auto">
            <a:xfrm>
              <a:off x="4547" y="3334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9050" tIns="26988" rIns="19050" bIns="26988" anchor="ctr"/>
            <a:lstStyle/>
            <a:p>
              <a:endParaRPr lang="en-US"/>
            </a:p>
          </p:txBody>
        </p:sp>
        <p:sp>
          <p:nvSpPr>
            <p:cNvPr id="14367" name="Rectangle 80"/>
            <p:cNvSpPr>
              <a:spLocks noChangeArrowheads="1"/>
            </p:cNvSpPr>
            <p:nvPr/>
          </p:nvSpPr>
          <p:spPr bwMode="auto">
            <a:xfrm>
              <a:off x="4359" y="3196"/>
              <a:ext cx="137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/>
                <a:t>Y</a:t>
              </a:r>
            </a:p>
          </p:txBody>
        </p:sp>
        <p:grpSp>
          <p:nvGrpSpPr>
            <p:cNvPr id="14368" name="Group 106"/>
            <p:cNvGrpSpPr>
              <a:grpSpLocks/>
            </p:cNvGrpSpPr>
            <p:nvPr/>
          </p:nvGrpSpPr>
          <p:grpSpPr bwMode="auto">
            <a:xfrm>
              <a:off x="4927" y="1453"/>
              <a:ext cx="522" cy="752"/>
              <a:chOff x="4836" y="1453"/>
              <a:chExt cx="522" cy="752"/>
            </a:xfrm>
          </p:grpSpPr>
          <p:grpSp>
            <p:nvGrpSpPr>
              <p:cNvPr id="14375" name="Group 82"/>
              <p:cNvGrpSpPr>
                <a:grpSpLocks/>
              </p:cNvGrpSpPr>
              <p:nvPr/>
            </p:nvGrpSpPr>
            <p:grpSpPr bwMode="auto">
              <a:xfrm>
                <a:off x="5118" y="1874"/>
                <a:ext cx="186" cy="331"/>
                <a:chOff x="1507" y="2652"/>
                <a:chExt cx="186" cy="331"/>
              </a:xfrm>
            </p:grpSpPr>
            <p:sp>
              <p:nvSpPr>
                <p:cNvPr id="14382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1507" y="2691"/>
                  <a:ext cx="151" cy="24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83" name="Oval 84"/>
                <p:cNvSpPr>
                  <a:spLocks noChangeArrowheads="1"/>
                </p:cNvSpPr>
                <p:nvPr/>
              </p:nvSpPr>
              <p:spPr bwMode="auto">
                <a:xfrm>
                  <a:off x="1621" y="2911"/>
                  <a:ext cx="71" cy="72"/>
                </a:xfrm>
                <a:prstGeom prst="ellipse">
                  <a:avLst/>
                </a:prstGeom>
                <a:solidFill>
                  <a:srgbClr val="0000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84" name="Oval 85"/>
                <p:cNvSpPr>
                  <a:spLocks noChangeArrowheads="1"/>
                </p:cNvSpPr>
                <p:nvPr/>
              </p:nvSpPr>
              <p:spPr bwMode="auto">
                <a:xfrm>
                  <a:off x="1621" y="2652"/>
                  <a:ext cx="72" cy="72"/>
                </a:xfrm>
                <a:prstGeom prst="ellipse">
                  <a:avLst/>
                </a:prstGeom>
                <a:solidFill>
                  <a:srgbClr val="0000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376" name="Line 86"/>
              <p:cNvSpPr>
                <a:spLocks noChangeShapeType="1"/>
              </p:cNvSpPr>
              <p:nvPr/>
            </p:nvSpPr>
            <p:spPr bwMode="auto">
              <a:xfrm>
                <a:off x="5263" y="1716"/>
                <a:ext cx="0" cy="21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377" name="Group 87"/>
              <p:cNvGrpSpPr>
                <a:grpSpLocks/>
              </p:cNvGrpSpPr>
              <p:nvPr/>
            </p:nvGrpSpPr>
            <p:grpSpPr bwMode="auto">
              <a:xfrm>
                <a:off x="4836" y="2039"/>
                <a:ext cx="300" cy="0"/>
                <a:chOff x="1040" y="2788"/>
                <a:chExt cx="300" cy="0"/>
              </a:xfrm>
            </p:grpSpPr>
            <p:sp>
              <p:nvSpPr>
                <p:cNvPr id="14380" name="Line 88"/>
                <p:cNvSpPr>
                  <a:spLocks noChangeShapeType="1"/>
                </p:cNvSpPr>
                <p:nvPr/>
              </p:nvSpPr>
              <p:spPr bwMode="auto">
                <a:xfrm flipH="1">
                  <a:off x="1244" y="2788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19050" tIns="26988" rIns="19050" bIns="26988" anchor="ctr"/>
                <a:lstStyle/>
                <a:p>
                  <a:endParaRPr lang="en-US"/>
                </a:p>
              </p:txBody>
            </p:sp>
            <p:sp>
              <p:nvSpPr>
                <p:cNvPr id="14381" name="Line 89"/>
                <p:cNvSpPr>
                  <a:spLocks noChangeShapeType="1"/>
                </p:cNvSpPr>
                <p:nvPr/>
              </p:nvSpPr>
              <p:spPr bwMode="auto">
                <a:xfrm>
                  <a:off x="1040" y="2788"/>
                  <a:ext cx="276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378" name="Line 90"/>
              <p:cNvSpPr>
                <a:spLocks noChangeShapeType="1"/>
              </p:cNvSpPr>
              <p:nvPr/>
            </p:nvSpPr>
            <p:spPr bwMode="auto">
              <a:xfrm flipV="1">
                <a:off x="5172" y="1658"/>
                <a:ext cx="169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50" tIns="26988" rIns="19050" bIns="26988" anchor="ctr"/>
              <a:lstStyle/>
              <a:p>
                <a:endParaRPr lang="en-US"/>
              </a:p>
            </p:txBody>
          </p:sp>
          <p:sp>
            <p:nvSpPr>
              <p:cNvPr id="14379" name="Rectangle 91"/>
              <p:cNvSpPr>
                <a:spLocks noChangeArrowheads="1"/>
              </p:cNvSpPr>
              <p:nvPr/>
            </p:nvSpPr>
            <p:spPr bwMode="auto">
              <a:xfrm>
                <a:off x="4984" y="1453"/>
                <a:ext cx="374" cy="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/>
                  <a:t>1.8V</a:t>
                </a:r>
              </a:p>
            </p:txBody>
          </p:sp>
        </p:grpSp>
        <p:sp>
          <p:nvSpPr>
            <p:cNvPr id="14369" name="Line 135"/>
            <p:cNvSpPr>
              <a:spLocks noChangeShapeType="1"/>
            </p:cNvSpPr>
            <p:nvPr/>
          </p:nvSpPr>
          <p:spPr bwMode="auto">
            <a:xfrm>
              <a:off x="4625" y="2305"/>
              <a:ext cx="741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0" name="Line 139"/>
            <p:cNvSpPr>
              <a:spLocks noChangeShapeType="1"/>
            </p:cNvSpPr>
            <p:nvPr/>
          </p:nvSpPr>
          <p:spPr bwMode="auto">
            <a:xfrm>
              <a:off x="4636" y="2166"/>
              <a:ext cx="0" cy="1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1" name="Line 140"/>
            <p:cNvSpPr>
              <a:spLocks noChangeShapeType="1"/>
            </p:cNvSpPr>
            <p:nvPr/>
          </p:nvSpPr>
          <p:spPr bwMode="auto">
            <a:xfrm>
              <a:off x="5362" y="2175"/>
              <a:ext cx="0" cy="1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2" name="Oval 141"/>
            <p:cNvSpPr>
              <a:spLocks noChangeArrowheads="1"/>
            </p:cNvSpPr>
            <p:nvPr/>
          </p:nvSpPr>
          <p:spPr bwMode="auto">
            <a:xfrm>
              <a:off x="4940" y="2270"/>
              <a:ext cx="71" cy="72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3" name="Rectangle 142"/>
            <p:cNvSpPr>
              <a:spLocks noChangeArrowheads="1"/>
            </p:cNvSpPr>
            <p:nvPr/>
          </p:nvSpPr>
          <p:spPr bwMode="auto">
            <a:xfrm>
              <a:off x="4053" y="1904"/>
              <a:ext cx="137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/>
                <a:t>X</a:t>
              </a:r>
            </a:p>
          </p:txBody>
        </p:sp>
        <p:sp>
          <p:nvSpPr>
            <p:cNvPr id="14374" name="Rectangle 143"/>
            <p:cNvSpPr>
              <a:spLocks noChangeArrowheads="1"/>
            </p:cNvSpPr>
            <p:nvPr/>
          </p:nvSpPr>
          <p:spPr bwMode="auto">
            <a:xfrm>
              <a:off x="4788" y="1904"/>
              <a:ext cx="137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/>
                <a:t>Y</a:t>
              </a:r>
            </a:p>
          </p:txBody>
        </p:sp>
      </p:grpSp>
      <p:sp>
        <p:nvSpPr>
          <p:cNvPr id="14347" name="Rectangle 148"/>
          <p:cNvSpPr>
            <a:spLocks noChangeArrowheads="1"/>
          </p:cNvSpPr>
          <p:nvPr/>
        </p:nvSpPr>
        <p:spPr bwMode="auto">
          <a:xfrm>
            <a:off x="946150" y="3201988"/>
            <a:ext cx="3429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>
              <a:lnSpc>
                <a:spcPct val="90000"/>
              </a:lnSpc>
              <a:spcAft>
                <a:spcPts val="2000"/>
              </a:spcAft>
              <a:tabLst>
                <a:tab pos="457200" algn="l"/>
                <a:tab pos="914400" algn="l"/>
                <a:tab pos="1371600" algn="l"/>
              </a:tabLst>
            </a:pPr>
            <a:r>
              <a:rPr lang="en-US"/>
              <a:t>X</a:t>
            </a:r>
          </a:p>
        </p:txBody>
      </p:sp>
      <p:sp>
        <p:nvSpPr>
          <p:cNvPr id="14348" name="Rectangle 149"/>
          <p:cNvSpPr>
            <a:spLocks noChangeArrowheads="1"/>
          </p:cNvSpPr>
          <p:nvPr/>
        </p:nvSpPr>
        <p:spPr bwMode="auto">
          <a:xfrm>
            <a:off x="946150" y="3468688"/>
            <a:ext cx="2794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>
              <a:lnSpc>
                <a:spcPct val="90000"/>
              </a:lnSpc>
              <a:spcAft>
                <a:spcPts val="2000"/>
              </a:spcAft>
              <a:tabLst>
                <a:tab pos="457200" algn="l"/>
                <a:tab pos="914400" algn="l"/>
                <a:tab pos="1371600" algn="l"/>
              </a:tabLst>
            </a:pPr>
            <a:r>
              <a:rPr lang="en-US"/>
              <a:t>Y</a:t>
            </a:r>
          </a:p>
        </p:txBody>
      </p:sp>
      <p:sp>
        <p:nvSpPr>
          <p:cNvPr id="14349" name="Rectangle 150"/>
          <p:cNvSpPr>
            <a:spLocks noChangeArrowheads="1"/>
          </p:cNvSpPr>
          <p:nvPr/>
        </p:nvSpPr>
        <p:spPr bwMode="auto">
          <a:xfrm>
            <a:off x="2584450" y="3354388"/>
            <a:ext cx="5334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>
              <a:lnSpc>
                <a:spcPct val="900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/>
              <a:t>Z</a:t>
            </a:r>
          </a:p>
        </p:txBody>
      </p:sp>
      <p:pic>
        <p:nvPicPr>
          <p:cNvPr id="14350" name="Picture 157" descr="n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550" y="3143250"/>
            <a:ext cx="12192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1" name="Picture 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04800"/>
            <a:ext cx="1690688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2" name="TextBox 7"/>
          <p:cNvSpPr txBox="1">
            <a:spLocks noChangeArrowheads="1"/>
          </p:cNvSpPr>
          <p:nvPr/>
        </p:nvSpPr>
        <p:spPr bwMode="auto">
          <a:xfrm>
            <a:off x="6469063" y="2057400"/>
            <a:ext cx="2674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/>
              <a:t>Claude Shannon – 1938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4" name="Rectangle 45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Possible logic functions of two variables</a:t>
            </a:r>
          </a:p>
        </p:txBody>
      </p:sp>
      <p:sp>
        <p:nvSpPr>
          <p:cNvPr id="15363" name="Rectangle 46"/>
          <p:cNvSpPr>
            <a:spLocks noGrp="1" noChangeArrowheads="1"/>
          </p:cNvSpPr>
          <p:nvPr>
            <p:ph idx="1"/>
          </p:nvPr>
        </p:nvSpPr>
        <p:spPr>
          <a:xfrm>
            <a:off x="457200" y="1565275"/>
            <a:ext cx="8229600" cy="4530725"/>
          </a:xfrm>
        </p:spPr>
        <p:txBody>
          <a:bodyPr/>
          <a:lstStyle/>
          <a:p>
            <a:pPr eaLnBrk="1" hangingPunct="1"/>
            <a:r>
              <a:rPr lang="en-US" sz="2400" smtClean="0"/>
              <a:t>There are 16 possible functions of 2 input variables:</a:t>
            </a:r>
          </a:p>
          <a:p>
            <a:pPr lvl="1" eaLnBrk="1" hangingPunct="1"/>
            <a:r>
              <a:rPr lang="en-US" sz="2400" smtClean="0"/>
              <a:t>in general, there are 2**(2**n) functions of n inputs</a:t>
            </a:r>
          </a:p>
        </p:txBody>
      </p:sp>
      <p:sp>
        <p:nvSpPr>
          <p:cNvPr id="3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24600"/>
            <a:ext cx="2133600" cy="457200"/>
          </a:xfrm>
        </p:spPr>
        <p:txBody>
          <a:bodyPr/>
          <a:lstStyle/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93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24600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23ED48DD-3BCB-415C-93C2-36D32A91E2E5}" type="slidenum">
              <a:rPr lang="en-US" sz="800" smtClean="0"/>
              <a:pPr eaLnBrk="1" hangingPunct="1"/>
              <a:t>14</a:t>
            </a:fld>
            <a:endParaRPr lang="en-US" sz="800" smtClean="0"/>
          </a:p>
        </p:txBody>
      </p:sp>
      <p:sp>
        <p:nvSpPr>
          <p:cNvPr id="15367" name="Line 9"/>
          <p:cNvSpPr>
            <a:spLocks noChangeShapeType="1"/>
          </p:cNvSpPr>
          <p:nvPr/>
        </p:nvSpPr>
        <p:spPr bwMode="auto">
          <a:xfrm>
            <a:off x="438150" y="3886200"/>
            <a:ext cx="81168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15368" name="Line 10"/>
          <p:cNvSpPr>
            <a:spLocks noChangeShapeType="1"/>
          </p:cNvSpPr>
          <p:nvPr/>
        </p:nvSpPr>
        <p:spPr bwMode="auto">
          <a:xfrm>
            <a:off x="1371600" y="3429000"/>
            <a:ext cx="0" cy="152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15369" name="Rectangle 11"/>
          <p:cNvSpPr>
            <a:spLocks noChangeArrowheads="1"/>
          </p:cNvSpPr>
          <p:nvPr/>
        </p:nvSpPr>
        <p:spPr bwMode="auto">
          <a:xfrm>
            <a:off x="152400" y="3505200"/>
            <a:ext cx="8675688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26626" rIns="18795" bIns="26626"/>
          <a:lstStyle/>
          <a:p>
            <a:pPr marL="450850" lvl="4" defTabSz="930275" eaLnBrk="0" hangingPunct="0">
              <a:lnSpc>
                <a:spcPts val="1775"/>
              </a:lnSpc>
              <a:tabLst>
                <a:tab pos="955675" algn="l"/>
                <a:tab pos="1346200" algn="l"/>
                <a:tab pos="1808163" algn="l"/>
                <a:tab pos="2254250" algn="l"/>
                <a:tab pos="2705100" algn="l"/>
                <a:tab pos="3155950" algn="l"/>
                <a:tab pos="3608388" algn="l"/>
                <a:tab pos="4059238" algn="l"/>
                <a:tab pos="4510088" algn="l"/>
                <a:tab pos="4960938" algn="l"/>
                <a:tab pos="5411788" algn="l"/>
                <a:tab pos="5862638" algn="l"/>
                <a:tab pos="6313488" algn="l"/>
                <a:tab pos="6765925" algn="l"/>
                <a:tab pos="7216775" algn="l"/>
                <a:tab pos="7667625" algn="l"/>
                <a:tab pos="8120063" algn="l"/>
                <a:tab pos="8562975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X	Y						16 possible functions (F</a:t>
            </a:r>
            <a:r>
              <a:rPr lang="en-US" baseline="-25000">
                <a:solidFill>
                  <a:srgbClr val="000000"/>
                </a:solidFill>
                <a:latin typeface="Tahoma" pitchFamily="-111" charset="0"/>
              </a:rPr>
              <a:t>0</a:t>
            </a:r>
            <a:r>
              <a:rPr lang="en-US">
                <a:solidFill>
                  <a:srgbClr val="000000"/>
                </a:solidFill>
                <a:latin typeface="Tahoma" pitchFamily="-111" charset="0"/>
              </a:rPr>
              <a:t>–F</a:t>
            </a:r>
            <a:r>
              <a:rPr lang="en-US" baseline="-25000">
                <a:solidFill>
                  <a:srgbClr val="000000"/>
                </a:solidFill>
                <a:latin typeface="Tahoma" pitchFamily="-111" charset="0"/>
              </a:rPr>
              <a:t>15</a:t>
            </a:r>
            <a:r>
              <a:rPr lang="en-US">
                <a:solidFill>
                  <a:srgbClr val="000000"/>
                </a:solidFill>
                <a:latin typeface="Tahoma" pitchFamily="-111" charset="0"/>
              </a:rPr>
              <a:t>)</a:t>
            </a:r>
            <a:br>
              <a:rPr lang="en-US">
                <a:solidFill>
                  <a:srgbClr val="000000"/>
                </a:solidFill>
                <a:latin typeface="Tahoma" pitchFamily="-111" charset="0"/>
              </a:rPr>
            </a:br>
            <a:r>
              <a:rPr lang="en-US">
                <a:solidFill>
                  <a:srgbClr val="000000"/>
                </a:solidFill>
                <a:latin typeface="Tahoma" pitchFamily="-111" charset="0"/>
              </a:rPr>
              <a:t/>
            </a:r>
            <a:br>
              <a:rPr lang="en-US">
                <a:solidFill>
                  <a:srgbClr val="000000"/>
                </a:solidFill>
                <a:latin typeface="Tahoma" pitchFamily="-111" charset="0"/>
              </a:rPr>
            </a:br>
            <a:r>
              <a:rPr lang="en-US">
                <a:solidFill>
                  <a:srgbClr val="000000"/>
                </a:solidFill>
                <a:latin typeface="Tahoma" pitchFamily="-111" charset="0"/>
              </a:rPr>
              <a:t>0	0	0	0	0	0	0	0	0	0	1	1	1	1	1	1	1	1</a:t>
            </a:r>
            <a:br>
              <a:rPr lang="en-US">
                <a:solidFill>
                  <a:srgbClr val="000000"/>
                </a:solidFill>
                <a:latin typeface="Tahoma" pitchFamily="-111" charset="0"/>
              </a:rPr>
            </a:br>
            <a:r>
              <a:rPr lang="en-US">
                <a:solidFill>
                  <a:srgbClr val="000000"/>
                </a:solidFill>
                <a:latin typeface="Tahoma" pitchFamily="-111" charset="0"/>
              </a:rPr>
              <a:t>0	1	0	0	0	0	1	1	1	1	0	0	0	0	1	1	1	1</a:t>
            </a:r>
          </a:p>
          <a:p>
            <a:pPr marL="450850" lvl="4" defTabSz="930275" eaLnBrk="0" hangingPunct="0">
              <a:lnSpc>
                <a:spcPts val="1775"/>
              </a:lnSpc>
              <a:tabLst>
                <a:tab pos="955675" algn="l"/>
                <a:tab pos="1346200" algn="l"/>
                <a:tab pos="1808163" algn="l"/>
                <a:tab pos="2254250" algn="l"/>
                <a:tab pos="2705100" algn="l"/>
                <a:tab pos="3155950" algn="l"/>
                <a:tab pos="3608388" algn="l"/>
                <a:tab pos="4059238" algn="l"/>
                <a:tab pos="4510088" algn="l"/>
                <a:tab pos="4960938" algn="l"/>
                <a:tab pos="5411788" algn="l"/>
                <a:tab pos="5862638" algn="l"/>
                <a:tab pos="6313488" algn="l"/>
                <a:tab pos="6765925" algn="l"/>
                <a:tab pos="7216775" algn="l"/>
                <a:tab pos="7667625" algn="l"/>
                <a:tab pos="8120063" algn="l"/>
                <a:tab pos="8562975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1	0	0	0	1	1	0	0	1	1	0	0	1	1	0	0	1	1</a:t>
            </a:r>
          </a:p>
          <a:p>
            <a:pPr marL="450850" lvl="4" defTabSz="930275" eaLnBrk="0" hangingPunct="0">
              <a:lnSpc>
                <a:spcPts val="1775"/>
              </a:lnSpc>
              <a:tabLst>
                <a:tab pos="955675" algn="l"/>
                <a:tab pos="1346200" algn="l"/>
                <a:tab pos="1808163" algn="l"/>
                <a:tab pos="2254250" algn="l"/>
                <a:tab pos="2705100" algn="l"/>
                <a:tab pos="3155950" algn="l"/>
                <a:tab pos="3608388" algn="l"/>
                <a:tab pos="4059238" algn="l"/>
                <a:tab pos="4510088" algn="l"/>
                <a:tab pos="4960938" algn="l"/>
                <a:tab pos="5411788" algn="l"/>
                <a:tab pos="5862638" algn="l"/>
                <a:tab pos="6313488" algn="l"/>
                <a:tab pos="6765925" algn="l"/>
                <a:tab pos="7216775" algn="l"/>
                <a:tab pos="7667625" algn="l"/>
                <a:tab pos="8120063" algn="l"/>
                <a:tab pos="8562975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1	1	0	1	0	1	0	1	0	1	0	1	0	1	0	1	0	1</a:t>
            </a:r>
          </a:p>
        </p:txBody>
      </p:sp>
      <p:sp>
        <p:nvSpPr>
          <p:cNvPr id="15370" name="Rectangle 12"/>
          <p:cNvSpPr>
            <a:spLocks noChangeArrowheads="1"/>
          </p:cNvSpPr>
          <p:nvPr/>
        </p:nvSpPr>
        <p:spPr bwMode="auto">
          <a:xfrm>
            <a:off x="1041400" y="5048250"/>
            <a:ext cx="53816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</p:txBody>
      </p:sp>
      <p:sp>
        <p:nvSpPr>
          <p:cNvPr id="15371" name="Rectangle 13"/>
          <p:cNvSpPr>
            <a:spLocks noChangeArrowheads="1"/>
          </p:cNvSpPr>
          <p:nvPr/>
        </p:nvSpPr>
        <p:spPr bwMode="auto">
          <a:xfrm>
            <a:off x="1241425" y="5349875"/>
            <a:ext cx="97790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X </a:t>
            </a:r>
            <a:r>
              <a:rPr lang="en-US" sz="1600" u="sng">
                <a:solidFill>
                  <a:srgbClr val="000000"/>
                </a:solidFill>
                <a:latin typeface="Tahoma" pitchFamily="-111" charset="0"/>
              </a:rPr>
              <a:t>and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 Y</a:t>
            </a:r>
          </a:p>
        </p:txBody>
      </p:sp>
      <p:sp>
        <p:nvSpPr>
          <p:cNvPr id="15372" name="Rectangle 14"/>
          <p:cNvSpPr>
            <a:spLocks noChangeArrowheads="1"/>
          </p:cNvSpPr>
          <p:nvPr/>
        </p:nvSpPr>
        <p:spPr bwMode="auto">
          <a:xfrm>
            <a:off x="2230438" y="5149850"/>
            <a:ext cx="5524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X</a:t>
            </a:r>
          </a:p>
        </p:txBody>
      </p:sp>
      <p:sp>
        <p:nvSpPr>
          <p:cNvPr id="15373" name="Rectangle 15"/>
          <p:cNvSpPr>
            <a:spLocks noChangeArrowheads="1"/>
          </p:cNvSpPr>
          <p:nvPr/>
        </p:nvSpPr>
        <p:spPr bwMode="auto">
          <a:xfrm>
            <a:off x="2970213" y="5160963"/>
            <a:ext cx="550862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Y</a:t>
            </a:r>
          </a:p>
        </p:txBody>
      </p:sp>
      <p:sp>
        <p:nvSpPr>
          <p:cNvPr id="15374" name="Rectangle 16"/>
          <p:cNvSpPr>
            <a:spLocks noChangeArrowheads="1"/>
          </p:cNvSpPr>
          <p:nvPr/>
        </p:nvSpPr>
        <p:spPr bwMode="auto">
          <a:xfrm>
            <a:off x="3935413" y="5588000"/>
            <a:ext cx="93821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X </a:t>
            </a:r>
            <a:r>
              <a:rPr lang="en-US" sz="1600" u="sng">
                <a:solidFill>
                  <a:srgbClr val="000000"/>
                </a:solidFill>
                <a:latin typeface="Tahoma" pitchFamily="-111" charset="0"/>
              </a:rPr>
              <a:t>or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 Y</a:t>
            </a:r>
          </a:p>
        </p:txBody>
      </p:sp>
      <p:sp>
        <p:nvSpPr>
          <p:cNvPr id="15375" name="Rectangle 17"/>
          <p:cNvSpPr>
            <a:spLocks noChangeArrowheads="1"/>
          </p:cNvSpPr>
          <p:nvPr/>
        </p:nvSpPr>
        <p:spPr bwMode="auto">
          <a:xfrm>
            <a:off x="6315075" y="5173663"/>
            <a:ext cx="827088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600" u="sng">
                <a:solidFill>
                  <a:srgbClr val="000000"/>
                </a:solidFill>
                <a:latin typeface="Tahoma" pitchFamily="-111" charset="0"/>
              </a:rPr>
              <a:t>not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 Y</a:t>
            </a:r>
          </a:p>
        </p:txBody>
      </p:sp>
      <p:sp>
        <p:nvSpPr>
          <p:cNvPr id="15376" name="Rectangle 18"/>
          <p:cNvSpPr>
            <a:spLocks noChangeArrowheads="1"/>
          </p:cNvSpPr>
          <p:nvPr/>
        </p:nvSpPr>
        <p:spPr bwMode="auto">
          <a:xfrm>
            <a:off x="7078663" y="5149850"/>
            <a:ext cx="801687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600" u="sng">
                <a:solidFill>
                  <a:srgbClr val="000000"/>
                </a:solidFill>
                <a:latin typeface="Tahoma" pitchFamily="-111" charset="0"/>
              </a:rPr>
              <a:t>not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 X</a:t>
            </a:r>
          </a:p>
        </p:txBody>
      </p:sp>
      <p:sp>
        <p:nvSpPr>
          <p:cNvPr id="15377" name="Rectangle 19"/>
          <p:cNvSpPr>
            <a:spLocks noChangeArrowheads="1"/>
          </p:cNvSpPr>
          <p:nvPr/>
        </p:nvSpPr>
        <p:spPr bwMode="auto">
          <a:xfrm>
            <a:off x="8343900" y="5048250"/>
            <a:ext cx="53816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</p:txBody>
      </p:sp>
      <p:sp>
        <p:nvSpPr>
          <p:cNvPr id="15378" name="Line 20"/>
          <p:cNvSpPr>
            <a:spLocks noChangeShapeType="1"/>
          </p:cNvSpPr>
          <p:nvPr/>
        </p:nvSpPr>
        <p:spPr bwMode="auto">
          <a:xfrm flipH="1">
            <a:off x="1698625" y="4954588"/>
            <a:ext cx="350838" cy="427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15379" name="Line 21"/>
          <p:cNvSpPr>
            <a:spLocks noChangeShapeType="1"/>
          </p:cNvSpPr>
          <p:nvPr/>
        </p:nvSpPr>
        <p:spPr bwMode="auto">
          <a:xfrm flipH="1">
            <a:off x="4416425" y="4992688"/>
            <a:ext cx="363538" cy="6143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15380" name="Rectangle 22"/>
          <p:cNvSpPr>
            <a:spLocks noChangeArrowheads="1"/>
          </p:cNvSpPr>
          <p:nvPr/>
        </p:nvSpPr>
        <p:spPr bwMode="auto">
          <a:xfrm>
            <a:off x="4021138" y="2706688"/>
            <a:ext cx="901700" cy="4508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15381" name="Line 23"/>
          <p:cNvSpPr>
            <a:spLocks noChangeShapeType="1"/>
          </p:cNvSpPr>
          <p:nvPr/>
        </p:nvSpPr>
        <p:spPr bwMode="auto">
          <a:xfrm>
            <a:off x="4922838" y="2925763"/>
            <a:ext cx="4381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15382" name="Line 24"/>
          <p:cNvSpPr>
            <a:spLocks noChangeShapeType="1"/>
          </p:cNvSpPr>
          <p:nvPr/>
        </p:nvSpPr>
        <p:spPr bwMode="auto">
          <a:xfrm>
            <a:off x="3570288" y="2813050"/>
            <a:ext cx="4381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15383" name="Line 25"/>
          <p:cNvSpPr>
            <a:spLocks noChangeShapeType="1"/>
          </p:cNvSpPr>
          <p:nvPr/>
        </p:nvSpPr>
        <p:spPr bwMode="auto">
          <a:xfrm>
            <a:off x="3570288" y="3038475"/>
            <a:ext cx="4381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15384" name="Rectangle 26"/>
          <p:cNvSpPr>
            <a:spLocks noChangeArrowheads="1"/>
          </p:cNvSpPr>
          <p:nvPr/>
        </p:nvSpPr>
        <p:spPr bwMode="auto">
          <a:xfrm>
            <a:off x="3262313" y="2649538"/>
            <a:ext cx="576262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1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X</a:t>
            </a:r>
          </a:p>
        </p:txBody>
      </p:sp>
      <p:sp>
        <p:nvSpPr>
          <p:cNvPr id="15385" name="Rectangle 27"/>
          <p:cNvSpPr>
            <a:spLocks noChangeArrowheads="1"/>
          </p:cNvSpPr>
          <p:nvPr/>
        </p:nvSpPr>
        <p:spPr bwMode="auto">
          <a:xfrm>
            <a:off x="3262313" y="2874963"/>
            <a:ext cx="576262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1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Y</a:t>
            </a:r>
          </a:p>
        </p:txBody>
      </p:sp>
      <p:sp>
        <p:nvSpPr>
          <p:cNvPr id="15386" name="Rectangle 28"/>
          <p:cNvSpPr>
            <a:spLocks noChangeArrowheads="1"/>
          </p:cNvSpPr>
          <p:nvPr/>
        </p:nvSpPr>
        <p:spPr bwMode="auto">
          <a:xfrm>
            <a:off x="5405438" y="2749550"/>
            <a:ext cx="5635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1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F</a:t>
            </a:r>
          </a:p>
        </p:txBody>
      </p:sp>
      <p:sp>
        <p:nvSpPr>
          <p:cNvPr id="15387" name="Line 29"/>
          <p:cNvSpPr>
            <a:spLocks noChangeShapeType="1"/>
          </p:cNvSpPr>
          <p:nvPr/>
        </p:nvSpPr>
        <p:spPr bwMode="auto">
          <a:xfrm flipH="1">
            <a:off x="1398588" y="4941888"/>
            <a:ext cx="174625" cy="1254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15388" name="Line 30"/>
          <p:cNvSpPr>
            <a:spLocks noChangeShapeType="1"/>
          </p:cNvSpPr>
          <p:nvPr/>
        </p:nvSpPr>
        <p:spPr bwMode="auto">
          <a:xfrm flipH="1">
            <a:off x="2525713" y="4929188"/>
            <a:ext cx="388937" cy="238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15389" name="Line 31"/>
          <p:cNvSpPr>
            <a:spLocks noChangeShapeType="1"/>
          </p:cNvSpPr>
          <p:nvPr/>
        </p:nvSpPr>
        <p:spPr bwMode="auto">
          <a:xfrm flipH="1">
            <a:off x="3289300" y="4929188"/>
            <a:ext cx="563563" cy="263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15390" name="Rectangle 32"/>
          <p:cNvSpPr>
            <a:spLocks noChangeArrowheads="1"/>
          </p:cNvSpPr>
          <p:nvPr/>
        </p:nvSpPr>
        <p:spPr bwMode="auto">
          <a:xfrm>
            <a:off x="3521075" y="5275263"/>
            <a:ext cx="852488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X </a:t>
            </a:r>
            <a:r>
              <a:rPr lang="en-US" sz="1600" u="sng">
                <a:solidFill>
                  <a:srgbClr val="000000"/>
                </a:solidFill>
                <a:latin typeface="Tahoma" pitchFamily="-111" charset="0"/>
                <a:sym typeface="Symbol" pitchFamily="-111" charset="2"/>
              </a:rPr>
              <a:t>xor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 Y</a:t>
            </a:r>
          </a:p>
        </p:txBody>
      </p:sp>
      <p:sp>
        <p:nvSpPr>
          <p:cNvPr id="15391" name="Line 33"/>
          <p:cNvSpPr>
            <a:spLocks noChangeShapeType="1"/>
          </p:cNvSpPr>
          <p:nvPr/>
        </p:nvSpPr>
        <p:spPr bwMode="auto">
          <a:xfrm flipH="1">
            <a:off x="3952875" y="4941888"/>
            <a:ext cx="338138" cy="3762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15392" name="Rectangle 34"/>
          <p:cNvSpPr>
            <a:spLocks noChangeArrowheads="1"/>
          </p:cNvSpPr>
          <p:nvPr/>
        </p:nvSpPr>
        <p:spPr bwMode="auto">
          <a:xfrm>
            <a:off x="4748213" y="5588000"/>
            <a:ext cx="165417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X </a:t>
            </a:r>
            <a:r>
              <a:rPr lang="en-US" sz="1600" u="sng">
                <a:solidFill>
                  <a:srgbClr val="000000"/>
                </a:solidFill>
                <a:latin typeface="Tahoma" pitchFamily="-111" charset="0"/>
              </a:rPr>
              <a:t>nor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 Y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u="sng">
                <a:solidFill>
                  <a:srgbClr val="000000"/>
                </a:solidFill>
                <a:latin typeface="Tahoma" pitchFamily="-111" charset="0"/>
              </a:rPr>
              <a:t>not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 (X </a:t>
            </a:r>
            <a:r>
              <a:rPr lang="en-US" sz="1600" u="sng">
                <a:solidFill>
                  <a:srgbClr val="000000"/>
                </a:solidFill>
                <a:latin typeface="Tahoma" pitchFamily="-111" charset="0"/>
              </a:rPr>
              <a:t>or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 Y)</a:t>
            </a:r>
          </a:p>
        </p:txBody>
      </p:sp>
      <p:sp>
        <p:nvSpPr>
          <p:cNvPr id="15393" name="Rectangle 35"/>
          <p:cNvSpPr>
            <a:spLocks noChangeArrowheads="1"/>
          </p:cNvSpPr>
          <p:nvPr/>
        </p:nvSpPr>
        <p:spPr bwMode="auto">
          <a:xfrm>
            <a:off x="5688013" y="5286375"/>
            <a:ext cx="75247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X = Y</a:t>
            </a:r>
          </a:p>
        </p:txBody>
      </p:sp>
      <p:sp>
        <p:nvSpPr>
          <p:cNvPr id="15394" name="Rectangle 36"/>
          <p:cNvSpPr>
            <a:spLocks noChangeArrowheads="1"/>
          </p:cNvSpPr>
          <p:nvPr/>
        </p:nvSpPr>
        <p:spPr bwMode="auto">
          <a:xfrm>
            <a:off x="7485063" y="5349875"/>
            <a:ext cx="1484312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X </a:t>
            </a:r>
            <a:r>
              <a:rPr lang="en-US" sz="1600" u="sng">
                <a:solidFill>
                  <a:srgbClr val="000000"/>
                </a:solidFill>
                <a:latin typeface="Tahoma" pitchFamily="-111" charset="0"/>
              </a:rPr>
              <a:t>nand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 Y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u="sng">
                <a:solidFill>
                  <a:srgbClr val="000000"/>
                </a:solidFill>
                <a:latin typeface="Tahoma" pitchFamily="-111" charset="0"/>
              </a:rPr>
              <a:t>not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 (X </a:t>
            </a:r>
            <a:r>
              <a:rPr lang="en-US" sz="1600" u="sng">
                <a:solidFill>
                  <a:srgbClr val="000000"/>
                </a:solidFill>
                <a:latin typeface="Tahoma" pitchFamily="-111" charset="0"/>
              </a:rPr>
              <a:t>and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 Y)</a:t>
            </a:r>
          </a:p>
        </p:txBody>
      </p:sp>
      <p:grpSp>
        <p:nvGrpSpPr>
          <p:cNvPr id="15395" name="Group 43"/>
          <p:cNvGrpSpPr>
            <a:grpSpLocks/>
          </p:cNvGrpSpPr>
          <p:nvPr/>
        </p:nvGrpSpPr>
        <p:grpSpPr bwMode="auto">
          <a:xfrm>
            <a:off x="5194300" y="4929188"/>
            <a:ext cx="3355975" cy="677862"/>
            <a:chOff x="3324" y="2508"/>
            <a:chExt cx="2144" cy="432"/>
          </a:xfrm>
        </p:grpSpPr>
        <p:sp>
          <p:nvSpPr>
            <p:cNvPr id="15404" name="Line 37"/>
            <p:cNvSpPr>
              <a:spLocks noChangeShapeType="1"/>
            </p:cNvSpPr>
            <p:nvPr/>
          </p:nvSpPr>
          <p:spPr bwMode="auto">
            <a:xfrm>
              <a:off x="5068" y="2524"/>
              <a:ext cx="208" cy="2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5" name="Line 38"/>
            <p:cNvSpPr>
              <a:spLocks noChangeShapeType="1"/>
            </p:cNvSpPr>
            <p:nvPr/>
          </p:nvSpPr>
          <p:spPr bwMode="auto">
            <a:xfrm>
              <a:off x="3324" y="2548"/>
              <a:ext cx="216" cy="3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6" name="Line 39"/>
            <p:cNvSpPr>
              <a:spLocks noChangeShapeType="1"/>
            </p:cNvSpPr>
            <p:nvPr/>
          </p:nvSpPr>
          <p:spPr bwMode="auto">
            <a:xfrm>
              <a:off x="5372" y="2516"/>
              <a:ext cx="96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7" name="Line 40"/>
            <p:cNvSpPr>
              <a:spLocks noChangeShapeType="1"/>
            </p:cNvSpPr>
            <p:nvPr/>
          </p:nvSpPr>
          <p:spPr bwMode="auto">
            <a:xfrm>
              <a:off x="4516" y="2508"/>
              <a:ext cx="232" cy="1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8" name="Line 41"/>
            <p:cNvSpPr>
              <a:spLocks noChangeShapeType="1"/>
            </p:cNvSpPr>
            <p:nvPr/>
          </p:nvSpPr>
          <p:spPr bwMode="auto">
            <a:xfrm>
              <a:off x="3916" y="2508"/>
              <a:ext cx="344" cy="1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9" name="Line 42"/>
            <p:cNvSpPr>
              <a:spLocks noChangeShapeType="1"/>
            </p:cNvSpPr>
            <p:nvPr/>
          </p:nvSpPr>
          <p:spPr bwMode="auto">
            <a:xfrm>
              <a:off x="3636" y="2516"/>
              <a:ext cx="20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96" name="Oval 41"/>
          <p:cNvSpPr>
            <a:spLocks noChangeArrowheads="1"/>
          </p:cNvSpPr>
          <p:nvPr/>
        </p:nvSpPr>
        <p:spPr bwMode="auto">
          <a:xfrm>
            <a:off x="1447800" y="3886200"/>
            <a:ext cx="250825" cy="1077913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215" tIns="45107" rIns="90215" bIns="45107"/>
          <a:lstStyle/>
          <a:p>
            <a:pPr defTabSz="901700"/>
            <a:endParaRPr lang="en-US"/>
          </a:p>
        </p:txBody>
      </p:sp>
      <p:sp>
        <p:nvSpPr>
          <p:cNvPr id="15397" name="Oval 42"/>
          <p:cNvSpPr>
            <a:spLocks noChangeArrowheads="1"/>
          </p:cNvSpPr>
          <p:nvPr/>
        </p:nvSpPr>
        <p:spPr bwMode="auto">
          <a:xfrm>
            <a:off x="2800350" y="3886200"/>
            <a:ext cx="250825" cy="1077913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215" tIns="45107" rIns="90215" bIns="45107"/>
          <a:lstStyle/>
          <a:p>
            <a:pPr defTabSz="901700"/>
            <a:endParaRPr lang="en-US"/>
          </a:p>
        </p:txBody>
      </p:sp>
      <p:sp>
        <p:nvSpPr>
          <p:cNvPr id="15398" name="Oval 43"/>
          <p:cNvSpPr>
            <a:spLocks noChangeArrowheads="1"/>
          </p:cNvSpPr>
          <p:nvPr/>
        </p:nvSpPr>
        <p:spPr bwMode="auto">
          <a:xfrm>
            <a:off x="3714750" y="3886200"/>
            <a:ext cx="250825" cy="1077913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215" tIns="45107" rIns="90215" bIns="45107"/>
          <a:lstStyle/>
          <a:p>
            <a:pPr defTabSz="901700"/>
            <a:endParaRPr lang="en-US"/>
          </a:p>
        </p:txBody>
      </p:sp>
      <p:sp>
        <p:nvSpPr>
          <p:cNvPr id="15399" name="Oval 44"/>
          <p:cNvSpPr>
            <a:spLocks noChangeArrowheads="1"/>
          </p:cNvSpPr>
          <p:nvPr/>
        </p:nvSpPr>
        <p:spPr bwMode="auto">
          <a:xfrm>
            <a:off x="5054600" y="3886200"/>
            <a:ext cx="250825" cy="1077913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215" tIns="45107" rIns="90215" bIns="45107"/>
          <a:lstStyle/>
          <a:p>
            <a:pPr defTabSz="901700"/>
            <a:endParaRPr lang="en-US"/>
          </a:p>
        </p:txBody>
      </p:sp>
      <p:sp>
        <p:nvSpPr>
          <p:cNvPr id="15400" name="Oval 45"/>
          <p:cNvSpPr>
            <a:spLocks noChangeArrowheads="1"/>
          </p:cNvSpPr>
          <p:nvPr/>
        </p:nvSpPr>
        <p:spPr bwMode="auto">
          <a:xfrm>
            <a:off x="5957888" y="3886200"/>
            <a:ext cx="249237" cy="1077913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215" tIns="45107" rIns="90215" bIns="45107"/>
          <a:lstStyle/>
          <a:p>
            <a:pPr defTabSz="901700"/>
            <a:endParaRPr lang="en-US"/>
          </a:p>
        </p:txBody>
      </p:sp>
      <p:sp>
        <p:nvSpPr>
          <p:cNvPr id="15401" name="Oval 46"/>
          <p:cNvSpPr>
            <a:spLocks noChangeArrowheads="1"/>
          </p:cNvSpPr>
          <p:nvPr/>
        </p:nvSpPr>
        <p:spPr bwMode="auto">
          <a:xfrm>
            <a:off x="6859588" y="3886200"/>
            <a:ext cx="249237" cy="1077913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215" tIns="45107" rIns="90215" bIns="45107"/>
          <a:lstStyle/>
          <a:p>
            <a:pPr defTabSz="901700"/>
            <a:endParaRPr lang="en-US"/>
          </a:p>
        </p:txBody>
      </p:sp>
      <p:sp>
        <p:nvSpPr>
          <p:cNvPr id="15402" name="Oval 47"/>
          <p:cNvSpPr>
            <a:spLocks noChangeArrowheads="1"/>
          </p:cNvSpPr>
          <p:nvPr/>
        </p:nvSpPr>
        <p:spPr bwMode="auto">
          <a:xfrm>
            <a:off x="7761288" y="3886200"/>
            <a:ext cx="250825" cy="1077913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215" tIns="45107" rIns="90215" bIns="45107"/>
          <a:lstStyle/>
          <a:p>
            <a:pPr defTabSz="901700"/>
            <a:endParaRPr lang="en-US"/>
          </a:p>
        </p:txBody>
      </p:sp>
      <p:sp>
        <p:nvSpPr>
          <p:cNvPr id="15403" name="Oval 48"/>
          <p:cNvSpPr>
            <a:spLocks noChangeArrowheads="1"/>
          </p:cNvSpPr>
          <p:nvPr/>
        </p:nvSpPr>
        <p:spPr bwMode="auto">
          <a:xfrm>
            <a:off x="8207375" y="3886200"/>
            <a:ext cx="250825" cy="1077913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215" tIns="45107" rIns="90215" bIns="45107"/>
          <a:lstStyle/>
          <a:p>
            <a:pPr defTabSz="901700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algebra</a:t>
            </a:r>
          </a:p>
        </p:txBody>
      </p:sp>
      <p:sp>
        <p:nvSpPr>
          <p:cNvPr id="34822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02638" cy="453072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2481263" algn="l"/>
                <a:tab pos="5416550" algn="l"/>
              </a:tabLst>
              <a:defRPr/>
            </a:pPr>
            <a:r>
              <a:rPr lang="en-US" dirty="0" smtClean="0"/>
              <a:t>An algebraic structure consists of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2481263" algn="l"/>
                <a:tab pos="5416550" algn="l"/>
              </a:tabLst>
              <a:defRPr/>
            </a:pPr>
            <a:r>
              <a:rPr lang="en-US" dirty="0" smtClean="0"/>
              <a:t>a set of elements B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2481263" algn="l"/>
                <a:tab pos="5416550" algn="l"/>
              </a:tabLst>
              <a:defRPr/>
            </a:pPr>
            <a:r>
              <a:rPr lang="en-US" dirty="0" smtClean="0"/>
              <a:t>binary operations { + , • }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2481263" algn="l"/>
                <a:tab pos="5416550" algn="l"/>
              </a:tabLst>
              <a:defRPr/>
            </a:pPr>
            <a:r>
              <a:rPr lang="en-US" dirty="0" smtClean="0"/>
              <a:t>and a unary operation { ’ }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2481263" algn="l"/>
                <a:tab pos="5416550" algn="l"/>
              </a:tabLst>
              <a:defRPr/>
            </a:pPr>
            <a:r>
              <a:rPr lang="en-US" dirty="0" smtClean="0"/>
              <a:t>such that the following axioms hold:</a:t>
            </a:r>
            <a:br>
              <a:rPr lang="en-US" dirty="0" smtClean="0"/>
            </a:b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pitchFamily="-111" charset="2"/>
              <a:buNone/>
              <a:tabLst>
                <a:tab pos="2481263" algn="l"/>
                <a:tab pos="5416550" algn="l"/>
              </a:tabLst>
              <a:defRPr/>
            </a:pPr>
            <a:r>
              <a:rPr lang="en-US" sz="2000" dirty="0" smtClean="0"/>
              <a:t>	</a:t>
            </a:r>
            <a:r>
              <a:rPr lang="en-US" sz="1800" dirty="0" smtClean="0"/>
              <a:t>1. the set B contains at least two elements: a, b</a:t>
            </a:r>
            <a:br>
              <a:rPr lang="en-US" sz="1800" dirty="0" smtClean="0"/>
            </a:br>
            <a:r>
              <a:rPr lang="en-US" sz="1800" dirty="0" smtClean="0"/>
              <a:t>2. closure:	a + b   is in B	a • b   is in B</a:t>
            </a:r>
            <a:br>
              <a:rPr lang="en-US" sz="1800" dirty="0" smtClean="0"/>
            </a:br>
            <a:r>
              <a:rPr lang="en-US" sz="1800" dirty="0" smtClean="0"/>
              <a:t>3. </a:t>
            </a:r>
            <a:r>
              <a:rPr lang="en-US" sz="1800" dirty="0" err="1" smtClean="0"/>
              <a:t>commutativity</a:t>
            </a:r>
            <a:r>
              <a:rPr lang="en-US" sz="1800" dirty="0" smtClean="0"/>
              <a:t>:	a + b = b + a	</a:t>
            </a:r>
            <a:r>
              <a:rPr lang="en-US" sz="1800" dirty="0" err="1" smtClean="0"/>
              <a:t>a</a:t>
            </a:r>
            <a:r>
              <a:rPr lang="en-US" sz="1800" dirty="0" smtClean="0"/>
              <a:t> • b = b • a</a:t>
            </a:r>
            <a:br>
              <a:rPr lang="en-US" sz="1800" dirty="0" smtClean="0"/>
            </a:br>
            <a:r>
              <a:rPr lang="en-US" sz="1800" dirty="0" smtClean="0"/>
              <a:t>4. </a:t>
            </a:r>
            <a:r>
              <a:rPr lang="en-US" sz="1800" dirty="0" err="1" smtClean="0"/>
              <a:t>associativity</a:t>
            </a:r>
            <a:r>
              <a:rPr lang="en-US" sz="1800" dirty="0" smtClean="0"/>
              <a:t>:	a + (b + c) = (a + b) + c	a • (b • c) = (a • b) • c</a:t>
            </a:r>
            <a:br>
              <a:rPr lang="en-US" sz="1800" dirty="0" smtClean="0"/>
            </a:br>
            <a:r>
              <a:rPr lang="en-US" sz="1800" dirty="0" smtClean="0"/>
              <a:t>5. identity:	a + 0 = a	</a:t>
            </a:r>
            <a:r>
              <a:rPr lang="en-US" sz="1800" dirty="0" err="1" smtClean="0"/>
              <a:t>a</a:t>
            </a:r>
            <a:r>
              <a:rPr lang="en-US" sz="1800" dirty="0" smtClean="0"/>
              <a:t> • 1 = a</a:t>
            </a:r>
            <a:br>
              <a:rPr lang="en-US" sz="1800" dirty="0" smtClean="0"/>
            </a:br>
            <a:r>
              <a:rPr lang="en-US" sz="1800" dirty="0" smtClean="0"/>
              <a:t>6. </a:t>
            </a:r>
            <a:r>
              <a:rPr lang="en-US" sz="1800" dirty="0" err="1" smtClean="0"/>
              <a:t>distributivity</a:t>
            </a:r>
            <a:r>
              <a:rPr lang="en-US" sz="1800" dirty="0" smtClean="0"/>
              <a:t>:	a + (b • c) = (a + b) • (a + c)	a • (b + c) = (a • b) + (a • c)</a:t>
            </a:r>
            <a:br>
              <a:rPr lang="en-US" sz="1800" dirty="0" smtClean="0"/>
            </a:br>
            <a:r>
              <a:rPr lang="en-US" sz="1800" dirty="0" smtClean="0"/>
              <a:t>7. </a:t>
            </a:r>
            <a:r>
              <a:rPr lang="en-US" sz="1800" dirty="0" err="1" smtClean="0"/>
              <a:t>complementarity</a:t>
            </a:r>
            <a:r>
              <a:rPr lang="en-US" sz="1800" dirty="0" smtClean="0"/>
              <a:t>:	a + a’ = 1	a • a’ = 0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63DB6875-0E02-4C98-B40E-83248E727200}" type="slidenum">
              <a:rPr lang="en-US" sz="800" smtClean="0"/>
              <a:pPr eaLnBrk="1" hangingPunct="1"/>
              <a:t>15</a:t>
            </a:fld>
            <a:endParaRPr lang="en-US" sz="800" smtClean="0"/>
          </a:p>
        </p:txBody>
      </p:sp>
      <p:pic>
        <p:nvPicPr>
          <p:cNvPr id="163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013" y="304800"/>
            <a:ext cx="168275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TextBox 7"/>
          <p:cNvSpPr txBox="1">
            <a:spLocks noChangeArrowheads="1"/>
          </p:cNvSpPr>
          <p:nvPr/>
        </p:nvSpPr>
        <p:spPr bwMode="auto">
          <a:xfrm>
            <a:off x="6629400" y="2362200"/>
            <a:ext cx="2379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/>
              <a:t>George Boole – 1854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7" name="Rectangle 27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Logic functions and Boolean algebra</a:t>
            </a:r>
          </a:p>
        </p:txBody>
      </p:sp>
      <p:sp>
        <p:nvSpPr>
          <p:cNvPr id="17411" name="Rectangle 2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Any logic function that can be expressed as a truth table can be written as an expression in Boolean algebra using the operators: ’, +, and </a:t>
            </a:r>
            <a:r>
              <a:rPr lang="en-US" smtClean="0"/>
              <a:t>•</a:t>
            </a:r>
          </a:p>
        </p:txBody>
      </p:sp>
      <p:sp>
        <p:nvSpPr>
          <p:cNvPr id="2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AB9EE8F0-5C1D-4D4A-B408-A54D6A0CF625}" type="slidenum">
              <a:rPr lang="en-US" sz="800" smtClean="0"/>
              <a:pPr eaLnBrk="1" hangingPunct="1"/>
              <a:t>16</a:t>
            </a:fld>
            <a:endParaRPr lang="en-US" sz="800" smtClean="0"/>
          </a:p>
        </p:txBody>
      </p:sp>
      <p:sp>
        <p:nvSpPr>
          <p:cNvPr id="17415" name="Rectangle 9"/>
          <p:cNvSpPr>
            <a:spLocks noChangeArrowheads="1"/>
          </p:cNvSpPr>
          <p:nvPr/>
        </p:nvSpPr>
        <p:spPr bwMode="auto">
          <a:xfrm>
            <a:off x="5848350" y="2438400"/>
            <a:ext cx="32956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400">
                <a:solidFill>
                  <a:srgbClr val="000000"/>
                </a:solidFill>
              </a:rPr>
              <a:t>X, Y are Boolean algebra variables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1384300" y="3135313"/>
            <a:ext cx="1549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215" tIns="45107" rIns="90215" bIns="45107"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2279650" y="2954338"/>
            <a:ext cx="0" cy="1003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215" tIns="45107" rIns="90215" bIns="45107"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7418" name="Rectangle 12"/>
          <p:cNvSpPr>
            <a:spLocks noChangeArrowheads="1"/>
          </p:cNvSpPr>
          <p:nvPr/>
        </p:nvSpPr>
        <p:spPr bwMode="auto">
          <a:xfrm>
            <a:off x="1452563" y="2909888"/>
            <a:ext cx="1666875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400">
                <a:solidFill>
                  <a:srgbClr val="000000"/>
                </a:solidFill>
              </a:rPr>
              <a:t>X	Y	X • Y</a:t>
            </a:r>
            <a:br>
              <a:rPr lang="en-US" sz="1400">
                <a:solidFill>
                  <a:srgbClr val="000000"/>
                </a:solidFill>
              </a:rPr>
            </a:br>
            <a:r>
              <a:rPr lang="en-US" sz="1400">
                <a:solidFill>
                  <a:srgbClr val="000000"/>
                </a:solidFill>
              </a:rPr>
              <a:t>0	0	0</a:t>
            </a:r>
            <a:br>
              <a:rPr lang="en-US" sz="1400">
                <a:solidFill>
                  <a:srgbClr val="000000"/>
                </a:solidFill>
              </a:rPr>
            </a:br>
            <a:r>
              <a:rPr lang="en-US" sz="1400">
                <a:solidFill>
                  <a:srgbClr val="000000"/>
                </a:solidFill>
              </a:rPr>
              <a:t>0	1	0</a:t>
            </a:r>
            <a:br>
              <a:rPr lang="en-US" sz="1400">
                <a:solidFill>
                  <a:srgbClr val="000000"/>
                </a:solidFill>
              </a:rPr>
            </a:br>
            <a:r>
              <a:rPr lang="en-US" sz="1400">
                <a:solidFill>
                  <a:srgbClr val="000000"/>
                </a:solidFill>
              </a:rPr>
              <a:t>1	0	0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400">
                <a:solidFill>
                  <a:srgbClr val="000000"/>
                </a:solidFill>
              </a:rPr>
              <a:t>1	1	1</a:t>
            </a:r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1384300" y="4581525"/>
            <a:ext cx="51292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215" tIns="45107" rIns="90215" bIns="45107"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2279650" y="4398963"/>
            <a:ext cx="0" cy="1003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215" tIns="45107" rIns="90215" bIns="45107"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7421" name="Rectangle 15"/>
          <p:cNvSpPr>
            <a:spLocks noChangeArrowheads="1"/>
          </p:cNvSpPr>
          <p:nvPr/>
        </p:nvSpPr>
        <p:spPr bwMode="auto">
          <a:xfrm>
            <a:off x="1452563" y="4354513"/>
            <a:ext cx="4897437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479675" algn="l"/>
                <a:tab pos="3155950" algn="l"/>
              </a:tabLst>
            </a:pPr>
            <a:r>
              <a:rPr lang="en-US" sz="1400">
                <a:solidFill>
                  <a:srgbClr val="000000"/>
                </a:solidFill>
              </a:rPr>
              <a:t>X	Y	X’	Y’	X • Y	X’ • Y’	( X • Y ) + ( X’ • Y’ )</a:t>
            </a:r>
            <a:br>
              <a:rPr lang="en-US" sz="1400">
                <a:solidFill>
                  <a:srgbClr val="000000"/>
                </a:solidFill>
              </a:rPr>
            </a:br>
            <a:r>
              <a:rPr lang="en-US" sz="1400">
                <a:solidFill>
                  <a:srgbClr val="000000"/>
                </a:solidFill>
              </a:rPr>
              <a:t>0	0	1	1	0	1	1</a:t>
            </a:r>
            <a:br>
              <a:rPr lang="en-US" sz="1400">
                <a:solidFill>
                  <a:srgbClr val="000000"/>
                </a:solidFill>
              </a:rPr>
            </a:br>
            <a:r>
              <a:rPr lang="en-US" sz="1400">
                <a:solidFill>
                  <a:srgbClr val="000000"/>
                </a:solidFill>
              </a:rPr>
              <a:t>0	1	1	0	0	0	0</a:t>
            </a:r>
            <a:br>
              <a:rPr lang="en-US" sz="1400">
                <a:solidFill>
                  <a:srgbClr val="000000"/>
                </a:solidFill>
              </a:rPr>
            </a:br>
            <a:r>
              <a:rPr lang="en-US" sz="1400">
                <a:solidFill>
                  <a:srgbClr val="000000"/>
                </a:solidFill>
              </a:rPr>
              <a:t>1	0	0	1	0	0	0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479675" algn="l"/>
                <a:tab pos="3155950" algn="l"/>
              </a:tabLst>
            </a:pPr>
            <a:r>
              <a:rPr lang="en-US" sz="1400">
                <a:solidFill>
                  <a:srgbClr val="000000"/>
                </a:solidFill>
              </a:rPr>
              <a:t>1	1	0	0	1	0	1</a:t>
            </a:r>
          </a:p>
        </p:txBody>
      </p:sp>
      <p:sp>
        <p:nvSpPr>
          <p:cNvPr id="17422" name="Rectangle 16"/>
          <p:cNvSpPr>
            <a:spLocks noChangeArrowheads="1"/>
          </p:cNvSpPr>
          <p:nvPr/>
        </p:nvSpPr>
        <p:spPr bwMode="auto">
          <a:xfrm>
            <a:off x="5486400" y="4800600"/>
            <a:ext cx="26797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400">
                <a:solidFill>
                  <a:srgbClr val="000000"/>
                </a:solidFill>
              </a:rPr>
              <a:t>( X • Y ) + ( X’ • Y’ )   </a:t>
            </a:r>
            <a:r>
              <a:rPr lang="en-US" sz="1400">
                <a:solidFill>
                  <a:srgbClr val="000000"/>
                </a:solidFill>
                <a:latin typeface="Wingdings" pitchFamily="-111" charset="2"/>
              </a:rPr>
              <a:t></a:t>
            </a:r>
            <a:r>
              <a:rPr lang="en-US" sz="1400">
                <a:solidFill>
                  <a:srgbClr val="000000"/>
                </a:solidFill>
              </a:rPr>
              <a:t>   X = Y</a:t>
            </a: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3863975" y="3135313"/>
            <a:ext cx="2120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215" tIns="45107" rIns="90215" bIns="45107"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4759325" y="2954338"/>
            <a:ext cx="0" cy="1003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215" tIns="45107" rIns="90215" bIns="45107"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7425" name="Rectangle 19"/>
          <p:cNvSpPr>
            <a:spLocks noChangeArrowheads="1"/>
          </p:cNvSpPr>
          <p:nvPr/>
        </p:nvSpPr>
        <p:spPr bwMode="auto">
          <a:xfrm>
            <a:off x="3933825" y="2909888"/>
            <a:ext cx="2254250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400">
                <a:solidFill>
                  <a:srgbClr val="000000"/>
                </a:solidFill>
              </a:rPr>
              <a:t>X	Y	X’	X’ • Y</a:t>
            </a:r>
            <a:br>
              <a:rPr lang="en-US" sz="1400">
                <a:solidFill>
                  <a:srgbClr val="000000"/>
                </a:solidFill>
              </a:rPr>
            </a:br>
            <a:r>
              <a:rPr lang="en-US" sz="1400">
                <a:solidFill>
                  <a:srgbClr val="000000"/>
                </a:solidFill>
              </a:rPr>
              <a:t>0	0	1	0</a:t>
            </a:r>
            <a:br>
              <a:rPr lang="en-US" sz="1400">
                <a:solidFill>
                  <a:srgbClr val="000000"/>
                </a:solidFill>
              </a:rPr>
            </a:br>
            <a:r>
              <a:rPr lang="en-US" sz="1400">
                <a:solidFill>
                  <a:srgbClr val="000000"/>
                </a:solidFill>
              </a:rPr>
              <a:t>0	1	1	1</a:t>
            </a:r>
            <a:br>
              <a:rPr lang="en-US" sz="1400">
                <a:solidFill>
                  <a:srgbClr val="000000"/>
                </a:solidFill>
              </a:rPr>
            </a:br>
            <a:r>
              <a:rPr lang="en-US" sz="1400">
                <a:solidFill>
                  <a:srgbClr val="000000"/>
                </a:solidFill>
              </a:rPr>
              <a:t>1	0	0	0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400">
                <a:solidFill>
                  <a:srgbClr val="000000"/>
                </a:solidFill>
              </a:rPr>
              <a:t>1	1	0	0</a:t>
            </a:r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5210175" y="2954338"/>
            <a:ext cx="0" cy="1003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215" tIns="45107" rIns="90215" bIns="45107"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2730500" y="4398963"/>
            <a:ext cx="0" cy="1003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215" tIns="45107" rIns="90215" bIns="45107"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3181350" y="4398963"/>
            <a:ext cx="0" cy="1003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215" tIns="45107" rIns="90215" bIns="45107"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3857625" y="4398963"/>
            <a:ext cx="0" cy="1003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215" tIns="45107" rIns="90215" bIns="45107"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4533900" y="4398963"/>
            <a:ext cx="0" cy="1003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215" tIns="45107" rIns="90215" bIns="45107"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7431" name="Rectangle 25"/>
          <p:cNvSpPr>
            <a:spLocks noChangeArrowheads="1"/>
          </p:cNvSpPr>
          <p:nvPr/>
        </p:nvSpPr>
        <p:spPr bwMode="auto">
          <a:xfrm>
            <a:off x="5862638" y="5659438"/>
            <a:ext cx="2592387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400">
                <a:solidFill>
                  <a:srgbClr val="000000"/>
                </a:solidFill>
              </a:rPr>
              <a:t>Boolean expression that is </a:t>
            </a:r>
            <a:br>
              <a:rPr lang="en-US" sz="1400">
                <a:solidFill>
                  <a:srgbClr val="000000"/>
                </a:solidFill>
              </a:rPr>
            </a:br>
            <a:r>
              <a:rPr lang="en-US" sz="1400">
                <a:solidFill>
                  <a:srgbClr val="000000"/>
                </a:solidFill>
              </a:rPr>
              <a:t>true when the variables X </a:t>
            </a:r>
            <a:br>
              <a:rPr lang="en-US" sz="1400">
                <a:solidFill>
                  <a:srgbClr val="000000"/>
                </a:solidFill>
              </a:rPr>
            </a:br>
            <a:r>
              <a:rPr lang="en-US" sz="1400">
                <a:solidFill>
                  <a:srgbClr val="000000"/>
                </a:solidFill>
              </a:rPr>
              <a:t>and Y have the same value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400">
                <a:solidFill>
                  <a:srgbClr val="000000"/>
                </a:solidFill>
              </a:rPr>
              <a:t>and false, otherwise </a:t>
            </a:r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 flipH="1" flipV="1">
            <a:off x="6477000" y="5105400"/>
            <a:ext cx="293688" cy="585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215" tIns="45107" rIns="90215" bIns="45107"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9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Axioms and theorems of Boolean algebra</a:t>
            </a:r>
          </a:p>
        </p:txBody>
      </p:sp>
      <p:sp>
        <p:nvSpPr>
          <p:cNvPr id="18435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535988" cy="45307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600" smtClean="0"/>
              <a:t>identity</a:t>
            </a:r>
            <a:br>
              <a:rPr lang="en-US" sz="1600" smtClean="0"/>
            </a:br>
            <a:r>
              <a:rPr lang="en-US" sz="1600" smtClean="0"/>
              <a:t>	1.   X + 0 = X	1D.   X • 1 = X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600" smtClean="0"/>
              <a:t>null</a:t>
            </a:r>
            <a:br>
              <a:rPr lang="en-US" sz="1600" smtClean="0"/>
            </a:br>
            <a:r>
              <a:rPr lang="en-US" sz="1600" smtClean="0"/>
              <a:t>	2.   X + 1 = 1	2D.   X • 0 = 0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600" smtClean="0"/>
              <a:t>idempotency:</a:t>
            </a:r>
            <a:br>
              <a:rPr lang="en-US" sz="1600" smtClean="0"/>
            </a:br>
            <a:r>
              <a:rPr lang="en-US" sz="1600" smtClean="0"/>
              <a:t>	3.   X + X = X	3D.   X • X = X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600" smtClean="0"/>
              <a:t>involution:</a:t>
            </a:r>
            <a:br>
              <a:rPr lang="en-US" sz="1600" smtClean="0"/>
            </a:br>
            <a:r>
              <a:rPr lang="en-US" sz="1600" smtClean="0"/>
              <a:t>	4.   (X’)’ = X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600" smtClean="0"/>
              <a:t>complementarity:</a:t>
            </a:r>
            <a:br>
              <a:rPr lang="en-US" sz="1600" smtClean="0"/>
            </a:br>
            <a:r>
              <a:rPr lang="en-US" sz="1600" smtClean="0"/>
              <a:t>	5.   X + X’ = 1	5D.   X • X’ = 0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600" smtClean="0"/>
              <a:t>commutatively:</a:t>
            </a:r>
            <a:br>
              <a:rPr lang="en-US" sz="1600" smtClean="0"/>
            </a:br>
            <a:r>
              <a:rPr lang="en-US" sz="1600" smtClean="0"/>
              <a:t>	6.   X + Y = Y + X	6D.   X • Y = Y • X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600" smtClean="0"/>
              <a:t>associativity:</a:t>
            </a:r>
            <a:br>
              <a:rPr lang="en-US" sz="1600" smtClean="0"/>
            </a:br>
            <a:r>
              <a:rPr lang="en-US" sz="1600" smtClean="0"/>
              <a:t>	7.   (X + Y) + Z = X + (Y + Z)	7D.   (X • Y) • Z = X • (Y • Z)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600" smtClean="0"/>
              <a:t>distributivity:</a:t>
            </a:r>
            <a:br>
              <a:rPr lang="en-US" sz="1600" smtClean="0"/>
            </a:br>
            <a:r>
              <a:rPr lang="en-US" sz="1600" smtClean="0"/>
              <a:t>	8.   X • (Y + Z) = (X • Y) + (X • Z)	8D.   X + (Y • Z) = (X + Y) • (X + Z)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endParaRPr lang="en-US" sz="16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B07300C9-E60F-4840-B37D-B6389FE5DC66}" type="slidenum">
              <a:rPr lang="en-US" sz="800" smtClean="0"/>
              <a:pPr eaLnBrk="1" hangingPunct="1"/>
              <a:t>17</a:t>
            </a:fld>
            <a:endParaRPr lang="en-US" sz="8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9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737600" cy="838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Axioms and theorems of Boolean algebra (cont</a:t>
            </a:r>
            <a:r>
              <a:rPr lang="en-US" dirty="0"/>
              <a:t>.</a:t>
            </a:r>
            <a:r>
              <a:rPr lang="en-US" dirty="0" smtClean="0"/>
              <a:t>)</a:t>
            </a:r>
          </a:p>
        </p:txBody>
      </p:sp>
      <p:sp>
        <p:nvSpPr>
          <p:cNvPr id="19459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410575" cy="44577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tabLst>
                <a:tab pos="668338" algn="l"/>
                <a:tab pos="4395788" algn="l"/>
              </a:tabLst>
            </a:pPr>
            <a:r>
              <a:rPr lang="en-US" sz="1800" dirty="0" smtClean="0"/>
              <a:t>uniting:</a:t>
            </a:r>
            <a:br>
              <a:rPr lang="en-US" sz="1800" dirty="0" smtClean="0"/>
            </a:br>
            <a:r>
              <a:rPr lang="en-US" sz="1800" dirty="0" smtClean="0"/>
              <a:t>	9.   X • Y + X • Y’ = X	9D.   (X + Y) • (X + Y’) = X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95788" algn="l"/>
              </a:tabLst>
            </a:pPr>
            <a:r>
              <a:rPr lang="en-US" sz="1800" dirty="0" smtClean="0"/>
              <a:t>absorption:</a:t>
            </a:r>
            <a:br>
              <a:rPr lang="en-US" sz="1800" dirty="0" smtClean="0"/>
            </a:br>
            <a:r>
              <a:rPr lang="en-US" sz="1800" dirty="0" smtClean="0"/>
              <a:t>	10. X + X • Y = X	10D.  X • (X + Y) = X</a:t>
            </a:r>
            <a:br>
              <a:rPr lang="en-US" sz="1800" dirty="0" smtClean="0"/>
            </a:br>
            <a:r>
              <a:rPr lang="en-US" sz="1800" dirty="0" smtClean="0"/>
              <a:t>	11. (X + Y’) • Y = X • Y	11D. (X • Y’) + Y = X + Y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95788" algn="l"/>
              </a:tabLst>
            </a:pPr>
            <a:r>
              <a:rPr lang="en-US" sz="1800" dirty="0" smtClean="0"/>
              <a:t>factoring:</a:t>
            </a:r>
            <a:br>
              <a:rPr lang="en-US" sz="1800" dirty="0" smtClean="0"/>
            </a:br>
            <a:r>
              <a:rPr lang="en-US" sz="1800" dirty="0" smtClean="0"/>
              <a:t>	12. (X + Y) • (X’ + Z) =	12D. X • Y + X’ • Z = </a:t>
            </a:r>
            <a:br>
              <a:rPr lang="en-US" sz="1800" dirty="0" smtClean="0"/>
            </a:br>
            <a:r>
              <a:rPr lang="en-US" sz="1800" dirty="0" smtClean="0"/>
              <a:t>              X • Z + X’ • Y	               (X + Z) • (X’ + Y)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95788" algn="l"/>
              </a:tabLst>
            </a:pPr>
            <a:r>
              <a:rPr lang="en-US" sz="1800" dirty="0" smtClean="0"/>
              <a:t>consensus:</a:t>
            </a:r>
            <a:br>
              <a:rPr lang="en-US" sz="1800" dirty="0" smtClean="0"/>
            </a:br>
            <a:r>
              <a:rPr lang="en-US" sz="1800" dirty="0" smtClean="0"/>
              <a:t>	13. (X • Y) + (Y • Z) + (X’ • Z) =	13D. (X + Y) • (Y + Z) • (X’ + Z) =</a:t>
            </a:r>
            <a:br>
              <a:rPr lang="en-US" sz="1800" dirty="0" smtClean="0"/>
            </a:br>
            <a:r>
              <a:rPr lang="en-US" sz="1800" dirty="0" smtClean="0"/>
              <a:t>	             X • Y + X’ • Z	               (X + Y) • (X’ + Z)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95788" algn="l"/>
              </a:tabLst>
            </a:pPr>
            <a:r>
              <a:rPr lang="en-US" sz="1800" dirty="0" smtClean="0"/>
              <a:t>de Morgan’s:</a:t>
            </a:r>
            <a:br>
              <a:rPr lang="en-US" sz="1800" dirty="0" smtClean="0"/>
            </a:br>
            <a:r>
              <a:rPr lang="en-US" sz="1800" dirty="0" smtClean="0"/>
              <a:t>	14. (X + Y + ...)’ = X’ • Y’ • ...	14D. (X • Y • ...)’ = X’ + Y’ + </a:t>
            </a:r>
            <a:r>
              <a:rPr lang="en-US" sz="1800" dirty="0" smtClean="0"/>
              <a:t>...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9AC74973-B800-4791-BD8D-4565A72478A8}" type="slidenum">
              <a:rPr lang="en-US" sz="800" smtClean="0"/>
              <a:pPr eaLnBrk="1" hangingPunct="1"/>
              <a:t>18</a:t>
            </a:fld>
            <a:endParaRPr lang="en-US" sz="8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Proving theorems (rewriting)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798638" algn="l"/>
                <a:tab pos="4060825" algn="l"/>
                <a:tab pos="5702300" algn="l"/>
              </a:tabLst>
            </a:pPr>
            <a:r>
              <a:rPr lang="en-US" sz="2000" smtClean="0">
                <a:latin typeface="Tahoma" pitchFamily="-111" charset="0"/>
                <a:cs typeface="Tahoma" pitchFamily="-111" charset="0"/>
              </a:rPr>
              <a:t>Using the laws of Boolean algebra:</a:t>
            </a:r>
          </a:p>
          <a:p>
            <a:pPr lvl="1" eaLnBrk="1" hangingPunct="1">
              <a:tabLst>
                <a:tab pos="1798638" algn="l"/>
                <a:tab pos="4060825" algn="l"/>
                <a:tab pos="5702300" algn="l"/>
              </a:tabLst>
            </a:pPr>
            <a:r>
              <a:rPr lang="en-US" sz="2000" smtClean="0">
                <a:latin typeface="Tahoma" pitchFamily="-111" charset="0"/>
                <a:cs typeface="Tahoma" pitchFamily="-111" charset="0"/>
              </a:rPr>
              <a:t>e.g., prove the theorem:               X • Y + X • Y’ 	=   X</a:t>
            </a:r>
            <a:br>
              <a:rPr lang="en-US" sz="2000" smtClean="0">
                <a:latin typeface="Tahoma" pitchFamily="-111" charset="0"/>
                <a:cs typeface="Tahoma" pitchFamily="-111" charset="0"/>
              </a:rPr>
            </a:br>
            <a:r>
              <a:rPr lang="en-US" smtClean="0">
                <a:latin typeface="Tahoma" pitchFamily="-111" charset="0"/>
                <a:cs typeface="Tahoma" pitchFamily="-111" charset="0"/>
              </a:rPr>
              <a:t/>
            </a:r>
            <a:br>
              <a:rPr lang="en-US" smtClean="0">
                <a:latin typeface="Tahoma" pitchFamily="-111" charset="0"/>
                <a:cs typeface="Tahoma" pitchFamily="-111" charset="0"/>
              </a:rPr>
            </a:br>
            <a:r>
              <a:rPr lang="en-US" smtClean="0">
                <a:latin typeface="Tahoma" pitchFamily="-111" charset="0"/>
                <a:cs typeface="Tahoma" pitchFamily="-111" charset="0"/>
              </a:rPr>
              <a:t/>
            </a:r>
            <a:br>
              <a:rPr lang="en-US" smtClean="0">
                <a:latin typeface="Tahoma" pitchFamily="-111" charset="0"/>
                <a:cs typeface="Tahoma" pitchFamily="-111" charset="0"/>
              </a:rPr>
            </a:br>
            <a:r>
              <a:rPr lang="en-US" smtClean="0">
                <a:latin typeface="Tahoma" pitchFamily="-111" charset="0"/>
                <a:cs typeface="Tahoma" pitchFamily="-111" charset="0"/>
              </a:rPr>
              <a:t/>
            </a:r>
            <a:br>
              <a:rPr lang="en-US" smtClean="0">
                <a:latin typeface="Tahoma" pitchFamily="-111" charset="0"/>
                <a:cs typeface="Tahoma" pitchFamily="-111" charset="0"/>
              </a:rPr>
            </a:br>
            <a:r>
              <a:rPr lang="en-US" smtClean="0">
                <a:latin typeface="Tahoma" pitchFamily="-111" charset="0"/>
                <a:cs typeface="Tahoma" pitchFamily="-111" charset="0"/>
              </a:rPr>
              <a:t/>
            </a:r>
            <a:br>
              <a:rPr lang="en-US" smtClean="0">
                <a:latin typeface="Tahoma" pitchFamily="-111" charset="0"/>
                <a:cs typeface="Tahoma" pitchFamily="-111" charset="0"/>
              </a:rPr>
            </a:br>
            <a:r>
              <a:rPr lang="en-US" sz="2000" smtClean="0">
                <a:latin typeface="Tahoma" pitchFamily="-111" charset="0"/>
                <a:cs typeface="Tahoma" pitchFamily="-111" charset="0"/>
              </a:rPr>
              <a:t>e.g., prove the theorem: 	X + X • Y 	   =   X</a:t>
            </a:r>
            <a:endParaRPr lang="en-US" sz="2000" smtClean="0">
              <a:latin typeface="Tahoma" pitchFamily="-111" charset="0"/>
              <a:cs typeface="Tahoma" pitchFamily="-111" charset="0"/>
              <a:sym typeface="ZapfDingbats" pitchFamily="82" charset="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F654DDD4-0061-4462-8196-5F0CFBEBE0A2}" type="slidenum">
              <a:rPr lang="en-US" sz="800" smtClean="0"/>
              <a:pPr eaLnBrk="1" hangingPunct="1"/>
              <a:t>19</a:t>
            </a:fld>
            <a:endParaRPr lang="en-US" sz="800" smtClean="0"/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1676400" y="2590800"/>
            <a:ext cx="29146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>
              <a:tabLst>
                <a:tab pos="2706688" algn="l"/>
              </a:tabLst>
            </a:pPr>
            <a:r>
              <a:rPr lang="en-US" sz="2000">
                <a:latin typeface="Tahoma" pitchFamily="-111" charset="0"/>
              </a:rPr>
              <a:t>distributivity (8)	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>
                <a:latin typeface="Tahoma" pitchFamily="-111" charset="0"/>
              </a:rPr>
              <a:t>complementarity (5)	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>
                <a:latin typeface="Tahoma" pitchFamily="-111" charset="0"/>
              </a:rPr>
              <a:t>identity (1D)	</a:t>
            </a:r>
            <a:br>
              <a:rPr lang="en-US" sz="2000">
                <a:latin typeface="Tahoma" pitchFamily="-111" charset="0"/>
              </a:rPr>
            </a:br>
            <a:endParaRPr lang="en-US" sz="2000">
              <a:latin typeface="Tahoma" pitchFamily="-111" charset="0"/>
            </a:endParaRPr>
          </a:p>
        </p:txBody>
      </p:sp>
      <p:sp>
        <p:nvSpPr>
          <p:cNvPr id="20488" name="Rectangle 5"/>
          <p:cNvSpPr>
            <a:spLocks noChangeArrowheads="1"/>
          </p:cNvSpPr>
          <p:nvPr/>
        </p:nvSpPr>
        <p:spPr bwMode="auto">
          <a:xfrm>
            <a:off x="1636713" y="4664075"/>
            <a:ext cx="29146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>
              <a:tabLst>
                <a:tab pos="2706688" algn="l"/>
              </a:tabLst>
            </a:pPr>
            <a:r>
              <a:rPr lang="en-US" sz="2000">
                <a:latin typeface="Tahoma" pitchFamily="-111" charset="0"/>
              </a:rPr>
              <a:t>identity (1D)	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>
                <a:latin typeface="Tahoma" pitchFamily="-111" charset="0"/>
              </a:rPr>
              <a:t>distributivity (8)	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>
                <a:latin typeface="Tahoma" pitchFamily="-111" charset="0"/>
              </a:rPr>
              <a:t>identity (2)	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>
                <a:latin typeface="Tahoma" pitchFamily="-111" charset="0"/>
              </a:rPr>
              <a:t>identity (1D)	</a:t>
            </a:r>
            <a:endParaRPr lang="en-US" sz="2000">
              <a:latin typeface="Tahoma" pitchFamily="-111" charset="0"/>
              <a:sym typeface="ZapfDingbats" pitchFamily="82" charset="2"/>
            </a:endParaRPr>
          </a:p>
        </p:txBody>
      </p:sp>
      <p:sp>
        <p:nvSpPr>
          <p:cNvPr id="20489" name="Rectangle 4"/>
          <p:cNvSpPr>
            <a:spLocks noChangeArrowheads="1"/>
          </p:cNvSpPr>
          <p:nvPr/>
        </p:nvSpPr>
        <p:spPr bwMode="auto">
          <a:xfrm>
            <a:off x="5181600" y="2590800"/>
            <a:ext cx="36576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15" tIns="45107" rIns="90215" bIns="45107">
            <a:spAutoFit/>
          </a:bodyPr>
          <a:lstStyle/>
          <a:p>
            <a:pPr eaLnBrk="0" hangingPunct="0">
              <a:tabLst>
                <a:tab pos="2706688" algn="l"/>
              </a:tabLst>
            </a:pPr>
            <a:r>
              <a:rPr lang="en-US" sz="2000">
                <a:latin typeface="Tahoma" pitchFamily="-111" charset="0"/>
              </a:rPr>
              <a:t>X • Y + X • Y’ =   X • (Y + Y’)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>
                <a:latin typeface="Tahoma" pitchFamily="-111" charset="0"/>
              </a:rPr>
              <a:t>                    =   X • (1)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>
                <a:latin typeface="Tahoma" pitchFamily="-111" charset="0"/>
              </a:rPr>
              <a:t>                    =   X </a:t>
            </a:r>
            <a:br>
              <a:rPr lang="en-US" sz="2000">
                <a:latin typeface="Tahoma" pitchFamily="-111" charset="0"/>
              </a:rPr>
            </a:br>
            <a:endParaRPr lang="en-US" sz="2000">
              <a:latin typeface="Tahoma" pitchFamily="-111" charset="0"/>
            </a:endParaRPr>
          </a:p>
        </p:txBody>
      </p:sp>
      <p:sp>
        <p:nvSpPr>
          <p:cNvPr id="20490" name="Rectangle 5"/>
          <p:cNvSpPr>
            <a:spLocks noChangeArrowheads="1"/>
          </p:cNvSpPr>
          <p:nvPr/>
        </p:nvSpPr>
        <p:spPr bwMode="auto">
          <a:xfrm>
            <a:off x="4533900" y="4724400"/>
            <a:ext cx="4208463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>
              <a:tabLst>
                <a:tab pos="2706688" algn="l"/>
              </a:tabLst>
            </a:pPr>
            <a:r>
              <a:rPr lang="en-US" sz="2000">
                <a:latin typeface="Tahoma" pitchFamily="-111" charset="0"/>
              </a:rPr>
              <a:t>X  +  X • Y        =   X • 1   +  X • Y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>
                <a:latin typeface="Tahoma" pitchFamily="-111" charset="0"/>
              </a:rPr>
              <a:t>                       =   X • (1 + Y)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>
                <a:latin typeface="Tahoma" pitchFamily="-111" charset="0"/>
              </a:rPr>
              <a:t>                       =   X • (1)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>
                <a:latin typeface="Tahoma" pitchFamily="-111" charset="0"/>
              </a:rPr>
              <a:t>                        =   X </a:t>
            </a:r>
            <a:endParaRPr lang="en-US" sz="2000">
              <a:latin typeface="Tahoma" pitchFamily="-111" charset="0"/>
              <a:sym typeface="ZapfDingbats" pitchFamily="82" charset="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Reading assignments</a:t>
            </a:r>
          </a:p>
          <a:p>
            <a:pPr lvl="1" eaLnBrk="1" hangingPunct="1"/>
            <a:r>
              <a:rPr lang="en-US" dirty="0" smtClean="0"/>
              <a:t>Boolean Algebra</a:t>
            </a:r>
          </a:p>
          <a:p>
            <a:pPr lvl="2" eaLnBrk="1" hangingPunct="1"/>
            <a:r>
              <a:rPr lang="en-US" dirty="0" smtClean="0"/>
              <a:t>12.1 – 12.3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2" eaLnBrk="1" hangingPunct="1"/>
            <a:r>
              <a:rPr lang="en-US" dirty="0" smtClean="0"/>
              <a:t>11.1 – 11.3 6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2" eaLnBrk="1" hangingPunct="1"/>
            <a:r>
              <a:rPr lang="en-US" dirty="0" smtClean="0"/>
              <a:t>10.1 – 10.3 5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 eaLnBrk="1" hangingPunct="1"/>
            <a:r>
              <a:rPr lang="en-US" dirty="0" smtClean="0"/>
              <a:t>Predicates and Quantifiers</a:t>
            </a:r>
          </a:p>
          <a:p>
            <a:pPr lvl="2" eaLnBrk="1" hangingPunct="1"/>
            <a:r>
              <a:rPr lang="en-US" dirty="0" smtClean="0"/>
              <a:t>1.4 7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2" eaLnBrk="1" hangingPunct="1"/>
            <a:r>
              <a:rPr lang="en-US" dirty="0" smtClean="0"/>
              <a:t>1.3 5</a:t>
            </a:r>
            <a:r>
              <a:rPr lang="en-US" baseline="30000" dirty="0" smtClean="0"/>
              <a:t>th</a:t>
            </a:r>
            <a:r>
              <a:rPr lang="en-US" dirty="0" smtClean="0"/>
              <a:t> and 6</a:t>
            </a:r>
            <a:r>
              <a:rPr lang="en-US" baseline="30000" dirty="0" smtClean="0"/>
              <a:t>th</a:t>
            </a:r>
            <a:r>
              <a:rPr lang="en-US" dirty="0" smtClean="0"/>
              <a:t>  Edition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B7AD48-50FF-4FB0-A64C-552DABFC13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1" name="Rectangle 19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Proving theorems (perfect induction)</a:t>
            </a:r>
          </a:p>
        </p:txBody>
      </p:sp>
      <p:sp>
        <p:nvSpPr>
          <p:cNvPr id="21507" name="Rectangle 2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Using perfect induction (complete truth table):</a:t>
            </a:r>
          </a:p>
          <a:p>
            <a:pPr lvl="1" eaLnBrk="1" hangingPunct="1"/>
            <a:r>
              <a:rPr lang="en-US" smtClean="0"/>
              <a:t>e.g., de Morgan’s:	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DFFE5287-D13E-431D-82E0-68ED178DA826}" type="slidenum">
              <a:rPr lang="en-US" sz="800" smtClean="0"/>
              <a:pPr eaLnBrk="1" hangingPunct="1"/>
              <a:t>20</a:t>
            </a:fld>
            <a:endParaRPr lang="en-US" sz="800" smtClean="0"/>
          </a:p>
        </p:txBody>
      </p:sp>
      <p:sp>
        <p:nvSpPr>
          <p:cNvPr id="21511" name="Rectangle 9"/>
          <p:cNvSpPr>
            <a:spLocks noChangeArrowheads="1"/>
          </p:cNvSpPr>
          <p:nvPr/>
        </p:nvSpPr>
        <p:spPr bwMode="auto">
          <a:xfrm>
            <a:off x="688975" y="2921000"/>
            <a:ext cx="316865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21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(X + Y)’ = X’ • Y’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NOR is equivalent to AND 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with inputs complemented</a:t>
            </a:r>
          </a:p>
        </p:txBody>
      </p:sp>
      <p:sp>
        <p:nvSpPr>
          <p:cNvPr id="21512" name="Rectangle 10"/>
          <p:cNvSpPr>
            <a:spLocks noChangeArrowheads="1"/>
          </p:cNvSpPr>
          <p:nvPr/>
        </p:nvSpPr>
        <p:spPr bwMode="auto">
          <a:xfrm>
            <a:off x="676275" y="4287838"/>
            <a:ext cx="315595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21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(X • Y)’ = X’ + Y’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NAND is equivalent to OR 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with inputs complemented</a:t>
            </a:r>
          </a:p>
        </p:txBody>
      </p:sp>
      <p:grpSp>
        <p:nvGrpSpPr>
          <p:cNvPr id="21513" name="Group 14"/>
          <p:cNvGrpSpPr>
            <a:grpSpLocks/>
          </p:cNvGrpSpPr>
          <p:nvPr/>
        </p:nvGrpSpPr>
        <p:grpSpPr bwMode="auto">
          <a:xfrm>
            <a:off x="4229100" y="2820988"/>
            <a:ext cx="4076700" cy="1128712"/>
            <a:chOff x="2748" y="1320"/>
            <a:chExt cx="2604" cy="720"/>
          </a:xfrm>
        </p:grpSpPr>
        <p:sp>
          <p:nvSpPr>
            <p:cNvPr id="21518" name="Line 11"/>
            <p:cNvSpPr>
              <a:spLocks noChangeShapeType="1"/>
            </p:cNvSpPr>
            <p:nvPr/>
          </p:nvSpPr>
          <p:spPr bwMode="auto">
            <a:xfrm>
              <a:off x="2748" y="1464"/>
              <a:ext cx="21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Line 12"/>
            <p:cNvSpPr>
              <a:spLocks noChangeShapeType="1"/>
            </p:cNvSpPr>
            <p:nvPr/>
          </p:nvSpPr>
          <p:spPr bwMode="auto">
            <a:xfrm>
              <a:off x="3880" y="1332"/>
              <a:ext cx="0" cy="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0" name="Rectangle 13"/>
            <p:cNvSpPr>
              <a:spLocks noChangeArrowheads="1"/>
            </p:cNvSpPr>
            <p:nvPr/>
          </p:nvSpPr>
          <p:spPr bwMode="auto">
            <a:xfrm>
              <a:off x="2784" y="1320"/>
              <a:ext cx="25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	Y	X’	Y’	(X + Y)’	X’ • Y’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1	1	         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1	0	   	   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0	1	    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0	0	   </a:t>
              </a:r>
            </a:p>
          </p:txBody>
        </p:sp>
      </p:grpSp>
      <p:grpSp>
        <p:nvGrpSpPr>
          <p:cNvPr id="21514" name="Group 18"/>
          <p:cNvGrpSpPr>
            <a:grpSpLocks/>
          </p:cNvGrpSpPr>
          <p:nvPr/>
        </p:nvGrpSpPr>
        <p:grpSpPr bwMode="auto">
          <a:xfrm>
            <a:off x="4229100" y="4213225"/>
            <a:ext cx="4076700" cy="1127125"/>
            <a:chOff x="2748" y="2208"/>
            <a:chExt cx="2604" cy="720"/>
          </a:xfrm>
        </p:grpSpPr>
        <p:sp>
          <p:nvSpPr>
            <p:cNvPr id="21515" name="Line 15"/>
            <p:cNvSpPr>
              <a:spLocks noChangeShapeType="1"/>
            </p:cNvSpPr>
            <p:nvPr/>
          </p:nvSpPr>
          <p:spPr bwMode="auto">
            <a:xfrm>
              <a:off x="2748" y="2352"/>
              <a:ext cx="21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6" name="Line 16"/>
            <p:cNvSpPr>
              <a:spLocks noChangeShapeType="1"/>
            </p:cNvSpPr>
            <p:nvPr/>
          </p:nvSpPr>
          <p:spPr bwMode="auto">
            <a:xfrm>
              <a:off x="3880" y="2220"/>
              <a:ext cx="0" cy="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Rectangle 17"/>
            <p:cNvSpPr>
              <a:spLocks noChangeArrowheads="1"/>
            </p:cNvSpPr>
            <p:nvPr/>
          </p:nvSpPr>
          <p:spPr bwMode="auto">
            <a:xfrm>
              <a:off x="2784" y="2208"/>
              <a:ext cx="25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	Y	X’	Y’	(X • Y)’	X’ + Y’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1	1	    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1	0	   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0	1	    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0	0	   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 simple example: 1-bit binary adder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Inputs: A, B, Carry-in</a:t>
            </a:r>
          </a:p>
          <a:p>
            <a:pPr eaLnBrk="1" hangingPunct="1"/>
            <a:r>
              <a:rPr lang="en-US" smtClean="0"/>
              <a:t>Outputs: Sum, Carry-out</a:t>
            </a:r>
          </a:p>
        </p:txBody>
      </p:sp>
      <p:sp>
        <p:nvSpPr>
          <p:cNvPr id="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800" smtClean="0"/>
              <a:t>CSE 311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3BE36053-39EE-4A62-A0DA-3C92E7EE2B43}" type="slidenum">
              <a:rPr lang="en-US" sz="800" smtClean="0"/>
              <a:pPr eaLnBrk="1" hangingPunct="1"/>
              <a:t>21</a:t>
            </a:fld>
            <a:endParaRPr lang="en-US" sz="800" smtClean="0"/>
          </a:p>
        </p:txBody>
      </p:sp>
      <p:sp>
        <p:nvSpPr>
          <p:cNvPr id="22535" name="Rectangle 4"/>
          <p:cNvSpPr>
            <a:spLocks noChangeArrowheads="1"/>
          </p:cNvSpPr>
          <p:nvPr/>
        </p:nvSpPr>
        <p:spPr bwMode="auto">
          <a:xfrm>
            <a:off x="5618163" y="3303588"/>
            <a:ext cx="1352550" cy="9032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22536" name="Line 5"/>
          <p:cNvSpPr>
            <a:spLocks noChangeShapeType="1"/>
          </p:cNvSpPr>
          <p:nvPr/>
        </p:nvSpPr>
        <p:spPr bwMode="auto">
          <a:xfrm>
            <a:off x="5016500" y="3454400"/>
            <a:ext cx="60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22537" name="Line 6"/>
          <p:cNvSpPr>
            <a:spLocks noChangeShapeType="1"/>
          </p:cNvSpPr>
          <p:nvPr/>
        </p:nvSpPr>
        <p:spPr bwMode="auto">
          <a:xfrm>
            <a:off x="5016500" y="3754438"/>
            <a:ext cx="60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22538" name="Line 7"/>
          <p:cNvSpPr>
            <a:spLocks noChangeShapeType="1"/>
          </p:cNvSpPr>
          <p:nvPr/>
        </p:nvSpPr>
        <p:spPr bwMode="auto">
          <a:xfrm>
            <a:off x="5016500" y="4056063"/>
            <a:ext cx="60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22539" name="Line 8"/>
          <p:cNvSpPr>
            <a:spLocks noChangeShapeType="1"/>
          </p:cNvSpPr>
          <p:nvPr/>
        </p:nvSpPr>
        <p:spPr bwMode="auto">
          <a:xfrm>
            <a:off x="6970713" y="3605213"/>
            <a:ext cx="60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22540" name="Line 9"/>
          <p:cNvSpPr>
            <a:spLocks noChangeShapeType="1"/>
          </p:cNvSpPr>
          <p:nvPr/>
        </p:nvSpPr>
        <p:spPr bwMode="auto">
          <a:xfrm>
            <a:off x="6970713" y="3905250"/>
            <a:ext cx="60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22541" name="Text Box 10"/>
          <p:cNvSpPr txBox="1">
            <a:spLocks noChangeArrowheads="1"/>
          </p:cNvSpPr>
          <p:nvPr/>
        </p:nvSpPr>
        <p:spPr bwMode="auto">
          <a:xfrm>
            <a:off x="4681538" y="3303588"/>
            <a:ext cx="336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/>
            <a:r>
              <a:rPr lang="en-US" sz="1600">
                <a:latin typeface="Tahoma" pitchFamily="-111" charset="0"/>
              </a:rPr>
              <a:t>A</a:t>
            </a:r>
          </a:p>
        </p:txBody>
      </p:sp>
      <p:sp>
        <p:nvSpPr>
          <p:cNvPr id="22542" name="Text Box 11"/>
          <p:cNvSpPr txBox="1">
            <a:spLocks noChangeArrowheads="1"/>
          </p:cNvSpPr>
          <p:nvPr/>
        </p:nvSpPr>
        <p:spPr bwMode="auto">
          <a:xfrm>
            <a:off x="4711700" y="3605213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/>
            <a:r>
              <a:rPr lang="en-US" sz="1600">
                <a:latin typeface="Tahoma" pitchFamily="-111" charset="0"/>
              </a:rPr>
              <a:t>B</a:t>
            </a:r>
          </a:p>
        </p:txBody>
      </p:sp>
      <p:sp>
        <p:nvSpPr>
          <p:cNvPr id="22543" name="Text Box 12"/>
          <p:cNvSpPr txBox="1">
            <a:spLocks noChangeArrowheads="1"/>
          </p:cNvSpPr>
          <p:nvPr/>
        </p:nvSpPr>
        <p:spPr bwMode="auto">
          <a:xfrm>
            <a:off x="4545013" y="3905250"/>
            <a:ext cx="479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/>
            <a:r>
              <a:rPr lang="en-US" sz="1600">
                <a:latin typeface="Tahoma" pitchFamily="-111" charset="0"/>
              </a:rPr>
              <a:t>Cin</a:t>
            </a:r>
          </a:p>
        </p:txBody>
      </p:sp>
      <p:sp>
        <p:nvSpPr>
          <p:cNvPr id="22544" name="Text Box 13"/>
          <p:cNvSpPr txBox="1">
            <a:spLocks noChangeArrowheads="1"/>
          </p:cNvSpPr>
          <p:nvPr/>
        </p:nvSpPr>
        <p:spPr bwMode="auto">
          <a:xfrm>
            <a:off x="7572375" y="3754438"/>
            <a:ext cx="612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sz="1600">
                <a:latin typeface="Tahoma" pitchFamily="-111" charset="0"/>
              </a:rPr>
              <a:t>Cout</a:t>
            </a:r>
          </a:p>
        </p:txBody>
      </p:sp>
      <p:sp>
        <p:nvSpPr>
          <p:cNvPr id="22545" name="Text Box 14"/>
          <p:cNvSpPr txBox="1">
            <a:spLocks noChangeArrowheads="1"/>
          </p:cNvSpPr>
          <p:nvPr/>
        </p:nvSpPr>
        <p:spPr bwMode="auto">
          <a:xfrm>
            <a:off x="7572375" y="3422650"/>
            <a:ext cx="2968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sz="1600">
                <a:latin typeface="Tahoma" pitchFamily="-111" charset="0"/>
              </a:rPr>
              <a:t>S</a:t>
            </a:r>
          </a:p>
        </p:txBody>
      </p:sp>
      <p:sp>
        <p:nvSpPr>
          <p:cNvPr id="22546" name="Line 15"/>
          <p:cNvSpPr>
            <a:spLocks noChangeShapeType="1"/>
          </p:cNvSpPr>
          <p:nvPr/>
        </p:nvSpPr>
        <p:spPr bwMode="auto">
          <a:xfrm flipV="1">
            <a:off x="827088" y="3889375"/>
            <a:ext cx="25542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22547" name="Line 16"/>
          <p:cNvSpPr>
            <a:spLocks noChangeShapeType="1"/>
          </p:cNvSpPr>
          <p:nvPr/>
        </p:nvSpPr>
        <p:spPr bwMode="auto">
          <a:xfrm>
            <a:off x="2179638" y="3705225"/>
            <a:ext cx="0" cy="1914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22548" name="Rectangle 17"/>
          <p:cNvSpPr>
            <a:spLocks noChangeArrowheads="1"/>
          </p:cNvSpPr>
          <p:nvPr/>
        </p:nvSpPr>
        <p:spPr bwMode="auto">
          <a:xfrm>
            <a:off x="906463" y="3686175"/>
            <a:ext cx="25400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920875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A	B	Cin	Cout	S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920875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	0	0	    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	0	1	   	   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920875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	1	0	    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920875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	1	1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920875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	0	0	    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	0	1	   	   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920875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	1	0	    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920875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	1	1		   </a:t>
            </a:r>
          </a:p>
        </p:txBody>
      </p:sp>
      <p:sp>
        <p:nvSpPr>
          <p:cNvPr id="22549" name="Rectangle 18"/>
          <p:cNvSpPr>
            <a:spLocks noChangeArrowheads="1"/>
          </p:cNvSpPr>
          <p:nvPr/>
        </p:nvSpPr>
        <p:spPr bwMode="auto">
          <a:xfrm>
            <a:off x="2841625" y="3892550"/>
            <a:ext cx="150813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</p:txBody>
      </p:sp>
      <p:sp>
        <p:nvSpPr>
          <p:cNvPr id="22550" name="Rectangle 19"/>
          <p:cNvSpPr>
            <a:spLocks noChangeArrowheads="1"/>
          </p:cNvSpPr>
          <p:nvPr/>
        </p:nvSpPr>
        <p:spPr bwMode="auto">
          <a:xfrm>
            <a:off x="2420938" y="3889375"/>
            <a:ext cx="150812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</p:txBody>
      </p:sp>
      <p:sp>
        <p:nvSpPr>
          <p:cNvPr id="22551" name="Rectangle 20"/>
          <p:cNvSpPr>
            <a:spLocks noChangeArrowheads="1"/>
          </p:cNvSpPr>
          <p:nvPr/>
        </p:nvSpPr>
        <p:spPr bwMode="auto">
          <a:xfrm>
            <a:off x="3757613" y="4903788"/>
            <a:ext cx="4989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/>
            <a:r>
              <a:rPr lang="en-US">
                <a:latin typeface="Tahoma" pitchFamily="-111" charset="0"/>
              </a:rPr>
              <a:t>Cout = A’ B Cin + A B’ Cin + A B Cin’ + A B Cin</a:t>
            </a:r>
          </a:p>
        </p:txBody>
      </p:sp>
      <p:sp>
        <p:nvSpPr>
          <p:cNvPr id="22552" name="Rectangle 21"/>
          <p:cNvSpPr>
            <a:spLocks noChangeArrowheads="1"/>
          </p:cNvSpPr>
          <p:nvPr/>
        </p:nvSpPr>
        <p:spPr bwMode="auto">
          <a:xfrm>
            <a:off x="3757613" y="4513263"/>
            <a:ext cx="4781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/>
            <a:r>
              <a:rPr lang="en-US">
                <a:latin typeface="Tahoma" pitchFamily="-111" charset="0"/>
              </a:rPr>
              <a:t>S = A’ B’ Cin + A’ B Cin’ + A B’ Cin’ + A B Cin</a:t>
            </a:r>
          </a:p>
        </p:txBody>
      </p:sp>
      <p:sp>
        <p:nvSpPr>
          <p:cNvPr id="22553" name="Line 22"/>
          <p:cNvSpPr>
            <a:spLocks noChangeShapeType="1"/>
          </p:cNvSpPr>
          <p:nvPr/>
        </p:nvSpPr>
        <p:spPr bwMode="auto">
          <a:xfrm>
            <a:off x="5154613" y="2355850"/>
            <a:ext cx="1979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215" tIns="45107" rIns="90215" bIns="45107"/>
          <a:lstStyle/>
          <a:p>
            <a:endParaRPr lang="en-US"/>
          </a:p>
        </p:txBody>
      </p:sp>
      <p:sp>
        <p:nvSpPr>
          <p:cNvPr id="22554" name="Text Box 23"/>
          <p:cNvSpPr txBox="1">
            <a:spLocks noChangeArrowheads="1"/>
          </p:cNvSpPr>
          <p:nvPr/>
        </p:nvSpPr>
        <p:spPr bwMode="auto">
          <a:xfrm>
            <a:off x="5324475" y="1728788"/>
            <a:ext cx="1931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15" tIns="45107" rIns="90215" bIns="45107">
            <a:spAutoFit/>
          </a:bodyPr>
          <a:lstStyle>
            <a:lvl1pPr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sz="1600">
                <a:latin typeface="Tahoma" pitchFamily="-111" charset="0"/>
              </a:rPr>
              <a:t>A	A	A	A	A</a:t>
            </a:r>
          </a:p>
        </p:txBody>
      </p:sp>
      <p:sp>
        <p:nvSpPr>
          <p:cNvPr id="22555" name="Text Box 24"/>
          <p:cNvSpPr txBox="1">
            <a:spLocks noChangeArrowheads="1"/>
          </p:cNvSpPr>
          <p:nvPr/>
        </p:nvSpPr>
        <p:spPr bwMode="auto">
          <a:xfrm>
            <a:off x="5321300" y="2000250"/>
            <a:ext cx="1931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15" tIns="45107" rIns="90215" bIns="45107">
            <a:spAutoFit/>
          </a:bodyPr>
          <a:lstStyle>
            <a:lvl1pPr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sz="1600">
                <a:latin typeface="Tahoma" pitchFamily="-111" charset="0"/>
              </a:rPr>
              <a:t>B	B	B	B	B</a:t>
            </a:r>
          </a:p>
        </p:txBody>
      </p:sp>
      <p:sp>
        <p:nvSpPr>
          <p:cNvPr id="22556" name="Text Box 25"/>
          <p:cNvSpPr txBox="1">
            <a:spLocks noChangeArrowheads="1"/>
          </p:cNvSpPr>
          <p:nvPr/>
        </p:nvSpPr>
        <p:spPr bwMode="auto">
          <a:xfrm>
            <a:off x="5318125" y="2336800"/>
            <a:ext cx="1931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15" tIns="45107" rIns="90215" bIns="45107">
            <a:spAutoFit/>
          </a:bodyPr>
          <a:lstStyle>
            <a:lvl1pPr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sz="1600">
                <a:latin typeface="Tahoma" pitchFamily="-111" charset="0"/>
              </a:rPr>
              <a:t>S	S	S	S	S</a:t>
            </a:r>
          </a:p>
        </p:txBody>
      </p:sp>
      <p:sp>
        <p:nvSpPr>
          <p:cNvPr id="22557" name="Rectangle 26"/>
          <p:cNvSpPr>
            <a:spLocks noChangeArrowheads="1"/>
          </p:cNvSpPr>
          <p:nvPr/>
        </p:nvSpPr>
        <p:spPr bwMode="auto">
          <a:xfrm>
            <a:off x="6346825" y="1646238"/>
            <a:ext cx="293688" cy="1136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22558" name="Rectangle 27"/>
          <p:cNvSpPr>
            <a:spLocks noChangeArrowheads="1"/>
          </p:cNvSpPr>
          <p:nvPr/>
        </p:nvSpPr>
        <p:spPr bwMode="auto">
          <a:xfrm>
            <a:off x="6003925" y="1643063"/>
            <a:ext cx="293688" cy="11366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22559" name="Rectangle 28"/>
          <p:cNvSpPr>
            <a:spLocks noChangeArrowheads="1"/>
          </p:cNvSpPr>
          <p:nvPr/>
        </p:nvSpPr>
        <p:spPr bwMode="auto">
          <a:xfrm>
            <a:off x="5324475" y="1643063"/>
            <a:ext cx="293688" cy="1136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22560" name="Rectangle 29"/>
          <p:cNvSpPr>
            <a:spLocks noChangeArrowheads="1"/>
          </p:cNvSpPr>
          <p:nvPr/>
        </p:nvSpPr>
        <p:spPr bwMode="auto">
          <a:xfrm>
            <a:off x="5657850" y="1647825"/>
            <a:ext cx="293688" cy="1136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22561" name="Rectangle 30"/>
          <p:cNvSpPr>
            <a:spLocks noChangeArrowheads="1"/>
          </p:cNvSpPr>
          <p:nvPr/>
        </p:nvSpPr>
        <p:spPr bwMode="auto">
          <a:xfrm>
            <a:off x="6686550" y="1647825"/>
            <a:ext cx="292100" cy="1136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cxnSp>
        <p:nvCxnSpPr>
          <p:cNvPr id="22562" name="AutoShape 31"/>
          <p:cNvCxnSpPr>
            <a:cxnSpLocks noChangeShapeType="1"/>
          </p:cNvCxnSpPr>
          <p:nvPr/>
        </p:nvCxnSpPr>
        <p:spPr bwMode="auto">
          <a:xfrm rot="5400000" flipH="1">
            <a:off x="6665119" y="1520031"/>
            <a:ext cx="1588" cy="250825"/>
          </a:xfrm>
          <a:prstGeom prst="curvedConnector3">
            <a:avLst>
              <a:gd name="adj1" fmla="val 14500005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3" name="AutoShape 32"/>
          <p:cNvCxnSpPr>
            <a:cxnSpLocks noChangeShapeType="1"/>
          </p:cNvCxnSpPr>
          <p:nvPr/>
        </p:nvCxnSpPr>
        <p:spPr bwMode="auto">
          <a:xfrm rot="5400000" flipH="1">
            <a:off x="6323807" y="1518444"/>
            <a:ext cx="1587" cy="250825"/>
          </a:xfrm>
          <a:prstGeom prst="curvedConnector3">
            <a:avLst>
              <a:gd name="adj1" fmla="val 14500005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4" name="AutoShape 33"/>
          <p:cNvCxnSpPr>
            <a:cxnSpLocks noChangeShapeType="1"/>
          </p:cNvCxnSpPr>
          <p:nvPr/>
        </p:nvCxnSpPr>
        <p:spPr bwMode="auto">
          <a:xfrm rot="5400000" flipH="1">
            <a:off x="5984082" y="1518444"/>
            <a:ext cx="1587" cy="250825"/>
          </a:xfrm>
          <a:prstGeom prst="curvedConnector3">
            <a:avLst>
              <a:gd name="adj1" fmla="val 14500005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5" name="AutoShape 34"/>
          <p:cNvCxnSpPr>
            <a:cxnSpLocks noChangeShapeType="1"/>
          </p:cNvCxnSpPr>
          <p:nvPr/>
        </p:nvCxnSpPr>
        <p:spPr bwMode="auto">
          <a:xfrm rot="5400000" flipH="1">
            <a:off x="5633244" y="1518444"/>
            <a:ext cx="1587" cy="250825"/>
          </a:xfrm>
          <a:prstGeom prst="curvedConnector3">
            <a:avLst>
              <a:gd name="adj1" fmla="val 14500005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6" name="AutoShape 35"/>
          <p:cNvCxnSpPr>
            <a:cxnSpLocks noChangeShapeType="1"/>
          </p:cNvCxnSpPr>
          <p:nvPr/>
        </p:nvCxnSpPr>
        <p:spPr bwMode="auto">
          <a:xfrm rot="5400000" flipH="1">
            <a:off x="5316538" y="1519238"/>
            <a:ext cx="1587" cy="249237"/>
          </a:xfrm>
          <a:prstGeom prst="curvedConnector3">
            <a:avLst>
              <a:gd name="adj1" fmla="val 14500005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67" name="Text Box 36"/>
          <p:cNvSpPr txBox="1">
            <a:spLocks noChangeArrowheads="1"/>
          </p:cNvSpPr>
          <p:nvPr/>
        </p:nvSpPr>
        <p:spPr bwMode="auto">
          <a:xfrm>
            <a:off x="6126163" y="1131888"/>
            <a:ext cx="560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15" tIns="45107" rIns="90215" bIns="45107">
            <a:spAutoFit/>
          </a:bodyPr>
          <a:lstStyle>
            <a:lvl1pPr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sz="1600">
                <a:latin typeface="Tahoma" pitchFamily="-111" charset="0"/>
              </a:rPr>
              <a:t>Cin</a:t>
            </a:r>
          </a:p>
        </p:txBody>
      </p:sp>
      <p:sp>
        <p:nvSpPr>
          <p:cNvPr id="22568" name="Text Box 37"/>
          <p:cNvSpPr txBox="1">
            <a:spLocks noChangeArrowheads="1"/>
          </p:cNvSpPr>
          <p:nvPr/>
        </p:nvSpPr>
        <p:spPr bwMode="auto">
          <a:xfrm>
            <a:off x="5627688" y="1133475"/>
            <a:ext cx="654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15" tIns="45107" rIns="90215" bIns="45107">
            <a:spAutoFit/>
          </a:bodyPr>
          <a:lstStyle>
            <a:lvl1pPr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sz="1600">
                <a:latin typeface="Tahoma" pitchFamily="-111" charset="0"/>
              </a:rPr>
              <a:t>Cout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Apply the theorems to simplify expressions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1225" cy="4530725"/>
          </a:xfrm>
        </p:spPr>
        <p:txBody>
          <a:bodyPr/>
          <a:lstStyle/>
          <a:p>
            <a:pPr eaLnBrk="1" hangingPunct="1"/>
            <a:r>
              <a:rPr lang="en-US" sz="2400" smtClean="0"/>
              <a:t>The theorems of Boolean algebra can simplify expressions</a:t>
            </a:r>
          </a:p>
          <a:p>
            <a:pPr marL="739775" lvl="1" indent="-284163" eaLnBrk="1" hangingPunct="1"/>
            <a:r>
              <a:rPr lang="en-US" sz="2400" smtClean="0"/>
              <a:t>e.g., full adder’s carry-out function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>
                <a:latin typeface="Garamond" pitchFamily="-111" charset="0"/>
              </a:rPr>
              <a:t>Autumn 2012</a:t>
            </a: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mtClean="0">
                <a:latin typeface="Garamond" pitchFamily="-111" charset="0"/>
              </a:rPr>
              <a:t>CSE 311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9C180718-1F66-42F3-80A2-13461E734E9F}" type="slidenum">
              <a:rPr lang="en-US" smtClean="0">
                <a:latin typeface="Garamond" pitchFamily="-111" charset="0"/>
              </a:rPr>
              <a:pPr eaLnBrk="1" hangingPunct="1"/>
              <a:t>22</a:t>
            </a:fld>
            <a:endParaRPr lang="en-US" smtClean="0">
              <a:latin typeface="Garamond" pitchFamily="-111" charset="0"/>
            </a:endParaRPr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1008063" y="2865438"/>
            <a:ext cx="7064375" cy="341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/>
            <a:r>
              <a:rPr lang="en-US">
                <a:latin typeface="Tahoma" pitchFamily="-111" charset="0"/>
              </a:rPr>
              <a:t>Cout 	=  A’ B Cin + A B’ Cin + A B Cin’ + A B Cin</a:t>
            </a:r>
          </a:p>
          <a:p>
            <a:pPr eaLnBrk="0" hangingPunct="0"/>
            <a:r>
              <a:rPr lang="en-US">
                <a:latin typeface="Tahoma" pitchFamily="-111" charset="0"/>
              </a:rPr>
              <a:t>	=  A’ B Cin  +  A B’ Cin  +  A B Cin’  +  A B Cin  +  A B Cin</a:t>
            </a:r>
          </a:p>
          <a:p>
            <a:pPr eaLnBrk="0" hangingPunct="0"/>
            <a:r>
              <a:rPr lang="en-US">
                <a:latin typeface="Tahoma" pitchFamily="-111" charset="0"/>
              </a:rPr>
              <a:t>	=  A’ B Cin  +  A B Cin  +  A B’ Cin  +  A B Cin’  +  A B Cin</a:t>
            </a:r>
          </a:p>
          <a:p>
            <a:pPr eaLnBrk="0" hangingPunct="0"/>
            <a:r>
              <a:rPr lang="en-US">
                <a:latin typeface="Tahoma" pitchFamily="-111" charset="0"/>
              </a:rPr>
              <a:t>	=  (A’ + A) B Cin  +  A B’ Cin  +  A B Cin’  +  A B Cin</a:t>
            </a:r>
          </a:p>
          <a:p>
            <a:pPr eaLnBrk="0" hangingPunct="0"/>
            <a:r>
              <a:rPr lang="en-US">
                <a:latin typeface="Tahoma" pitchFamily="-111" charset="0"/>
              </a:rPr>
              <a:t>	=  (1) B Cin  +  A B’ Cin  +  A B Cin’  +  A B Cin</a:t>
            </a:r>
          </a:p>
          <a:p>
            <a:pPr eaLnBrk="0" hangingPunct="0"/>
            <a:r>
              <a:rPr lang="en-US">
                <a:latin typeface="Tahoma" pitchFamily="-111" charset="0"/>
              </a:rPr>
              <a:t>	=  B Cin  +  A B’ Cin  + A B Cin’  +  A B Cin  +  A B Cin</a:t>
            </a:r>
          </a:p>
          <a:p>
            <a:pPr eaLnBrk="0" hangingPunct="0"/>
            <a:r>
              <a:rPr lang="en-US">
                <a:latin typeface="Tahoma" pitchFamily="-111" charset="0"/>
              </a:rPr>
              <a:t>	=  B Cin  +  A B’ Cin  +  A B Cin  +  A B Cin’  +  A B Cin</a:t>
            </a:r>
          </a:p>
          <a:p>
            <a:pPr eaLnBrk="0" hangingPunct="0"/>
            <a:r>
              <a:rPr lang="en-US">
                <a:latin typeface="Tahoma" pitchFamily="-111" charset="0"/>
              </a:rPr>
              <a:t>	=  B Cin  +  A (B’ + B) Cin  +  A B Cin’  +  A B Cin</a:t>
            </a:r>
          </a:p>
          <a:p>
            <a:pPr eaLnBrk="0" hangingPunct="0"/>
            <a:r>
              <a:rPr lang="en-US">
                <a:latin typeface="Tahoma" pitchFamily="-111" charset="0"/>
              </a:rPr>
              <a:t>	=  B Cin  +  A (1) Cin  +  A B Cin’  +  A B Cin</a:t>
            </a:r>
          </a:p>
          <a:p>
            <a:pPr eaLnBrk="0" hangingPunct="0"/>
            <a:r>
              <a:rPr lang="en-US">
                <a:latin typeface="Tahoma" pitchFamily="-111" charset="0"/>
              </a:rPr>
              <a:t>	=  B Cin  +  A Cin  +  A B (Cin’ +  Cin)</a:t>
            </a:r>
          </a:p>
          <a:p>
            <a:pPr eaLnBrk="0" hangingPunct="0"/>
            <a:r>
              <a:rPr lang="en-US">
                <a:latin typeface="Tahoma" pitchFamily="-111" charset="0"/>
              </a:rPr>
              <a:t>	=  B Cin  +  A Cin  +  A B (1)</a:t>
            </a:r>
          </a:p>
          <a:p>
            <a:pPr eaLnBrk="0" hangingPunct="0"/>
            <a:r>
              <a:rPr lang="en-US">
                <a:latin typeface="Tahoma" pitchFamily="-111" charset="0"/>
              </a:rPr>
              <a:t>	=  B Cin  +  A Cin  +  A B </a:t>
            </a:r>
          </a:p>
        </p:txBody>
      </p:sp>
      <p:grpSp>
        <p:nvGrpSpPr>
          <p:cNvPr id="23560" name="Group 5"/>
          <p:cNvGrpSpPr>
            <a:grpSpLocks/>
          </p:cNvGrpSpPr>
          <p:nvPr/>
        </p:nvGrpSpPr>
        <p:grpSpPr bwMode="auto">
          <a:xfrm>
            <a:off x="5535613" y="3187700"/>
            <a:ext cx="3055937" cy="3525838"/>
            <a:chOff x="3535" y="1859"/>
            <a:chExt cx="1952" cy="2250"/>
          </a:xfrm>
        </p:grpSpPr>
        <p:sp>
          <p:nvSpPr>
            <p:cNvPr id="23561" name="Text Box 6"/>
            <p:cNvSpPr txBox="1">
              <a:spLocks noChangeArrowheads="1"/>
            </p:cNvSpPr>
            <p:nvPr/>
          </p:nvSpPr>
          <p:spPr bwMode="auto">
            <a:xfrm>
              <a:off x="3929" y="3520"/>
              <a:ext cx="1558" cy="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FF00FF"/>
                  </a:solidFill>
                  <a:latin typeface="Tahoma" pitchFamily="-111" charset="0"/>
                </a:rPr>
                <a:t>adding extra terms creates new factoring opportunities</a:t>
              </a:r>
            </a:p>
          </p:txBody>
        </p:sp>
        <p:sp>
          <p:nvSpPr>
            <p:cNvPr id="23562" name="Rectangle 7"/>
            <p:cNvSpPr>
              <a:spLocks noChangeArrowheads="1"/>
            </p:cNvSpPr>
            <p:nvPr/>
          </p:nvSpPr>
          <p:spPr bwMode="auto">
            <a:xfrm>
              <a:off x="3754" y="1859"/>
              <a:ext cx="1295" cy="175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" name="Rectangle 8"/>
            <p:cNvSpPr>
              <a:spLocks noChangeArrowheads="1"/>
            </p:cNvSpPr>
            <p:nvPr/>
          </p:nvSpPr>
          <p:spPr bwMode="auto">
            <a:xfrm>
              <a:off x="3535" y="2550"/>
              <a:ext cx="1295" cy="175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3564" name="AutoShape 9"/>
            <p:cNvCxnSpPr>
              <a:cxnSpLocks noChangeShapeType="1"/>
              <a:stCxn id="23561" idx="0"/>
              <a:endCxn id="23563" idx="3"/>
            </p:cNvCxnSpPr>
            <p:nvPr/>
          </p:nvCxnSpPr>
          <p:spPr bwMode="auto">
            <a:xfrm rot="5400000" flipH="1" flipV="1">
              <a:off x="4328" y="3018"/>
              <a:ext cx="882" cy="122"/>
            </a:xfrm>
            <a:prstGeom prst="curvedConnector4">
              <a:avLst>
                <a:gd name="adj1" fmla="val 45042"/>
                <a:gd name="adj2" fmla="val 219671"/>
              </a:avLst>
            </a:prstGeom>
            <a:noFill/>
            <a:ln w="12700">
              <a:solidFill>
                <a:srgbClr val="FF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5" name="AutoShape 10"/>
            <p:cNvCxnSpPr>
              <a:cxnSpLocks noChangeShapeType="1"/>
              <a:stCxn id="23561" idx="0"/>
              <a:endCxn id="23562" idx="3"/>
            </p:cNvCxnSpPr>
            <p:nvPr/>
          </p:nvCxnSpPr>
          <p:spPr bwMode="auto">
            <a:xfrm rot="5400000" flipH="1" flipV="1">
              <a:off x="4092" y="2563"/>
              <a:ext cx="1573" cy="341"/>
            </a:xfrm>
            <a:prstGeom prst="curvedConnector4">
              <a:avLst>
                <a:gd name="adj1" fmla="val 47222"/>
                <a:gd name="adj2" fmla="val 142815"/>
              </a:avLst>
            </a:prstGeom>
            <a:noFill/>
            <a:ln w="12700">
              <a:solidFill>
                <a:srgbClr val="FF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 simple example: 1-bit binary adder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Inputs: A, B, Carry-in</a:t>
            </a:r>
          </a:p>
          <a:p>
            <a:pPr eaLnBrk="1" hangingPunct="1"/>
            <a:r>
              <a:rPr lang="en-US" smtClean="0"/>
              <a:t>Outputs: Sum, Carry-out</a:t>
            </a: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>
                <a:latin typeface="Garamond" pitchFamily="-111" charset="0"/>
              </a:rPr>
              <a:t>Autumn 2012</a:t>
            </a: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mtClean="0">
                <a:latin typeface="Garamond" pitchFamily="-111" charset="0"/>
              </a:rPr>
              <a:t>CSE 311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D3BB5041-EC3F-43F0-B692-B7328E520685}" type="slidenum">
              <a:rPr lang="en-US" smtClean="0">
                <a:latin typeface="Garamond" pitchFamily="-111" charset="0"/>
              </a:rPr>
              <a:pPr eaLnBrk="1" hangingPunct="1"/>
              <a:t>23</a:t>
            </a:fld>
            <a:endParaRPr lang="en-US" smtClean="0">
              <a:latin typeface="Garamond" pitchFamily="-111" charset="0"/>
            </a:endParaRPr>
          </a:p>
        </p:txBody>
      </p:sp>
      <p:sp>
        <p:nvSpPr>
          <p:cNvPr id="24583" name="Rectangle 4"/>
          <p:cNvSpPr>
            <a:spLocks noChangeArrowheads="1"/>
          </p:cNvSpPr>
          <p:nvPr/>
        </p:nvSpPr>
        <p:spPr bwMode="auto">
          <a:xfrm>
            <a:off x="5618163" y="3303588"/>
            <a:ext cx="1352550" cy="9032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199" tIns="45098" rIns="90199" bIns="45098" anchor="ctr"/>
          <a:lstStyle/>
          <a:p>
            <a:endParaRPr lang="en-US"/>
          </a:p>
        </p:txBody>
      </p:sp>
      <p:sp>
        <p:nvSpPr>
          <p:cNvPr id="24584" name="Line 5"/>
          <p:cNvSpPr>
            <a:spLocks noChangeShapeType="1"/>
          </p:cNvSpPr>
          <p:nvPr/>
        </p:nvSpPr>
        <p:spPr bwMode="auto">
          <a:xfrm>
            <a:off x="5016500" y="3454400"/>
            <a:ext cx="60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199" tIns="45098" rIns="90199" bIns="45098" anchor="ctr"/>
          <a:lstStyle/>
          <a:p>
            <a:endParaRPr lang="en-US"/>
          </a:p>
        </p:txBody>
      </p:sp>
      <p:sp>
        <p:nvSpPr>
          <p:cNvPr id="24585" name="Line 6"/>
          <p:cNvSpPr>
            <a:spLocks noChangeShapeType="1"/>
          </p:cNvSpPr>
          <p:nvPr/>
        </p:nvSpPr>
        <p:spPr bwMode="auto">
          <a:xfrm>
            <a:off x="5016500" y="3754438"/>
            <a:ext cx="60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199" tIns="45098" rIns="90199" bIns="45098" anchor="ctr"/>
          <a:lstStyle/>
          <a:p>
            <a:endParaRPr lang="en-US"/>
          </a:p>
        </p:txBody>
      </p:sp>
      <p:sp>
        <p:nvSpPr>
          <p:cNvPr id="24586" name="Line 7"/>
          <p:cNvSpPr>
            <a:spLocks noChangeShapeType="1"/>
          </p:cNvSpPr>
          <p:nvPr/>
        </p:nvSpPr>
        <p:spPr bwMode="auto">
          <a:xfrm>
            <a:off x="5016500" y="4056063"/>
            <a:ext cx="60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199" tIns="45098" rIns="90199" bIns="45098" anchor="ctr"/>
          <a:lstStyle/>
          <a:p>
            <a:endParaRPr lang="en-US"/>
          </a:p>
        </p:txBody>
      </p:sp>
      <p:sp>
        <p:nvSpPr>
          <p:cNvPr id="24587" name="Line 8"/>
          <p:cNvSpPr>
            <a:spLocks noChangeShapeType="1"/>
          </p:cNvSpPr>
          <p:nvPr/>
        </p:nvSpPr>
        <p:spPr bwMode="auto">
          <a:xfrm>
            <a:off x="6970713" y="3605213"/>
            <a:ext cx="60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199" tIns="45098" rIns="90199" bIns="45098" anchor="ctr"/>
          <a:lstStyle/>
          <a:p>
            <a:endParaRPr lang="en-US"/>
          </a:p>
        </p:txBody>
      </p:sp>
      <p:sp>
        <p:nvSpPr>
          <p:cNvPr id="24588" name="Line 9"/>
          <p:cNvSpPr>
            <a:spLocks noChangeShapeType="1"/>
          </p:cNvSpPr>
          <p:nvPr/>
        </p:nvSpPr>
        <p:spPr bwMode="auto">
          <a:xfrm>
            <a:off x="6970713" y="3905250"/>
            <a:ext cx="60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199" tIns="45098" rIns="90199" bIns="45098" anchor="ctr"/>
          <a:lstStyle/>
          <a:p>
            <a:endParaRPr lang="en-US"/>
          </a:p>
        </p:txBody>
      </p:sp>
      <p:sp>
        <p:nvSpPr>
          <p:cNvPr id="24589" name="Text Box 10"/>
          <p:cNvSpPr txBox="1">
            <a:spLocks noChangeArrowheads="1"/>
          </p:cNvSpPr>
          <p:nvPr/>
        </p:nvSpPr>
        <p:spPr bwMode="auto">
          <a:xfrm>
            <a:off x="4713288" y="3303588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99" tIns="45098" rIns="90199" bIns="4509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/>
            <a:r>
              <a:rPr lang="en-US" sz="1600">
                <a:latin typeface="Tahoma" pitchFamily="-111" charset="0"/>
              </a:rPr>
              <a:t>A</a:t>
            </a:r>
          </a:p>
        </p:txBody>
      </p:sp>
      <p:sp>
        <p:nvSpPr>
          <p:cNvPr id="24590" name="Text Box 11"/>
          <p:cNvSpPr txBox="1">
            <a:spLocks noChangeArrowheads="1"/>
          </p:cNvSpPr>
          <p:nvPr/>
        </p:nvSpPr>
        <p:spPr bwMode="auto">
          <a:xfrm>
            <a:off x="4711700" y="3605213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99" tIns="45098" rIns="90199" bIns="4509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/>
            <a:r>
              <a:rPr lang="en-US" sz="1600">
                <a:latin typeface="Tahoma" pitchFamily="-111" charset="0"/>
              </a:rPr>
              <a:t>B</a:t>
            </a:r>
          </a:p>
        </p:txBody>
      </p:sp>
      <p:sp>
        <p:nvSpPr>
          <p:cNvPr id="24591" name="Text Box 12"/>
          <p:cNvSpPr txBox="1">
            <a:spLocks noChangeArrowheads="1"/>
          </p:cNvSpPr>
          <p:nvPr/>
        </p:nvSpPr>
        <p:spPr bwMode="auto">
          <a:xfrm>
            <a:off x="4545013" y="3905250"/>
            <a:ext cx="479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99" tIns="45098" rIns="90199" bIns="4509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/>
            <a:r>
              <a:rPr lang="en-US" sz="1600">
                <a:latin typeface="Tahoma" pitchFamily="-111" charset="0"/>
              </a:rPr>
              <a:t>Cin</a:t>
            </a:r>
          </a:p>
        </p:txBody>
      </p:sp>
      <p:sp>
        <p:nvSpPr>
          <p:cNvPr id="24592" name="Text Box 13"/>
          <p:cNvSpPr txBox="1">
            <a:spLocks noChangeArrowheads="1"/>
          </p:cNvSpPr>
          <p:nvPr/>
        </p:nvSpPr>
        <p:spPr bwMode="auto">
          <a:xfrm>
            <a:off x="7572375" y="3754438"/>
            <a:ext cx="612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99" tIns="45098" rIns="90199" bIns="4509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sz="1600">
                <a:latin typeface="Tahoma" pitchFamily="-111" charset="0"/>
              </a:rPr>
              <a:t>Cout</a:t>
            </a:r>
          </a:p>
        </p:txBody>
      </p:sp>
      <p:sp>
        <p:nvSpPr>
          <p:cNvPr id="24593" name="Text Box 14"/>
          <p:cNvSpPr txBox="1">
            <a:spLocks noChangeArrowheads="1"/>
          </p:cNvSpPr>
          <p:nvPr/>
        </p:nvSpPr>
        <p:spPr bwMode="auto">
          <a:xfrm>
            <a:off x="7572375" y="3422650"/>
            <a:ext cx="2968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99" tIns="45098" rIns="90199" bIns="4509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sz="1600">
                <a:latin typeface="Tahoma" pitchFamily="-111" charset="0"/>
              </a:rPr>
              <a:t>S</a:t>
            </a:r>
          </a:p>
        </p:txBody>
      </p:sp>
      <p:sp>
        <p:nvSpPr>
          <p:cNvPr id="24594" name="Line 15"/>
          <p:cNvSpPr>
            <a:spLocks noChangeShapeType="1"/>
          </p:cNvSpPr>
          <p:nvPr/>
        </p:nvSpPr>
        <p:spPr bwMode="auto">
          <a:xfrm flipV="1">
            <a:off x="827088" y="3889375"/>
            <a:ext cx="25542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199" tIns="45098" rIns="90199" bIns="45098" anchor="ctr"/>
          <a:lstStyle/>
          <a:p>
            <a:endParaRPr lang="en-US"/>
          </a:p>
        </p:txBody>
      </p:sp>
      <p:sp>
        <p:nvSpPr>
          <p:cNvPr id="24595" name="Line 16"/>
          <p:cNvSpPr>
            <a:spLocks noChangeShapeType="1"/>
          </p:cNvSpPr>
          <p:nvPr/>
        </p:nvSpPr>
        <p:spPr bwMode="auto">
          <a:xfrm>
            <a:off x="2179638" y="3705225"/>
            <a:ext cx="0" cy="1914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199" tIns="45098" rIns="90199" bIns="45098" anchor="ctr"/>
          <a:lstStyle/>
          <a:p>
            <a:endParaRPr lang="en-US"/>
          </a:p>
        </p:txBody>
      </p:sp>
      <p:sp>
        <p:nvSpPr>
          <p:cNvPr id="24596" name="Rectangle 17"/>
          <p:cNvSpPr>
            <a:spLocks noChangeArrowheads="1"/>
          </p:cNvSpPr>
          <p:nvPr/>
        </p:nvSpPr>
        <p:spPr bwMode="auto">
          <a:xfrm>
            <a:off x="906463" y="3686175"/>
            <a:ext cx="25400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2" tIns="26621" rIns="18792" bIns="26621"/>
          <a:lstStyle/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919288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A	B	Cin	Cout	S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919288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	0	0	    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	0	1	   	   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919288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	1	0	    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919288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	1	1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919288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	0	0	    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	0	1	   	   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919288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	1	0	    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919288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	1	1		   </a:t>
            </a:r>
          </a:p>
        </p:txBody>
      </p:sp>
      <p:sp>
        <p:nvSpPr>
          <p:cNvPr id="24597" name="Rectangle 18"/>
          <p:cNvSpPr>
            <a:spLocks noChangeArrowheads="1"/>
          </p:cNvSpPr>
          <p:nvPr/>
        </p:nvSpPr>
        <p:spPr bwMode="auto">
          <a:xfrm>
            <a:off x="2841625" y="3892550"/>
            <a:ext cx="150813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2" tIns="26621" rIns="18792" bIns="26621"/>
          <a:lstStyle/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</p:txBody>
      </p:sp>
      <p:sp>
        <p:nvSpPr>
          <p:cNvPr id="24598" name="Rectangle 19"/>
          <p:cNvSpPr>
            <a:spLocks noChangeArrowheads="1"/>
          </p:cNvSpPr>
          <p:nvPr/>
        </p:nvSpPr>
        <p:spPr bwMode="auto">
          <a:xfrm>
            <a:off x="2420938" y="3889375"/>
            <a:ext cx="150812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2" tIns="26621" rIns="18792" bIns="26621"/>
          <a:lstStyle/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</p:txBody>
      </p:sp>
      <p:sp>
        <p:nvSpPr>
          <p:cNvPr id="24599" name="Rectangle 20"/>
          <p:cNvSpPr>
            <a:spLocks noChangeArrowheads="1"/>
          </p:cNvSpPr>
          <p:nvPr/>
        </p:nvSpPr>
        <p:spPr bwMode="auto">
          <a:xfrm>
            <a:off x="3757613" y="4489450"/>
            <a:ext cx="33512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99" tIns="45098" rIns="90199" bIns="45098">
            <a:spAutoFit/>
          </a:bodyPr>
          <a:lstStyle/>
          <a:p>
            <a:pPr eaLnBrk="0" hangingPunct="0"/>
            <a:r>
              <a:rPr lang="en-US">
                <a:latin typeface="Tahoma" pitchFamily="-111" charset="0"/>
              </a:rPr>
              <a:t>Cout = B Cin  +  A Cin  +  A B </a:t>
            </a:r>
          </a:p>
        </p:txBody>
      </p:sp>
      <p:sp>
        <p:nvSpPr>
          <p:cNvPr id="24600" name="Rectangle 21"/>
          <p:cNvSpPr>
            <a:spLocks noChangeArrowheads="1"/>
          </p:cNvSpPr>
          <p:nvPr/>
        </p:nvSpPr>
        <p:spPr bwMode="auto">
          <a:xfrm>
            <a:off x="3757613" y="5014913"/>
            <a:ext cx="4830762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99" tIns="45098" rIns="90199" bIns="45098">
            <a:spAutoFit/>
          </a:bodyPr>
          <a:lstStyle/>
          <a:p>
            <a:pPr eaLnBrk="0" hangingPunct="0"/>
            <a:r>
              <a:rPr lang="en-US">
                <a:latin typeface="Tahoma" pitchFamily="-111" charset="0"/>
              </a:rPr>
              <a:t>S = A’ B’ Cin + A’ B Cin’ + A B’ Cin’ + A B Cin</a:t>
            </a:r>
            <a:br>
              <a:rPr lang="en-US">
                <a:latin typeface="Tahoma" pitchFamily="-111" charset="0"/>
              </a:rPr>
            </a:br>
            <a:r>
              <a:rPr lang="en-US">
                <a:latin typeface="Tahoma" pitchFamily="-111" charset="0"/>
              </a:rPr>
              <a:t>   = A’ (B’ Cin + B Cin’ ) + A (B’ Cin’ + B Cin )</a:t>
            </a:r>
          </a:p>
          <a:p>
            <a:pPr eaLnBrk="0" hangingPunct="0"/>
            <a:r>
              <a:rPr lang="en-US">
                <a:latin typeface="Tahoma" pitchFamily="-111" charset="0"/>
              </a:rPr>
              <a:t>   = A’ Z + A Z’</a:t>
            </a:r>
            <a:br>
              <a:rPr lang="en-US">
                <a:latin typeface="Tahoma" pitchFamily="-111" charset="0"/>
              </a:rPr>
            </a:br>
            <a:r>
              <a:rPr lang="en-US">
                <a:latin typeface="Tahoma" pitchFamily="-111" charset="0"/>
              </a:rPr>
              <a:t>   = A xor Z = A xor (B xor Cin)</a:t>
            </a:r>
          </a:p>
        </p:txBody>
      </p:sp>
      <p:sp>
        <p:nvSpPr>
          <p:cNvPr id="24601" name="Line 22"/>
          <p:cNvSpPr>
            <a:spLocks noChangeShapeType="1"/>
          </p:cNvSpPr>
          <p:nvPr/>
        </p:nvSpPr>
        <p:spPr bwMode="auto">
          <a:xfrm>
            <a:off x="5154613" y="2355850"/>
            <a:ext cx="1979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199" tIns="45098" rIns="90199" bIns="45098"/>
          <a:lstStyle/>
          <a:p>
            <a:endParaRPr lang="en-US"/>
          </a:p>
        </p:txBody>
      </p:sp>
      <p:sp>
        <p:nvSpPr>
          <p:cNvPr id="24602" name="Text Box 23"/>
          <p:cNvSpPr txBox="1">
            <a:spLocks noChangeArrowheads="1"/>
          </p:cNvSpPr>
          <p:nvPr/>
        </p:nvSpPr>
        <p:spPr bwMode="auto">
          <a:xfrm>
            <a:off x="5324475" y="1728788"/>
            <a:ext cx="1931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99" tIns="45098" rIns="90199" bIns="45098">
            <a:spAutoFit/>
          </a:bodyPr>
          <a:lstStyle>
            <a:lvl1pPr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sz="1600">
                <a:latin typeface="Tahoma" pitchFamily="-111" charset="0"/>
              </a:rPr>
              <a:t>A	A	A	A	A</a:t>
            </a:r>
          </a:p>
        </p:txBody>
      </p:sp>
      <p:sp>
        <p:nvSpPr>
          <p:cNvPr id="24603" name="Text Box 24"/>
          <p:cNvSpPr txBox="1">
            <a:spLocks noChangeArrowheads="1"/>
          </p:cNvSpPr>
          <p:nvPr/>
        </p:nvSpPr>
        <p:spPr bwMode="auto">
          <a:xfrm>
            <a:off x="5321300" y="2000250"/>
            <a:ext cx="1931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99" tIns="45098" rIns="90199" bIns="45098">
            <a:spAutoFit/>
          </a:bodyPr>
          <a:lstStyle>
            <a:lvl1pPr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sz="1600">
                <a:latin typeface="Tahoma" pitchFamily="-111" charset="0"/>
              </a:rPr>
              <a:t>B	B	B	B	B</a:t>
            </a:r>
          </a:p>
        </p:txBody>
      </p:sp>
      <p:sp>
        <p:nvSpPr>
          <p:cNvPr id="24604" name="Text Box 25"/>
          <p:cNvSpPr txBox="1">
            <a:spLocks noChangeArrowheads="1"/>
          </p:cNvSpPr>
          <p:nvPr/>
        </p:nvSpPr>
        <p:spPr bwMode="auto">
          <a:xfrm>
            <a:off x="5318125" y="2336800"/>
            <a:ext cx="1931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99" tIns="45098" rIns="90199" bIns="45098">
            <a:spAutoFit/>
          </a:bodyPr>
          <a:lstStyle>
            <a:lvl1pPr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sz="1600">
                <a:latin typeface="Tahoma" pitchFamily="-111" charset="0"/>
              </a:rPr>
              <a:t>S	S	S	S	S</a:t>
            </a:r>
          </a:p>
        </p:txBody>
      </p:sp>
      <p:sp>
        <p:nvSpPr>
          <p:cNvPr id="24605" name="Rectangle 26"/>
          <p:cNvSpPr>
            <a:spLocks noChangeArrowheads="1"/>
          </p:cNvSpPr>
          <p:nvPr/>
        </p:nvSpPr>
        <p:spPr bwMode="auto">
          <a:xfrm>
            <a:off x="6346825" y="1646238"/>
            <a:ext cx="293688" cy="1136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199" tIns="45098" rIns="90199" bIns="45098" anchor="ctr"/>
          <a:lstStyle/>
          <a:p>
            <a:endParaRPr lang="en-US"/>
          </a:p>
        </p:txBody>
      </p:sp>
      <p:sp>
        <p:nvSpPr>
          <p:cNvPr id="24606" name="Rectangle 27"/>
          <p:cNvSpPr>
            <a:spLocks noChangeArrowheads="1"/>
          </p:cNvSpPr>
          <p:nvPr/>
        </p:nvSpPr>
        <p:spPr bwMode="auto">
          <a:xfrm>
            <a:off x="6003925" y="1643063"/>
            <a:ext cx="293688" cy="11366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199" tIns="45098" rIns="90199" bIns="45098" anchor="ctr"/>
          <a:lstStyle/>
          <a:p>
            <a:endParaRPr lang="en-US"/>
          </a:p>
        </p:txBody>
      </p:sp>
      <p:sp>
        <p:nvSpPr>
          <p:cNvPr id="24607" name="Rectangle 28"/>
          <p:cNvSpPr>
            <a:spLocks noChangeArrowheads="1"/>
          </p:cNvSpPr>
          <p:nvPr/>
        </p:nvSpPr>
        <p:spPr bwMode="auto">
          <a:xfrm>
            <a:off x="5324475" y="1643063"/>
            <a:ext cx="293688" cy="1136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199" tIns="45098" rIns="90199" bIns="45098" anchor="ctr"/>
          <a:lstStyle/>
          <a:p>
            <a:endParaRPr lang="en-US"/>
          </a:p>
        </p:txBody>
      </p:sp>
      <p:sp>
        <p:nvSpPr>
          <p:cNvPr id="24608" name="Rectangle 29"/>
          <p:cNvSpPr>
            <a:spLocks noChangeArrowheads="1"/>
          </p:cNvSpPr>
          <p:nvPr/>
        </p:nvSpPr>
        <p:spPr bwMode="auto">
          <a:xfrm>
            <a:off x="5657850" y="1647825"/>
            <a:ext cx="293688" cy="1136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199" tIns="45098" rIns="90199" bIns="45098" anchor="ctr"/>
          <a:lstStyle/>
          <a:p>
            <a:endParaRPr lang="en-US"/>
          </a:p>
        </p:txBody>
      </p:sp>
      <p:sp>
        <p:nvSpPr>
          <p:cNvPr id="24609" name="Rectangle 30"/>
          <p:cNvSpPr>
            <a:spLocks noChangeArrowheads="1"/>
          </p:cNvSpPr>
          <p:nvPr/>
        </p:nvSpPr>
        <p:spPr bwMode="auto">
          <a:xfrm>
            <a:off x="6686550" y="1647825"/>
            <a:ext cx="292100" cy="1136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199" tIns="45098" rIns="90199" bIns="45098" anchor="ctr"/>
          <a:lstStyle/>
          <a:p>
            <a:endParaRPr lang="en-US"/>
          </a:p>
        </p:txBody>
      </p:sp>
      <p:cxnSp>
        <p:nvCxnSpPr>
          <p:cNvPr id="24610" name="AutoShape 31"/>
          <p:cNvCxnSpPr>
            <a:cxnSpLocks noChangeShapeType="1"/>
          </p:cNvCxnSpPr>
          <p:nvPr/>
        </p:nvCxnSpPr>
        <p:spPr bwMode="auto">
          <a:xfrm rot="5400000" flipH="1">
            <a:off x="6665119" y="1520031"/>
            <a:ext cx="1588" cy="250825"/>
          </a:xfrm>
          <a:prstGeom prst="curvedConnector3">
            <a:avLst>
              <a:gd name="adj1" fmla="val 14500005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11" name="AutoShape 32"/>
          <p:cNvCxnSpPr>
            <a:cxnSpLocks noChangeShapeType="1"/>
          </p:cNvCxnSpPr>
          <p:nvPr/>
        </p:nvCxnSpPr>
        <p:spPr bwMode="auto">
          <a:xfrm rot="5400000" flipH="1">
            <a:off x="6323807" y="1518444"/>
            <a:ext cx="1587" cy="250825"/>
          </a:xfrm>
          <a:prstGeom prst="curvedConnector3">
            <a:avLst>
              <a:gd name="adj1" fmla="val 14500005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12" name="AutoShape 33"/>
          <p:cNvCxnSpPr>
            <a:cxnSpLocks noChangeShapeType="1"/>
          </p:cNvCxnSpPr>
          <p:nvPr/>
        </p:nvCxnSpPr>
        <p:spPr bwMode="auto">
          <a:xfrm rot="5400000" flipH="1">
            <a:off x="5984082" y="1518444"/>
            <a:ext cx="1587" cy="250825"/>
          </a:xfrm>
          <a:prstGeom prst="curvedConnector3">
            <a:avLst>
              <a:gd name="adj1" fmla="val 14500005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13" name="AutoShape 34"/>
          <p:cNvCxnSpPr>
            <a:cxnSpLocks noChangeShapeType="1"/>
          </p:cNvCxnSpPr>
          <p:nvPr/>
        </p:nvCxnSpPr>
        <p:spPr bwMode="auto">
          <a:xfrm rot="5400000" flipH="1">
            <a:off x="5633244" y="1518444"/>
            <a:ext cx="1587" cy="250825"/>
          </a:xfrm>
          <a:prstGeom prst="curvedConnector3">
            <a:avLst>
              <a:gd name="adj1" fmla="val 14500005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14" name="AutoShape 35"/>
          <p:cNvCxnSpPr>
            <a:cxnSpLocks noChangeShapeType="1"/>
          </p:cNvCxnSpPr>
          <p:nvPr/>
        </p:nvCxnSpPr>
        <p:spPr bwMode="auto">
          <a:xfrm rot="5400000" flipH="1">
            <a:off x="5316538" y="1519238"/>
            <a:ext cx="1587" cy="249237"/>
          </a:xfrm>
          <a:prstGeom prst="curvedConnector3">
            <a:avLst>
              <a:gd name="adj1" fmla="val 14500005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15" name="Text Box 36"/>
          <p:cNvSpPr txBox="1">
            <a:spLocks noChangeArrowheads="1"/>
          </p:cNvSpPr>
          <p:nvPr/>
        </p:nvSpPr>
        <p:spPr bwMode="auto">
          <a:xfrm>
            <a:off x="6126163" y="1131888"/>
            <a:ext cx="560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99" tIns="45098" rIns="90199" bIns="45098">
            <a:spAutoFit/>
          </a:bodyPr>
          <a:lstStyle>
            <a:lvl1pPr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sz="1600">
                <a:latin typeface="Tahoma" pitchFamily="-111" charset="0"/>
              </a:rPr>
              <a:t>Cin</a:t>
            </a:r>
          </a:p>
        </p:txBody>
      </p:sp>
      <p:sp>
        <p:nvSpPr>
          <p:cNvPr id="24616" name="Text Box 37"/>
          <p:cNvSpPr txBox="1">
            <a:spLocks noChangeArrowheads="1"/>
          </p:cNvSpPr>
          <p:nvPr/>
        </p:nvSpPr>
        <p:spPr bwMode="auto">
          <a:xfrm>
            <a:off x="5627688" y="1133475"/>
            <a:ext cx="654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99" tIns="45098" rIns="90199" bIns="45098">
            <a:spAutoFit/>
          </a:bodyPr>
          <a:lstStyle>
            <a:lvl1pPr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sz="1600">
                <a:latin typeface="Tahoma" pitchFamily="-111" charset="0"/>
              </a:rPr>
              <a:t>Cout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2" name="Rectangle 37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From Boolean expressions to logic gates</a:t>
            </a:r>
          </a:p>
        </p:txBody>
      </p:sp>
      <p:sp>
        <p:nvSpPr>
          <p:cNvPr id="25603" name="Rectangle 3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177925" algn="l"/>
                <a:tab pos="2085975" algn="l"/>
                <a:tab pos="2817813" algn="l"/>
              </a:tabLst>
            </a:pPr>
            <a:r>
              <a:rPr lang="en-US" smtClean="0"/>
              <a:t>NOT	X’	X	~X      X/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 eaLnBrk="1" hangingPunct="1">
              <a:tabLst>
                <a:tab pos="1177925" algn="l"/>
                <a:tab pos="2085975" algn="l"/>
                <a:tab pos="2817813" algn="l"/>
              </a:tabLst>
            </a:pPr>
            <a:r>
              <a:rPr lang="en-US" smtClean="0"/>
              <a:t>AND	X • Y	XY	X </a:t>
            </a:r>
            <a:r>
              <a:rPr lang="en-US" smtClean="0">
                <a:sym typeface="Symbol" pitchFamily="-111" charset="2"/>
              </a:rPr>
              <a:t></a:t>
            </a:r>
            <a:r>
              <a:rPr lang="en-US" smtClean="0"/>
              <a:t> Y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 eaLnBrk="1" hangingPunct="1">
              <a:tabLst>
                <a:tab pos="1177925" algn="l"/>
                <a:tab pos="2085975" algn="l"/>
                <a:tab pos="2817813" algn="l"/>
              </a:tabLst>
            </a:pPr>
            <a:r>
              <a:rPr lang="en-US" smtClean="0"/>
              <a:t>OR	X + Y		X </a:t>
            </a:r>
            <a:r>
              <a:rPr lang="en-US" smtClean="0">
                <a:sym typeface="Symbol" pitchFamily="-111" charset="2"/>
              </a:rPr>
              <a:t></a:t>
            </a:r>
            <a:r>
              <a:rPr lang="en-US" smtClean="0"/>
              <a:t> Y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>
                <a:latin typeface="Garamond" pitchFamily="-111" charset="0"/>
              </a:rPr>
              <a:t>Autumn 2012</a:t>
            </a: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mtClean="0">
                <a:latin typeface="Garamond" pitchFamily="-111" charset="0"/>
              </a:rPr>
              <a:t>CSE 311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88F42F58-83B7-4F05-8358-ED693AE30112}" type="slidenum">
              <a:rPr lang="en-US" smtClean="0">
                <a:latin typeface="Garamond" pitchFamily="-111" charset="0"/>
              </a:rPr>
              <a:pPr eaLnBrk="1" hangingPunct="1"/>
              <a:t>24</a:t>
            </a:fld>
            <a:endParaRPr lang="en-US" smtClean="0">
              <a:latin typeface="Garamond" pitchFamily="-111" charset="0"/>
            </a:endParaRPr>
          </a:p>
        </p:txBody>
      </p:sp>
      <p:pic>
        <p:nvPicPr>
          <p:cNvPr id="25607" name="Picture 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28" t="46919" r="60571" b="43608"/>
          <a:stretch>
            <a:fillRect/>
          </a:stretch>
        </p:blipFill>
        <p:spPr bwMode="auto">
          <a:xfrm>
            <a:off x="4800600" y="4572000"/>
            <a:ext cx="139065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28" t="34576" r="60571" b="55852"/>
          <a:stretch>
            <a:fillRect/>
          </a:stretch>
        </p:blipFill>
        <p:spPr bwMode="auto">
          <a:xfrm>
            <a:off x="4724400" y="3048000"/>
            <a:ext cx="1389063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9" name="Picture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86" t="24905" r="53287" b="68294"/>
          <a:stretch>
            <a:fillRect/>
          </a:stretch>
        </p:blipFill>
        <p:spPr bwMode="auto">
          <a:xfrm>
            <a:off x="5181600" y="1600200"/>
            <a:ext cx="1112838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610" name="Group 11"/>
          <p:cNvGrpSpPr>
            <a:grpSpLocks/>
          </p:cNvGrpSpPr>
          <p:nvPr/>
        </p:nvGrpSpPr>
        <p:grpSpPr bwMode="auto">
          <a:xfrm>
            <a:off x="6913563" y="3033713"/>
            <a:ext cx="1258887" cy="1128712"/>
            <a:chOff x="4076" y="1160"/>
            <a:chExt cx="804" cy="720"/>
          </a:xfrm>
        </p:grpSpPr>
        <p:sp>
          <p:nvSpPr>
            <p:cNvPr id="25628" name="Line 8"/>
            <p:cNvSpPr>
              <a:spLocks noChangeShapeType="1"/>
            </p:cNvSpPr>
            <p:nvPr/>
          </p:nvSpPr>
          <p:spPr bwMode="auto">
            <a:xfrm>
              <a:off x="4076" y="1304"/>
              <a:ext cx="7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9" name="Line 9"/>
            <p:cNvSpPr>
              <a:spLocks noChangeShapeType="1"/>
            </p:cNvSpPr>
            <p:nvPr/>
          </p:nvSpPr>
          <p:spPr bwMode="auto">
            <a:xfrm>
              <a:off x="4648" y="1188"/>
              <a:ext cx="0" cy="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0" name="Rectangle 10"/>
            <p:cNvSpPr>
              <a:spLocks noChangeArrowheads="1"/>
            </p:cNvSpPr>
            <p:nvPr/>
          </p:nvSpPr>
          <p:spPr bwMode="auto">
            <a:xfrm>
              <a:off x="4120" y="1160"/>
              <a:ext cx="76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	Y	Z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0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0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1</a:t>
              </a:r>
            </a:p>
          </p:txBody>
        </p:sp>
      </p:grpSp>
      <p:grpSp>
        <p:nvGrpSpPr>
          <p:cNvPr id="25611" name="Group 15"/>
          <p:cNvGrpSpPr>
            <a:grpSpLocks/>
          </p:cNvGrpSpPr>
          <p:nvPr/>
        </p:nvGrpSpPr>
        <p:grpSpPr bwMode="auto">
          <a:xfrm>
            <a:off x="7381875" y="1666875"/>
            <a:ext cx="857250" cy="727075"/>
            <a:chOff x="4180" y="632"/>
            <a:chExt cx="548" cy="464"/>
          </a:xfrm>
        </p:grpSpPr>
        <p:sp>
          <p:nvSpPr>
            <p:cNvPr id="25625" name="Line 12"/>
            <p:cNvSpPr>
              <a:spLocks noChangeShapeType="1"/>
            </p:cNvSpPr>
            <p:nvPr/>
          </p:nvSpPr>
          <p:spPr bwMode="auto">
            <a:xfrm>
              <a:off x="4180" y="768"/>
              <a:ext cx="5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6" name="Line 13"/>
            <p:cNvSpPr>
              <a:spLocks noChangeShapeType="1"/>
            </p:cNvSpPr>
            <p:nvPr/>
          </p:nvSpPr>
          <p:spPr bwMode="auto">
            <a:xfrm>
              <a:off x="4424" y="636"/>
              <a:ext cx="0" cy="3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7" name="Rectangle 14"/>
            <p:cNvSpPr>
              <a:spLocks noChangeArrowheads="1"/>
            </p:cNvSpPr>
            <p:nvPr/>
          </p:nvSpPr>
          <p:spPr bwMode="auto">
            <a:xfrm>
              <a:off x="4224" y="632"/>
              <a:ext cx="504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	Y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</a:t>
              </a:r>
            </a:p>
          </p:txBody>
        </p:sp>
      </p:grpSp>
      <p:grpSp>
        <p:nvGrpSpPr>
          <p:cNvPr id="25612" name="Group 19"/>
          <p:cNvGrpSpPr>
            <a:grpSpLocks/>
          </p:cNvGrpSpPr>
          <p:nvPr/>
        </p:nvGrpSpPr>
        <p:grpSpPr bwMode="auto">
          <a:xfrm>
            <a:off x="6934200" y="4572000"/>
            <a:ext cx="1258888" cy="1128713"/>
            <a:chOff x="4068" y="1936"/>
            <a:chExt cx="804" cy="720"/>
          </a:xfrm>
        </p:grpSpPr>
        <p:sp>
          <p:nvSpPr>
            <p:cNvPr id="25622" name="Line 16"/>
            <p:cNvSpPr>
              <a:spLocks noChangeShapeType="1"/>
            </p:cNvSpPr>
            <p:nvPr/>
          </p:nvSpPr>
          <p:spPr bwMode="auto">
            <a:xfrm>
              <a:off x="4068" y="2080"/>
              <a:ext cx="7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3" name="Line 17"/>
            <p:cNvSpPr>
              <a:spLocks noChangeShapeType="1"/>
            </p:cNvSpPr>
            <p:nvPr/>
          </p:nvSpPr>
          <p:spPr bwMode="auto">
            <a:xfrm>
              <a:off x="4640" y="1964"/>
              <a:ext cx="0" cy="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4" name="Rectangle 18"/>
            <p:cNvSpPr>
              <a:spLocks noChangeArrowheads="1"/>
            </p:cNvSpPr>
            <p:nvPr/>
          </p:nvSpPr>
          <p:spPr bwMode="auto">
            <a:xfrm>
              <a:off x="4112" y="1936"/>
              <a:ext cx="76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	Y	Z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0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1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1</a:t>
              </a:r>
            </a:p>
          </p:txBody>
        </p:sp>
      </p:grpSp>
      <p:sp>
        <p:nvSpPr>
          <p:cNvPr id="25613" name="Rectangle 23"/>
          <p:cNvSpPr>
            <a:spLocks noChangeArrowheads="1"/>
          </p:cNvSpPr>
          <p:nvPr/>
        </p:nvSpPr>
        <p:spPr bwMode="auto">
          <a:xfrm>
            <a:off x="5108575" y="1828800"/>
            <a:ext cx="338138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6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X</a:t>
            </a:r>
          </a:p>
        </p:txBody>
      </p:sp>
      <p:sp>
        <p:nvSpPr>
          <p:cNvPr id="25614" name="Rectangle 24"/>
          <p:cNvSpPr>
            <a:spLocks noChangeArrowheads="1"/>
          </p:cNvSpPr>
          <p:nvPr/>
        </p:nvSpPr>
        <p:spPr bwMode="auto">
          <a:xfrm>
            <a:off x="6235700" y="1841500"/>
            <a:ext cx="2762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6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Y</a:t>
            </a:r>
          </a:p>
        </p:txBody>
      </p:sp>
      <p:sp>
        <p:nvSpPr>
          <p:cNvPr id="25615" name="Rectangle 25"/>
          <p:cNvSpPr>
            <a:spLocks noChangeArrowheads="1"/>
          </p:cNvSpPr>
          <p:nvPr/>
        </p:nvSpPr>
        <p:spPr bwMode="auto">
          <a:xfrm>
            <a:off x="4614863" y="3284538"/>
            <a:ext cx="338137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6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X</a:t>
            </a:r>
          </a:p>
        </p:txBody>
      </p:sp>
      <p:sp>
        <p:nvSpPr>
          <p:cNvPr id="25616" name="Rectangle 26"/>
          <p:cNvSpPr>
            <a:spLocks noChangeArrowheads="1"/>
          </p:cNvSpPr>
          <p:nvPr/>
        </p:nvSpPr>
        <p:spPr bwMode="auto">
          <a:xfrm>
            <a:off x="4673600" y="4759325"/>
            <a:ext cx="338138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6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X</a:t>
            </a:r>
          </a:p>
        </p:txBody>
      </p:sp>
      <p:sp>
        <p:nvSpPr>
          <p:cNvPr id="25617" name="Rectangle 27"/>
          <p:cNvSpPr>
            <a:spLocks noChangeArrowheads="1"/>
          </p:cNvSpPr>
          <p:nvPr/>
        </p:nvSpPr>
        <p:spPr bwMode="auto">
          <a:xfrm>
            <a:off x="4616450" y="3567113"/>
            <a:ext cx="27622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6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Y</a:t>
            </a:r>
          </a:p>
        </p:txBody>
      </p:sp>
      <p:sp>
        <p:nvSpPr>
          <p:cNvPr id="25618" name="Rectangle 28"/>
          <p:cNvSpPr>
            <a:spLocks noChangeArrowheads="1"/>
          </p:cNvSpPr>
          <p:nvPr/>
        </p:nvSpPr>
        <p:spPr bwMode="auto">
          <a:xfrm>
            <a:off x="4673600" y="5035550"/>
            <a:ext cx="276225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6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Y</a:t>
            </a:r>
          </a:p>
        </p:txBody>
      </p:sp>
      <p:sp>
        <p:nvSpPr>
          <p:cNvPr id="25619" name="Rectangle 29"/>
          <p:cNvSpPr>
            <a:spLocks noChangeArrowheads="1"/>
          </p:cNvSpPr>
          <p:nvPr/>
        </p:nvSpPr>
        <p:spPr bwMode="auto">
          <a:xfrm>
            <a:off x="6081713" y="3440113"/>
            <a:ext cx="525462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Z</a:t>
            </a:r>
          </a:p>
        </p:txBody>
      </p:sp>
      <p:sp>
        <p:nvSpPr>
          <p:cNvPr id="25620" name="Rectangle 30"/>
          <p:cNvSpPr>
            <a:spLocks noChangeArrowheads="1"/>
          </p:cNvSpPr>
          <p:nvPr/>
        </p:nvSpPr>
        <p:spPr bwMode="auto">
          <a:xfrm>
            <a:off x="6102350" y="4897438"/>
            <a:ext cx="52546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Z</a:t>
            </a:r>
          </a:p>
        </p:txBody>
      </p:sp>
      <p:sp>
        <p:nvSpPr>
          <p:cNvPr id="25621" name="Line 32"/>
          <p:cNvSpPr>
            <a:spLocks noChangeShapeType="1"/>
          </p:cNvSpPr>
          <p:nvPr/>
        </p:nvSpPr>
        <p:spPr bwMode="auto">
          <a:xfrm>
            <a:off x="2652713" y="1654175"/>
            <a:ext cx="1492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5" name="Rectangle 43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312150" cy="838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From Boolean expressions to logic gates (cont’d)</a:t>
            </a:r>
          </a:p>
        </p:txBody>
      </p:sp>
      <p:sp>
        <p:nvSpPr>
          <p:cNvPr id="25626" name="Rectangle 44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NAND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NOR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XOR</a:t>
            </a:r>
            <a:br>
              <a:rPr lang="en-US" smtClean="0"/>
            </a:br>
            <a:r>
              <a:rPr lang="en-US" smtClean="0"/>
              <a:t>  X </a:t>
            </a:r>
            <a:r>
              <a:rPr lang="en-US" smtClean="0">
                <a:latin typeface="Symbol" pitchFamily="-111" charset="2"/>
              </a:rPr>
              <a:t></a:t>
            </a:r>
            <a:r>
              <a:rPr lang="en-US" smtClean="0"/>
              <a:t>Y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XNOR</a:t>
            </a:r>
            <a:br>
              <a:rPr lang="en-US" smtClean="0"/>
            </a:br>
            <a:r>
              <a:rPr lang="en-US" smtClean="0"/>
              <a:t>  X = Y</a:t>
            </a: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>
                <a:latin typeface="Garamond" pitchFamily="-111" charset="0"/>
              </a:rPr>
              <a:t>Autumn 2012</a:t>
            </a: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mtClean="0">
                <a:latin typeface="Garamond" pitchFamily="-111" charset="0"/>
              </a:rPr>
              <a:t>CSE 311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F762EBF9-5546-49CF-BB2C-F28B49B51DFF}" type="slidenum">
              <a:rPr lang="en-US" smtClean="0">
                <a:latin typeface="Garamond" pitchFamily="-111" charset="0"/>
              </a:rPr>
              <a:pPr eaLnBrk="1" hangingPunct="1"/>
              <a:t>25</a:t>
            </a:fld>
            <a:endParaRPr lang="en-US" smtClean="0">
              <a:latin typeface="Garamond" pitchFamily="-111" charset="0"/>
            </a:endParaRPr>
          </a:p>
        </p:txBody>
      </p:sp>
      <p:grpSp>
        <p:nvGrpSpPr>
          <p:cNvPr id="26631" name="Group 51"/>
          <p:cNvGrpSpPr>
            <a:grpSpLocks/>
          </p:cNvGrpSpPr>
          <p:nvPr/>
        </p:nvGrpSpPr>
        <p:grpSpPr bwMode="auto">
          <a:xfrm>
            <a:off x="2270125" y="5391150"/>
            <a:ext cx="1430338" cy="1117600"/>
            <a:chOff x="1564" y="2656"/>
            <a:chExt cx="913" cy="713"/>
          </a:xfrm>
        </p:grpSpPr>
        <p:pic>
          <p:nvPicPr>
            <p:cNvPr id="26665" name="Picture 4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25" t="33083" r="47865" b="57475"/>
            <a:stretch>
              <a:fillRect/>
            </a:stretch>
          </p:blipFill>
          <p:spPr bwMode="auto">
            <a:xfrm>
              <a:off x="1564" y="2656"/>
              <a:ext cx="893" cy="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66" name="Picture 5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770" t="46907" r="51361" b="43521"/>
            <a:stretch>
              <a:fillRect/>
            </a:stretch>
          </p:blipFill>
          <p:spPr bwMode="auto">
            <a:xfrm>
              <a:off x="2192" y="2665"/>
              <a:ext cx="285" cy="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6632" name="Pictur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25" t="33083" r="47865" b="57475"/>
          <a:stretch>
            <a:fillRect/>
          </a:stretch>
        </p:blipFill>
        <p:spPr bwMode="auto">
          <a:xfrm>
            <a:off x="2298700" y="4011613"/>
            <a:ext cx="1398588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2192338" y="1579563"/>
            <a:ext cx="338137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6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X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2192338" y="1843088"/>
            <a:ext cx="274637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6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Y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3683000" y="1730375"/>
            <a:ext cx="5254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Z</a:t>
            </a:r>
          </a:p>
        </p:txBody>
      </p:sp>
      <p:grpSp>
        <p:nvGrpSpPr>
          <p:cNvPr id="26636" name="Group 16"/>
          <p:cNvGrpSpPr>
            <a:grpSpLocks/>
          </p:cNvGrpSpPr>
          <p:nvPr/>
        </p:nvGrpSpPr>
        <p:grpSpPr bwMode="auto">
          <a:xfrm>
            <a:off x="4578350" y="1392238"/>
            <a:ext cx="1258888" cy="1127125"/>
            <a:chOff x="2572" y="512"/>
            <a:chExt cx="804" cy="720"/>
          </a:xfrm>
        </p:grpSpPr>
        <p:sp>
          <p:nvSpPr>
            <p:cNvPr id="26662" name="Line 13"/>
            <p:cNvSpPr>
              <a:spLocks noChangeShapeType="1"/>
            </p:cNvSpPr>
            <p:nvPr/>
          </p:nvSpPr>
          <p:spPr bwMode="auto">
            <a:xfrm>
              <a:off x="2572" y="656"/>
              <a:ext cx="7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3" name="Line 14"/>
            <p:cNvSpPr>
              <a:spLocks noChangeShapeType="1"/>
            </p:cNvSpPr>
            <p:nvPr/>
          </p:nvSpPr>
          <p:spPr bwMode="auto">
            <a:xfrm>
              <a:off x="3144" y="540"/>
              <a:ext cx="0" cy="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4" name="Rectangle 15"/>
            <p:cNvSpPr>
              <a:spLocks noChangeArrowheads="1"/>
            </p:cNvSpPr>
            <p:nvPr/>
          </p:nvSpPr>
          <p:spPr bwMode="auto">
            <a:xfrm>
              <a:off x="2616" y="512"/>
              <a:ext cx="76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	Y	Z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1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1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0</a:t>
              </a:r>
            </a:p>
          </p:txBody>
        </p:sp>
      </p:grpSp>
      <p:grpSp>
        <p:nvGrpSpPr>
          <p:cNvPr id="26637" name="Group 20"/>
          <p:cNvGrpSpPr>
            <a:grpSpLocks/>
          </p:cNvGrpSpPr>
          <p:nvPr/>
        </p:nvGrpSpPr>
        <p:grpSpPr bwMode="auto">
          <a:xfrm>
            <a:off x="4565650" y="2746375"/>
            <a:ext cx="1258888" cy="1127125"/>
            <a:chOff x="2564" y="1376"/>
            <a:chExt cx="804" cy="720"/>
          </a:xfrm>
        </p:grpSpPr>
        <p:sp>
          <p:nvSpPr>
            <p:cNvPr id="26659" name="Line 17"/>
            <p:cNvSpPr>
              <a:spLocks noChangeShapeType="1"/>
            </p:cNvSpPr>
            <p:nvPr/>
          </p:nvSpPr>
          <p:spPr bwMode="auto">
            <a:xfrm>
              <a:off x="2564" y="1520"/>
              <a:ext cx="7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Line 18"/>
            <p:cNvSpPr>
              <a:spLocks noChangeShapeType="1"/>
            </p:cNvSpPr>
            <p:nvPr/>
          </p:nvSpPr>
          <p:spPr bwMode="auto">
            <a:xfrm>
              <a:off x="3136" y="1404"/>
              <a:ext cx="0" cy="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1" name="Rectangle 19"/>
            <p:cNvSpPr>
              <a:spLocks noChangeArrowheads="1"/>
            </p:cNvSpPr>
            <p:nvPr/>
          </p:nvSpPr>
          <p:spPr bwMode="auto">
            <a:xfrm>
              <a:off x="2608" y="1376"/>
              <a:ext cx="76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	Y	Z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1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0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0</a:t>
              </a:r>
            </a:p>
          </p:txBody>
        </p:sp>
      </p:grpSp>
      <p:sp>
        <p:nvSpPr>
          <p:cNvPr id="26638" name="Rectangle 21"/>
          <p:cNvSpPr>
            <a:spLocks noChangeArrowheads="1"/>
          </p:cNvSpPr>
          <p:nvPr/>
        </p:nvSpPr>
        <p:spPr bwMode="auto">
          <a:xfrm>
            <a:off x="3644900" y="3133725"/>
            <a:ext cx="5270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Z</a:t>
            </a:r>
          </a:p>
        </p:txBody>
      </p:sp>
      <p:sp>
        <p:nvSpPr>
          <p:cNvPr id="26639" name="Rectangle 22"/>
          <p:cNvSpPr>
            <a:spLocks noChangeArrowheads="1"/>
          </p:cNvSpPr>
          <p:nvPr/>
        </p:nvSpPr>
        <p:spPr bwMode="auto">
          <a:xfrm>
            <a:off x="2166938" y="2959100"/>
            <a:ext cx="338137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6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X</a:t>
            </a:r>
          </a:p>
        </p:txBody>
      </p:sp>
      <p:sp>
        <p:nvSpPr>
          <p:cNvPr id="26640" name="Rectangle 23"/>
          <p:cNvSpPr>
            <a:spLocks noChangeArrowheads="1"/>
          </p:cNvSpPr>
          <p:nvPr/>
        </p:nvSpPr>
        <p:spPr bwMode="auto">
          <a:xfrm>
            <a:off x="2166938" y="3284538"/>
            <a:ext cx="27622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6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Y</a:t>
            </a:r>
          </a:p>
        </p:txBody>
      </p:sp>
      <p:sp>
        <p:nvSpPr>
          <p:cNvPr id="26641" name="Rectangle 25"/>
          <p:cNvSpPr>
            <a:spLocks noChangeArrowheads="1"/>
          </p:cNvSpPr>
          <p:nvPr/>
        </p:nvSpPr>
        <p:spPr bwMode="auto">
          <a:xfrm>
            <a:off x="2228850" y="4287838"/>
            <a:ext cx="33972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6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X</a:t>
            </a:r>
          </a:p>
        </p:txBody>
      </p:sp>
      <p:sp>
        <p:nvSpPr>
          <p:cNvPr id="26642" name="Rectangle 26"/>
          <p:cNvSpPr>
            <a:spLocks noChangeArrowheads="1"/>
          </p:cNvSpPr>
          <p:nvPr/>
        </p:nvSpPr>
        <p:spPr bwMode="auto">
          <a:xfrm>
            <a:off x="2241550" y="4589463"/>
            <a:ext cx="27622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6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Y</a:t>
            </a:r>
          </a:p>
        </p:txBody>
      </p:sp>
      <p:sp>
        <p:nvSpPr>
          <p:cNvPr id="26643" name="Rectangle 27"/>
          <p:cNvSpPr>
            <a:spLocks noChangeArrowheads="1"/>
          </p:cNvSpPr>
          <p:nvPr/>
        </p:nvSpPr>
        <p:spPr bwMode="auto">
          <a:xfrm>
            <a:off x="3606800" y="4464050"/>
            <a:ext cx="5270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Z</a:t>
            </a:r>
          </a:p>
        </p:txBody>
      </p:sp>
      <p:grpSp>
        <p:nvGrpSpPr>
          <p:cNvPr id="26644" name="Group 31"/>
          <p:cNvGrpSpPr>
            <a:grpSpLocks/>
          </p:cNvGrpSpPr>
          <p:nvPr/>
        </p:nvGrpSpPr>
        <p:grpSpPr bwMode="auto">
          <a:xfrm>
            <a:off x="4565650" y="5465763"/>
            <a:ext cx="1258888" cy="1128712"/>
            <a:chOff x="2564" y="3112"/>
            <a:chExt cx="804" cy="720"/>
          </a:xfrm>
        </p:grpSpPr>
        <p:sp>
          <p:nvSpPr>
            <p:cNvPr id="26656" name="Line 28"/>
            <p:cNvSpPr>
              <a:spLocks noChangeShapeType="1"/>
            </p:cNvSpPr>
            <p:nvPr/>
          </p:nvSpPr>
          <p:spPr bwMode="auto">
            <a:xfrm>
              <a:off x="2564" y="3256"/>
              <a:ext cx="7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Line 29"/>
            <p:cNvSpPr>
              <a:spLocks noChangeShapeType="1"/>
            </p:cNvSpPr>
            <p:nvPr/>
          </p:nvSpPr>
          <p:spPr bwMode="auto">
            <a:xfrm>
              <a:off x="3136" y="3140"/>
              <a:ext cx="0" cy="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8" name="Rectangle 30"/>
            <p:cNvSpPr>
              <a:spLocks noChangeArrowheads="1"/>
            </p:cNvSpPr>
            <p:nvPr/>
          </p:nvSpPr>
          <p:spPr bwMode="auto">
            <a:xfrm>
              <a:off x="2608" y="3112"/>
              <a:ext cx="76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	Y	Z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1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0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1</a:t>
              </a:r>
            </a:p>
          </p:txBody>
        </p:sp>
      </p:grpSp>
      <p:grpSp>
        <p:nvGrpSpPr>
          <p:cNvPr id="26645" name="Group 35"/>
          <p:cNvGrpSpPr>
            <a:grpSpLocks/>
          </p:cNvGrpSpPr>
          <p:nvPr/>
        </p:nvGrpSpPr>
        <p:grpSpPr bwMode="auto">
          <a:xfrm>
            <a:off x="4565650" y="4149725"/>
            <a:ext cx="1258888" cy="1128713"/>
            <a:chOff x="2564" y="2272"/>
            <a:chExt cx="804" cy="720"/>
          </a:xfrm>
        </p:grpSpPr>
        <p:sp>
          <p:nvSpPr>
            <p:cNvPr id="26653" name="Line 32"/>
            <p:cNvSpPr>
              <a:spLocks noChangeShapeType="1"/>
            </p:cNvSpPr>
            <p:nvPr/>
          </p:nvSpPr>
          <p:spPr bwMode="auto">
            <a:xfrm>
              <a:off x="2564" y="2416"/>
              <a:ext cx="7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Line 33"/>
            <p:cNvSpPr>
              <a:spLocks noChangeShapeType="1"/>
            </p:cNvSpPr>
            <p:nvPr/>
          </p:nvSpPr>
          <p:spPr bwMode="auto">
            <a:xfrm>
              <a:off x="3136" y="2300"/>
              <a:ext cx="0" cy="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Rectangle 34"/>
            <p:cNvSpPr>
              <a:spLocks noChangeArrowheads="1"/>
            </p:cNvSpPr>
            <p:nvPr/>
          </p:nvSpPr>
          <p:spPr bwMode="auto">
            <a:xfrm>
              <a:off x="2608" y="2272"/>
              <a:ext cx="76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	Y	Z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0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1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0</a:t>
              </a:r>
            </a:p>
          </p:txBody>
        </p:sp>
      </p:grpSp>
      <p:sp>
        <p:nvSpPr>
          <p:cNvPr id="26646" name="Rectangle 36"/>
          <p:cNvSpPr>
            <a:spLocks noChangeArrowheads="1"/>
          </p:cNvSpPr>
          <p:nvPr/>
        </p:nvSpPr>
        <p:spPr bwMode="auto">
          <a:xfrm>
            <a:off x="3619500" y="5829300"/>
            <a:ext cx="5270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Z</a:t>
            </a:r>
          </a:p>
        </p:txBody>
      </p:sp>
      <p:sp>
        <p:nvSpPr>
          <p:cNvPr id="26647" name="Rectangle 39"/>
          <p:cNvSpPr>
            <a:spLocks noChangeArrowheads="1"/>
          </p:cNvSpPr>
          <p:nvPr/>
        </p:nvSpPr>
        <p:spPr bwMode="auto">
          <a:xfrm>
            <a:off x="2179638" y="5667375"/>
            <a:ext cx="338137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6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X</a:t>
            </a:r>
          </a:p>
        </p:txBody>
      </p:sp>
      <p:sp>
        <p:nvSpPr>
          <p:cNvPr id="26648" name="Rectangle 40"/>
          <p:cNvSpPr>
            <a:spLocks noChangeArrowheads="1"/>
          </p:cNvSpPr>
          <p:nvPr/>
        </p:nvSpPr>
        <p:spPr bwMode="auto">
          <a:xfrm>
            <a:off x="2166938" y="5930900"/>
            <a:ext cx="276225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6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Y</a:t>
            </a:r>
          </a:p>
        </p:txBody>
      </p:sp>
      <p:sp>
        <p:nvSpPr>
          <p:cNvPr id="26649" name="Rectangle 41"/>
          <p:cNvSpPr>
            <a:spLocks noChangeArrowheads="1"/>
          </p:cNvSpPr>
          <p:nvPr/>
        </p:nvSpPr>
        <p:spPr bwMode="auto">
          <a:xfrm>
            <a:off x="6100763" y="4237038"/>
            <a:ext cx="3043237" cy="120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21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</a:rPr>
              <a:t>X </a:t>
            </a:r>
            <a:r>
              <a:rPr lang="en-US" sz="1600" u="sng">
                <a:solidFill>
                  <a:srgbClr val="000000"/>
                </a:solidFill>
              </a:rPr>
              <a:t>xor</a:t>
            </a:r>
            <a:r>
              <a:rPr lang="en-US" sz="1600">
                <a:solidFill>
                  <a:srgbClr val="000000"/>
                </a:solidFill>
              </a:rPr>
              <a:t> Y = X Y’ + X’ Y</a:t>
            </a:r>
            <a:br>
              <a:rPr lang="en-US" sz="1600">
                <a:solidFill>
                  <a:srgbClr val="000000"/>
                </a:solidFill>
              </a:rPr>
            </a:br>
            <a:r>
              <a:rPr lang="en-US" sz="1600">
                <a:solidFill>
                  <a:srgbClr val="000000"/>
                </a:solidFill>
              </a:rPr>
              <a:t>X or Y but not both </a:t>
            </a:r>
            <a:br>
              <a:rPr lang="en-US" sz="1600">
                <a:solidFill>
                  <a:srgbClr val="000000"/>
                </a:solidFill>
              </a:rPr>
            </a:br>
            <a:r>
              <a:rPr lang="en-US" sz="1600">
                <a:solidFill>
                  <a:srgbClr val="000000"/>
                </a:solidFill>
              </a:rPr>
              <a:t>("inequality", "difference")</a:t>
            </a:r>
          </a:p>
        </p:txBody>
      </p:sp>
      <p:sp>
        <p:nvSpPr>
          <p:cNvPr id="26650" name="Rectangle 42"/>
          <p:cNvSpPr>
            <a:spLocks noChangeArrowheads="1"/>
          </p:cNvSpPr>
          <p:nvPr/>
        </p:nvSpPr>
        <p:spPr bwMode="auto">
          <a:xfrm>
            <a:off x="6037263" y="5567363"/>
            <a:ext cx="3281362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21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</a:rPr>
              <a:t>X </a:t>
            </a:r>
            <a:r>
              <a:rPr lang="en-US" sz="1600" u="sng">
                <a:solidFill>
                  <a:srgbClr val="000000"/>
                </a:solidFill>
              </a:rPr>
              <a:t>xnor</a:t>
            </a:r>
            <a:r>
              <a:rPr lang="en-US" sz="1600">
                <a:solidFill>
                  <a:srgbClr val="000000"/>
                </a:solidFill>
              </a:rPr>
              <a:t> Y = X Y + X’ Y’</a:t>
            </a:r>
            <a:br>
              <a:rPr lang="en-US" sz="1600">
                <a:solidFill>
                  <a:srgbClr val="000000"/>
                </a:solidFill>
              </a:rPr>
            </a:br>
            <a:r>
              <a:rPr lang="en-US" sz="1600">
                <a:solidFill>
                  <a:srgbClr val="000000"/>
                </a:solidFill>
              </a:rPr>
              <a:t>X and Y are the same </a:t>
            </a:r>
            <a:br>
              <a:rPr lang="en-US" sz="1600">
                <a:solidFill>
                  <a:srgbClr val="000000"/>
                </a:solidFill>
              </a:rPr>
            </a:br>
            <a:r>
              <a:rPr lang="en-US" sz="1600">
                <a:solidFill>
                  <a:srgbClr val="000000"/>
                </a:solidFill>
              </a:rPr>
              <a:t>("equality", "coincidence")</a:t>
            </a:r>
          </a:p>
        </p:txBody>
      </p:sp>
      <p:pic>
        <p:nvPicPr>
          <p:cNvPr id="26651" name="Picture 4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36" t="46907" r="51361" b="43521"/>
          <a:stretch>
            <a:fillRect/>
          </a:stretch>
        </p:blipFill>
        <p:spPr bwMode="auto">
          <a:xfrm>
            <a:off x="2305050" y="2741613"/>
            <a:ext cx="1346200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52" name="Picture 4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36" t="34462" r="51361" b="56151"/>
          <a:stretch>
            <a:fillRect/>
          </a:stretch>
        </p:blipFill>
        <p:spPr bwMode="auto">
          <a:xfrm>
            <a:off x="2339975" y="1314450"/>
            <a:ext cx="1346200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9"/>
          <p:cNvSpPr>
            <a:spLocks noChangeArrowheads="1"/>
          </p:cNvSpPr>
          <p:nvPr/>
        </p:nvSpPr>
        <p:spPr bwMode="auto">
          <a:xfrm>
            <a:off x="676275" y="1574800"/>
            <a:ext cx="3119438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99" tIns="45098" rIns="90199" bIns="45098">
            <a:spAutoFit/>
          </a:bodyPr>
          <a:lstStyle/>
          <a:p>
            <a:pPr defTabSz="900113"/>
            <a:r>
              <a:rPr lang="en-US" u="sng"/>
              <a:t>Before Boolean minimization</a:t>
            </a:r>
          </a:p>
          <a:p>
            <a:pPr defTabSz="900113">
              <a:spcBef>
                <a:spcPct val="25000"/>
              </a:spcBef>
            </a:pPr>
            <a:r>
              <a:rPr lang="en-US"/>
              <a:t>  Cout = A'BCin + AB'Cin </a:t>
            </a:r>
          </a:p>
          <a:p>
            <a:pPr defTabSz="900113"/>
            <a:r>
              <a:rPr lang="en-US"/>
              <a:t>             + ABCin' + ABCin</a:t>
            </a:r>
          </a:p>
        </p:txBody>
      </p:sp>
      <p:sp>
        <p:nvSpPr>
          <p:cNvPr id="27651" name="Rectangle 28"/>
          <p:cNvSpPr>
            <a:spLocks noChangeArrowheads="1"/>
          </p:cNvSpPr>
          <p:nvPr/>
        </p:nvSpPr>
        <p:spPr bwMode="auto">
          <a:xfrm>
            <a:off x="4933950" y="1574800"/>
            <a:ext cx="29908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99" tIns="45098" rIns="90199" bIns="45098">
            <a:spAutoFit/>
          </a:bodyPr>
          <a:lstStyle/>
          <a:p>
            <a:pPr defTabSz="900113"/>
            <a:r>
              <a:rPr lang="en-US" u="sng"/>
              <a:t>After Boolean minimization</a:t>
            </a:r>
            <a:r>
              <a:rPr lang="en-US"/>
              <a:t> </a:t>
            </a:r>
          </a:p>
          <a:p>
            <a:pPr defTabSz="900113">
              <a:spcBef>
                <a:spcPct val="25000"/>
              </a:spcBef>
            </a:pPr>
            <a:r>
              <a:rPr lang="en-US"/>
              <a:t>  Cout = BCin + ACin + AB</a:t>
            </a:r>
          </a:p>
        </p:txBody>
      </p:sp>
      <p:sp>
        <p:nvSpPr>
          <p:cNvPr id="27652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Full adder: Carry-out</a:t>
            </a:r>
          </a:p>
        </p:txBody>
      </p:sp>
      <p:sp>
        <p:nvSpPr>
          <p:cNvPr id="27653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>
                <a:latin typeface="Garamond" pitchFamily="-111" charset="0"/>
              </a:rPr>
              <a:t>Autumn 2012</a:t>
            </a:r>
          </a:p>
        </p:txBody>
      </p:sp>
      <p:sp>
        <p:nvSpPr>
          <p:cNvPr id="27654" name="Footer Placeholder 8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mtClean="0">
                <a:latin typeface="Garamond" pitchFamily="-111" charset="0"/>
              </a:rPr>
              <a:t>CSE 311</a:t>
            </a:r>
          </a:p>
        </p:txBody>
      </p:sp>
      <p:sp>
        <p:nvSpPr>
          <p:cNvPr id="27655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159C8C37-A18B-434F-A487-820ACBDDAADA}" type="slidenum">
              <a:rPr lang="en-US" smtClean="0">
                <a:latin typeface="Garamond" pitchFamily="-111" charset="0"/>
              </a:rPr>
              <a:pPr eaLnBrk="1" hangingPunct="1"/>
              <a:t>26</a:t>
            </a:fld>
            <a:endParaRPr lang="en-US" smtClean="0">
              <a:latin typeface="Garamond" pitchFamily="-111" charset="0"/>
            </a:endParaRPr>
          </a:p>
        </p:txBody>
      </p:sp>
      <p:pic>
        <p:nvPicPr>
          <p:cNvPr id="2765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2782888"/>
            <a:ext cx="26035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600" y="3328988"/>
            <a:ext cx="2319338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Full adder: Sum</a:t>
            </a:r>
          </a:p>
        </p:txBody>
      </p:sp>
      <p:sp>
        <p:nvSpPr>
          <p:cNvPr id="28675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>
                <a:latin typeface="Garamond" pitchFamily="-111" charset="0"/>
              </a:rPr>
              <a:t>Autumn 2012</a:t>
            </a:r>
          </a:p>
        </p:txBody>
      </p:sp>
      <p:sp>
        <p:nvSpPr>
          <p:cNvPr id="28676" name="Footer Placeholder 8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mtClean="0">
                <a:latin typeface="Garamond" pitchFamily="-111" charset="0"/>
              </a:rPr>
              <a:t>CSE 311</a:t>
            </a:r>
          </a:p>
        </p:txBody>
      </p:sp>
      <p:sp>
        <p:nvSpPr>
          <p:cNvPr id="28677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7E32400E-DFAF-46F9-B700-9D642127DB46}" type="slidenum">
              <a:rPr lang="en-US" smtClean="0">
                <a:latin typeface="Garamond" pitchFamily="-111" charset="0"/>
              </a:rPr>
              <a:pPr eaLnBrk="1" hangingPunct="1"/>
              <a:t>27</a:t>
            </a:fld>
            <a:endParaRPr lang="en-US" smtClean="0">
              <a:latin typeface="Garamond" pitchFamily="-111" charset="0"/>
            </a:endParaRPr>
          </a:p>
        </p:txBody>
      </p:sp>
      <p:sp>
        <p:nvSpPr>
          <p:cNvPr id="28678" name="Rectangle 4"/>
          <p:cNvSpPr>
            <a:spLocks noChangeArrowheads="1"/>
          </p:cNvSpPr>
          <p:nvPr/>
        </p:nvSpPr>
        <p:spPr bwMode="auto">
          <a:xfrm>
            <a:off x="676275" y="1574800"/>
            <a:ext cx="3119438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99" tIns="45098" rIns="90199" bIns="45098">
            <a:spAutoFit/>
          </a:bodyPr>
          <a:lstStyle/>
          <a:p>
            <a:pPr defTabSz="900113"/>
            <a:r>
              <a:rPr lang="en-US" u="sng"/>
              <a:t>Before Boolean minimization</a:t>
            </a:r>
          </a:p>
          <a:p>
            <a:pPr defTabSz="900113">
              <a:spcBef>
                <a:spcPct val="25000"/>
              </a:spcBef>
            </a:pPr>
            <a:r>
              <a:rPr lang="en-US"/>
              <a:t> Sum = A'B'Cin + A'BCin'</a:t>
            </a:r>
          </a:p>
          <a:p>
            <a:pPr defTabSz="900113">
              <a:spcBef>
                <a:spcPct val="25000"/>
              </a:spcBef>
            </a:pPr>
            <a:r>
              <a:rPr lang="en-US"/>
              <a:t>             + AB'Cin' + ABCin</a:t>
            </a:r>
          </a:p>
        </p:txBody>
      </p:sp>
      <p:sp>
        <p:nvSpPr>
          <p:cNvPr id="28679" name="Rectangle 5"/>
          <p:cNvSpPr>
            <a:spLocks noChangeArrowheads="1"/>
          </p:cNvSpPr>
          <p:nvPr/>
        </p:nvSpPr>
        <p:spPr bwMode="auto">
          <a:xfrm>
            <a:off x="4933950" y="1574800"/>
            <a:ext cx="29908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99" tIns="45098" rIns="90199" bIns="45098">
            <a:spAutoFit/>
          </a:bodyPr>
          <a:lstStyle/>
          <a:p>
            <a:pPr defTabSz="900113"/>
            <a:r>
              <a:rPr lang="en-US" u="sng"/>
              <a:t>After Boolean minimization</a:t>
            </a:r>
            <a:r>
              <a:rPr lang="en-US"/>
              <a:t> </a:t>
            </a:r>
          </a:p>
          <a:p>
            <a:pPr defTabSz="900113">
              <a:spcBef>
                <a:spcPct val="25000"/>
              </a:spcBef>
            </a:pPr>
            <a:r>
              <a:rPr lang="en-US"/>
              <a:t>  Sum = (A</a:t>
            </a:r>
            <a:r>
              <a:rPr lang="en-US">
                <a:sym typeface="Symbol" pitchFamily="-111" charset="2"/>
              </a:rPr>
              <a:t>B)</a:t>
            </a:r>
            <a:r>
              <a:rPr lang="en-US"/>
              <a:t> </a:t>
            </a:r>
            <a:r>
              <a:rPr lang="en-US">
                <a:sym typeface="Symbol" pitchFamily="-111" charset="2"/>
              </a:rPr>
              <a:t></a:t>
            </a:r>
            <a:r>
              <a:rPr lang="en-US"/>
              <a:t> Cin</a:t>
            </a:r>
          </a:p>
        </p:txBody>
      </p:sp>
      <p:pic>
        <p:nvPicPr>
          <p:cNvPr id="2868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0" y="3008313"/>
            <a:ext cx="259397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4179888"/>
            <a:ext cx="23114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Preview: A 2-bit ripple-carry adder</a:t>
            </a:r>
          </a:p>
        </p:txBody>
      </p:sp>
      <p:sp>
        <p:nvSpPr>
          <p:cNvPr id="29699" name="Date Placeholder 38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>
                <a:latin typeface="Garamond" pitchFamily="-111" charset="0"/>
              </a:rPr>
              <a:t>Autumn 2012</a:t>
            </a:r>
          </a:p>
        </p:txBody>
      </p:sp>
      <p:sp>
        <p:nvSpPr>
          <p:cNvPr id="29700" name="Footer Placeholder 40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mtClean="0">
                <a:latin typeface="Garamond" pitchFamily="-111" charset="0"/>
              </a:rPr>
              <a:t>CSE 311</a:t>
            </a:r>
          </a:p>
        </p:txBody>
      </p:sp>
      <p:sp>
        <p:nvSpPr>
          <p:cNvPr id="29701" name="Slide Number Placeholder 3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F084DA2B-3FBE-49AA-8566-76B21DD65E01}" type="slidenum">
              <a:rPr lang="en-US" smtClean="0">
                <a:latin typeface="Garamond" pitchFamily="-111" charset="0"/>
              </a:rPr>
              <a:pPr eaLnBrk="1" hangingPunct="1"/>
              <a:t>28</a:t>
            </a:fld>
            <a:endParaRPr lang="en-US" smtClean="0">
              <a:latin typeface="Garamond" pitchFamily="-111" charset="0"/>
            </a:endParaRPr>
          </a:p>
        </p:txBody>
      </p:sp>
      <p:sp>
        <p:nvSpPr>
          <p:cNvPr id="29702" name="Rectangle 20"/>
          <p:cNvSpPr>
            <a:spLocks noChangeArrowheads="1"/>
          </p:cNvSpPr>
          <p:nvPr/>
        </p:nvSpPr>
        <p:spPr bwMode="auto">
          <a:xfrm>
            <a:off x="5162550" y="2589213"/>
            <a:ext cx="1023938" cy="1270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29703" name="Line 21"/>
          <p:cNvSpPr>
            <a:spLocks noChangeShapeType="1"/>
          </p:cNvSpPr>
          <p:nvPr/>
        </p:nvSpPr>
        <p:spPr bwMode="auto">
          <a:xfrm>
            <a:off x="5394325" y="2201863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29704" name="Line 22"/>
          <p:cNvSpPr>
            <a:spLocks noChangeShapeType="1"/>
          </p:cNvSpPr>
          <p:nvPr/>
        </p:nvSpPr>
        <p:spPr bwMode="auto">
          <a:xfrm>
            <a:off x="5900738" y="2201863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29705" name="Text Box 23"/>
          <p:cNvSpPr txBox="1">
            <a:spLocks noChangeArrowheads="1"/>
          </p:cNvSpPr>
          <p:nvPr/>
        </p:nvSpPr>
        <p:spPr bwMode="auto">
          <a:xfrm>
            <a:off x="5262563" y="1897063"/>
            <a:ext cx="2873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9706" name="Text Box 24"/>
          <p:cNvSpPr txBox="1">
            <a:spLocks noChangeArrowheads="1"/>
          </p:cNvSpPr>
          <p:nvPr/>
        </p:nvSpPr>
        <p:spPr bwMode="auto">
          <a:xfrm>
            <a:off x="5781675" y="1897063"/>
            <a:ext cx="277813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9707" name="Line 25"/>
          <p:cNvSpPr>
            <a:spLocks noChangeShapeType="1"/>
          </p:cNvSpPr>
          <p:nvPr/>
        </p:nvSpPr>
        <p:spPr bwMode="auto">
          <a:xfrm rot="-5400000">
            <a:off x="6449219" y="2924969"/>
            <a:ext cx="0" cy="519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29708" name="Text Box 26"/>
          <p:cNvSpPr txBox="1">
            <a:spLocks noChangeArrowheads="1"/>
          </p:cNvSpPr>
          <p:nvPr/>
        </p:nvSpPr>
        <p:spPr bwMode="auto">
          <a:xfrm>
            <a:off x="5668963" y="3033713"/>
            <a:ext cx="41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out</a:t>
            </a:r>
            <a:endParaRPr lang="en-US"/>
          </a:p>
        </p:txBody>
      </p:sp>
      <p:sp>
        <p:nvSpPr>
          <p:cNvPr id="29709" name="Line 27"/>
          <p:cNvSpPr>
            <a:spLocks noChangeShapeType="1"/>
          </p:cNvSpPr>
          <p:nvPr/>
        </p:nvSpPr>
        <p:spPr bwMode="auto">
          <a:xfrm rot="-5400000">
            <a:off x="4952207" y="2990056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29710" name="Text Box 28"/>
          <p:cNvSpPr txBox="1">
            <a:spLocks noChangeArrowheads="1"/>
          </p:cNvSpPr>
          <p:nvPr/>
        </p:nvSpPr>
        <p:spPr bwMode="auto">
          <a:xfrm>
            <a:off x="5195888" y="3033713"/>
            <a:ext cx="3206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in</a:t>
            </a:r>
            <a:endParaRPr lang="en-US"/>
          </a:p>
        </p:txBody>
      </p:sp>
      <p:sp>
        <p:nvSpPr>
          <p:cNvPr id="29711" name="Line 29"/>
          <p:cNvSpPr>
            <a:spLocks noChangeShapeType="1"/>
          </p:cNvSpPr>
          <p:nvPr/>
        </p:nvSpPr>
        <p:spPr bwMode="auto">
          <a:xfrm>
            <a:off x="5670550" y="3870325"/>
            <a:ext cx="0" cy="388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29712" name="Text Box 30"/>
          <p:cNvSpPr txBox="1">
            <a:spLocks noChangeArrowheads="1"/>
          </p:cNvSpPr>
          <p:nvPr/>
        </p:nvSpPr>
        <p:spPr bwMode="auto">
          <a:xfrm>
            <a:off x="5405438" y="4256088"/>
            <a:ext cx="596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Sum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9713" name="Rectangle 6"/>
          <p:cNvSpPr>
            <a:spLocks noChangeArrowheads="1"/>
          </p:cNvSpPr>
          <p:nvPr/>
        </p:nvSpPr>
        <p:spPr bwMode="auto">
          <a:xfrm>
            <a:off x="914400" y="2190750"/>
            <a:ext cx="2798763" cy="329406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29714" name="Line 9"/>
          <p:cNvSpPr>
            <a:spLocks noChangeShapeType="1"/>
          </p:cNvSpPr>
          <p:nvPr/>
        </p:nvSpPr>
        <p:spPr bwMode="auto">
          <a:xfrm>
            <a:off x="1938338" y="1789113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29715" name="Line 10"/>
          <p:cNvSpPr>
            <a:spLocks noChangeShapeType="1"/>
          </p:cNvSpPr>
          <p:nvPr/>
        </p:nvSpPr>
        <p:spPr bwMode="auto">
          <a:xfrm>
            <a:off x="2667000" y="1789113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29716" name="Line 11"/>
          <p:cNvSpPr>
            <a:spLocks noChangeShapeType="1"/>
          </p:cNvSpPr>
          <p:nvPr/>
        </p:nvSpPr>
        <p:spPr bwMode="auto">
          <a:xfrm>
            <a:off x="2314575" y="5494338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29717" name="Line 12"/>
          <p:cNvSpPr>
            <a:spLocks noChangeShapeType="1"/>
          </p:cNvSpPr>
          <p:nvPr/>
        </p:nvSpPr>
        <p:spPr bwMode="auto">
          <a:xfrm rot="-5400000">
            <a:off x="3925094" y="3613944"/>
            <a:ext cx="0" cy="388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29718" name="Text Box 13"/>
          <p:cNvSpPr txBox="1">
            <a:spLocks noChangeArrowheads="1"/>
          </p:cNvSpPr>
          <p:nvPr/>
        </p:nvSpPr>
        <p:spPr bwMode="auto">
          <a:xfrm>
            <a:off x="1806575" y="1484313"/>
            <a:ext cx="192088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29719" name="Text Box 14"/>
          <p:cNvSpPr txBox="1">
            <a:spLocks noChangeArrowheads="1"/>
          </p:cNvSpPr>
          <p:nvPr/>
        </p:nvSpPr>
        <p:spPr bwMode="auto">
          <a:xfrm>
            <a:off x="2049463" y="5880100"/>
            <a:ext cx="512762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Sum</a:t>
            </a:r>
          </a:p>
        </p:txBody>
      </p:sp>
      <p:sp>
        <p:nvSpPr>
          <p:cNvPr id="29720" name="Text Box 15"/>
          <p:cNvSpPr txBox="1">
            <a:spLocks noChangeArrowheads="1"/>
          </p:cNvSpPr>
          <p:nvPr/>
        </p:nvSpPr>
        <p:spPr bwMode="auto">
          <a:xfrm>
            <a:off x="3873500" y="3940175"/>
            <a:ext cx="4191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out</a:t>
            </a:r>
            <a:endParaRPr lang="en-US"/>
          </a:p>
        </p:txBody>
      </p:sp>
      <p:sp>
        <p:nvSpPr>
          <p:cNvPr id="29721" name="Line 16"/>
          <p:cNvSpPr>
            <a:spLocks noChangeShapeType="1"/>
          </p:cNvSpPr>
          <p:nvPr/>
        </p:nvSpPr>
        <p:spPr bwMode="auto">
          <a:xfrm rot="-5400000">
            <a:off x="704057" y="3613944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29722" name="Text Box 17"/>
          <p:cNvSpPr txBox="1">
            <a:spLocks noChangeArrowheads="1"/>
          </p:cNvSpPr>
          <p:nvPr/>
        </p:nvSpPr>
        <p:spPr bwMode="auto">
          <a:xfrm>
            <a:off x="407988" y="3940175"/>
            <a:ext cx="3222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in</a:t>
            </a:r>
            <a:endParaRPr lang="en-US"/>
          </a:p>
        </p:txBody>
      </p:sp>
      <p:sp>
        <p:nvSpPr>
          <p:cNvPr id="29723" name="Text Box 19"/>
          <p:cNvSpPr txBox="1">
            <a:spLocks noChangeArrowheads="1"/>
          </p:cNvSpPr>
          <p:nvPr/>
        </p:nvSpPr>
        <p:spPr bwMode="auto">
          <a:xfrm>
            <a:off x="2547938" y="1484313"/>
            <a:ext cx="190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29724" name="Text Box 31"/>
          <p:cNvSpPr txBox="1">
            <a:spLocks noChangeArrowheads="1"/>
          </p:cNvSpPr>
          <p:nvPr/>
        </p:nvSpPr>
        <p:spPr bwMode="auto">
          <a:xfrm>
            <a:off x="2209800" y="2271713"/>
            <a:ext cx="1179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1-Bit Adder</a:t>
            </a:r>
          </a:p>
        </p:txBody>
      </p:sp>
      <p:sp>
        <p:nvSpPr>
          <p:cNvPr id="29725" name="Rectangle 44"/>
          <p:cNvSpPr>
            <a:spLocks noChangeArrowheads="1"/>
          </p:cNvSpPr>
          <p:nvPr/>
        </p:nvSpPr>
        <p:spPr bwMode="auto">
          <a:xfrm>
            <a:off x="6699250" y="2589213"/>
            <a:ext cx="1023938" cy="1270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29726" name="Line 45"/>
          <p:cNvSpPr>
            <a:spLocks noChangeShapeType="1"/>
          </p:cNvSpPr>
          <p:nvPr/>
        </p:nvSpPr>
        <p:spPr bwMode="auto">
          <a:xfrm>
            <a:off x="6931025" y="2201863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29727" name="Line 46"/>
          <p:cNvSpPr>
            <a:spLocks noChangeShapeType="1"/>
          </p:cNvSpPr>
          <p:nvPr/>
        </p:nvSpPr>
        <p:spPr bwMode="auto">
          <a:xfrm>
            <a:off x="7437438" y="2201863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29728" name="Text Box 47"/>
          <p:cNvSpPr txBox="1">
            <a:spLocks noChangeArrowheads="1"/>
          </p:cNvSpPr>
          <p:nvPr/>
        </p:nvSpPr>
        <p:spPr bwMode="auto">
          <a:xfrm>
            <a:off x="6799263" y="1897063"/>
            <a:ext cx="2873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9729" name="Text Box 48"/>
          <p:cNvSpPr txBox="1">
            <a:spLocks noChangeArrowheads="1"/>
          </p:cNvSpPr>
          <p:nvPr/>
        </p:nvSpPr>
        <p:spPr bwMode="auto">
          <a:xfrm>
            <a:off x="7318375" y="1897063"/>
            <a:ext cx="277813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9730" name="Line 53"/>
          <p:cNvSpPr>
            <a:spLocks noChangeShapeType="1"/>
          </p:cNvSpPr>
          <p:nvPr/>
        </p:nvSpPr>
        <p:spPr bwMode="auto">
          <a:xfrm>
            <a:off x="7207250" y="3870325"/>
            <a:ext cx="0" cy="388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29731" name="Text Box 54"/>
          <p:cNvSpPr txBox="1">
            <a:spLocks noChangeArrowheads="1"/>
          </p:cNvSpPr>
          <p:nvPr/>
        </p:nvSpPr>
        <p:spPr bwMode="auto">
          <a:xfrm>
            <a:off x="6942138" y="4256088"/>
            <a:ext cx="5984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Sum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9732" name="Text Box 57"/>
          <p:cNvSpPr txBox="1">
            <a:spLocks noChangeArrowheads="1"/>
          </p:cNvSpPr>
          <p:nvPr/>
        </p:nvSpPr>
        <p:spPr bwMode="auto">
          <a:xfrm>
            <a:off x="7219950" y="3033713"/>
            <a:ext cx="417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out</a:t>
            </a:r>
            <a:endParaRPr lang="en-US"/>
          </a:p>
        </p:txBody>
      </p:sp>
      <p:sp>
        <p:nvSpPr>
          <p:cNvPr id="29733" name="Text Box 58"/>
          <p:cNvSpPr txBox="1">
            <a:spLocks noChangeArrowheads="1"/>
          </p:cNvSpPr>
          <p:nvPr/>
        </p:nvSpPr>
        <p:spPr bwMode="auto">
          <a:xfrm>
            <a:off x="6746875" y="3033713"/>
            <a:ext cx="3206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in</a:t>
            </a:r>
            <a:endParaRPr lang="en-US"/>
          </a:p>
        </p:txBody>
      </p:sp>
      <p:sp>
        <p:nvSpPr>
          <p:cNvPr id="29734" name="Text Box 59"/>
          <p:cNvSpPr txBox="1">
            <a:spLocks noChangeArrowheads="1"/>
          </p:cNvSpPr>
          <p:nvPr/>
        </p:nvSpPr>
        <p:spPr bwMode="auto">
          <a:xfrm>
            <a:off x="4522788" y="3049588"/>
            <a:ext cx="166687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29735" name="Line 109"/>
          <p:cNvSpPr>
            <a:spLocks noChangeShapeType="1"/>
          </p:cNvSpPr>
          <p:nvPr/>
        </p:nvSpPr>
        <p:spPr bwMode="auto">
          <a:xfrm>
            <a:off x="7715250" y="3201988"/>
            <a:ext cx="3286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pic>
        <p:nvPicPr>
          <p:cNvPr id="2973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988" y="4584700"/>
            <a:ext cx="23114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3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225" y="2566988"/>
            <a:ext cx="2320925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Mapping truth tables to logic gates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04838" y="1390650"/>
            <a:ext cx="7934325" cy="146050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Given a truth table:</a:t>
            </a:r>
          </a:p>
          <a:p>
            <a:pPr marL="795644" lvl="1" indent="-451074" eaLnBrk="1" fontAlgn="auto" hangingPunct="1">
              <a:spcAft>
                <a:spcPts val="0"/>
              </a:spcAft>
              <a:buSzPct val="100000"/>
              <a:buFont typeface="Garamond" pitchFamily="-111" charset="0"/>
              <a:buAutoNum type="arabicPeriod"/>
              <a:defRPr/>
            </a:pPr>
            <a:r>
              <a:rPr lang="en-US" smtClean="0"/>
              <a:t>Write the Boolean expression</a:t>
            </a:r>
          </a:p>
          <a:p>
            <a:pPr marL="795644" lvl="1" indent="-451074" eaLnBrk="1" fontAlgn="auto" hangingPunct="1">
              <a:spcAft>
                <a:spcPts val="0"/>
              </a:spcAft>
              <a:buSzPct val="100000"/>
              <a:buFont typeface="Garamond" pitchFamily="-111" charset="0"/>
              <a:buAutoNum type="arabicPeriod"/>
              <a:defRPr/>
            </a:pPr>
            <a:r>
              <a:rPr lang="en-US" smtClean="0"/>
              <a:t>Minimize the Boolean expression</a:t>
            </a:r>
          </a:p>
          <a:p>
            <a:pPr marL="795644" lvl="1" indent="-451074" eaLnBrk="1" fontAlgn="auto" hangingPunct="1">
              <a:spcAft>
                <a:spcPts val="0"/>
              </a:spcAft>
              <a:buSzPct val="100000"/>
              <a:buFont typeface="Garamond" pitchFamily="-111" charset="0"/>
              <a:buAutoNum type="arabicPeriod"/>
              <a:defRPr/>
            </a:pPr>
            <a:r>
              <a:rPr lang="en-US" smtClean="0"/>
              <a:t>Draw as gates</a:t>
            </a:r>
          </a:p>
          <a:p>
            <a:pPr marL="795644" lvl="1" indent="-451074" eaLnBrk="1" fontAlgn="auto" hangingPunct="1">
              <a:spcAft>
                <a:spcPts val="0"/>
              </a:spcAft>
              <a:buSzPct val="100000"/>
              <a:buFont typeface="Garamond" pitchFamily="-111" charset="0"/>
              <a:buAutoNum type="arabicPeriod"/>
              <a:defRPr/>
            </a:pPr>
            <a:r>
              <a:rPr lang="en-US" smtClean="0"/>
              <a:t>Map to available gates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mtClean="0"/>
          </a:p>
        </p:txBody>
      </p:sp>
      <p:sp>
        <p:nvSpPr>
          <p:cNvPr id="30724" name="Date Placeholder 18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>
                <a:latin typeface="Garamond" pitchFamily="-111" charset="0"/>
              </a:rPr>
              <a:t>Autumn 2012</a:t>
            </a:r>
          </a:p>
        </p:txBody>
      </p:sp>
      <p:sp>
        <p:nvSpPr>
          <p:cNvPr id="30725" name="Footer Placeholder 20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mtClean="0">
                <a:latin typeface="Garamond" pitchFamily="-111" charset="0"/>
              </a:rPr>
              <a:t>CSE 311</a:t>
            </a:r>
          </a:p>
        </p:txBody>
      </p:sp>
      <p:sp>
        <p:nvSpPr>
          <p:cNvPr id="30726" name="Slide Number Placeholder 1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93FFE299-1F05-4EC6-B081-5597D99D08F7}" type="slidenum">
              <a:rPr lang="en-US" smtClean="0">
                <a:latin typeface="Garamond" pitchFamily="-111" charset="0"/>
              </a:rPr>
              <a:pPr eaLnBrk="1" hangingPunct="1"/>
              <a:t>29</a:t>
            </a:fld>
            <a:endParaRPr lang="en-US" smtClean="0">
              <a:latin typeface="Garamond" pitchFamily="-111" charset="0"/>
            </a:endParaRPr>
          </a:p>
        </p:txBody>
      </p:sp>
      <p:grpSp>
        <p:nvGrpSpPr>
          <p:cNvPr id="30727" name="Group 8"/>
          <p:cNvGrpSpPr>
            <a:grpSpLocks/>
          </p:cNvGrpSpPr>
          <p:nvPr/>
        </p:nvGrpSpPr>
        <p:grpSpPr bwMode="auto">
          <a:xfrm>
            <a:off x="6629400" y="1219200"/>
            <a:ext cx="1897063" cy="3013075"/>
            <a:chOff x="1015" y="1407"/>
            <a:chExt cx="1195" cy="1897"/>
          </a:xfrm>
        </p:grpSpPr>
        <p:sp>
          <p:nvSpPr>
            <p:cNvPr id="30739" name="Text Box 9"/>
            <p:cNvSpPr txBox="1">
              <a:spLocks noChangeArrowheads="1"/>
            </p:cNvSpPr>
            <p:nvPr/>
          </p:nvSpPr>
          <p:spPr bwMode="auto">
            <a:xfrm>
              <a:off x="1126" y="1511"/>
              <a:ext cx="962" cy="1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>
              <a:spAutoFit/>
            </a:bodyPr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eaLnBrk="1" hangingPunct="1">
                <a:spcBef>
                  <a:spcPct val="10000"/>
                </a:spcBef>
              </a:pPr>
              <a:r>
                <a:rPr lang="en-US"/>
                <a:t>A	B	C    F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/>
                <a:t>0	0	0    0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/>
                <a:t>0	0	1    0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/>
                <a:t>0	1	0    1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/>
                <a:t>0	1	1    1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/>
                <a:t>1	0	0    0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/>
                <a:t>1	0	1    1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/>
                <a:t>1	1	0    0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/>
                <a:t>1	1	1    1</a:t>
              </a:r>
            </a:p>
          </p:txBody>
        </p:sp>
        <p:sp>
          <p:nvSpPr>
            <p:cNvPr id="30740" name="Line 10"/>
            <p:cNvSpPr>
              <a:spLocks noChangeShapeType="1"/>
            </p:cNvSpPr>
            <p:nvPr/>
          </p:nvSpPr>
          <p:spPr bwMode="auto">
            <a:xfrm>
              <a:off x="1015" y="1716"/>
              <a:ext cx="1195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9050" tIns="26988" rIns="19050" bIns="26988" anchor="ctr"/>
            <a:lstStyle/>
            <a:p>
              <a:endParaRPr lang="en-US"/>
            </a:p>
          </p:txBody>
        </p:sp>
        <p:sp>
          <p:nvSpPr>
            <p:cNvPr id="30741" name="Line 11"/>
            <p:cNvSpPr>
              <a:spLocks noChangeShapeType="1"/>
            </p:cNvSpPr>
            <p:nvPr/>
          </p:nvSpPr>
          <p:spPr bwMode="auto">
            <a:xfrm>
              <a:off x="1872" y="1407"/>
              <a:ext cx="0" cy="18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9050" tIns="26988" rIns="19050" bIns="26988" anchor="ctr"/>
            <a:lstStyle/>
            <a:p>
              <a:endParaRPr lang="en-US"/>
            </a:p>
          </p:txBody>
        </p:sp>
      </p:grpSp>
      <p:sp>
        <p:nvSpPr>
          <p:cNvPr id="30728" name="Text Box 12"/>
          <p:cNvSpPr txBox="1">
            <a:spLocks noChangeArrowheads="1"/>
          </p:cNvSpPr>
          <p:nvPr/>
        </p:nvSpPr>
        <p:spPr bwMode="auto">
          <a:xfrm>
            <a:off x="644525" y="3819525"/>
            <a:ext cx="2903538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/>
              <a:t>F = A’BC’+A’BC+AB’C+ABC</a:t>
            </a:r>
          </a:p>
          <a:p>
            <a:pPr eaLnBrk="1" hangingPunct="1">
              <a:spcBef>
                <a:spcPct val="15000"/>
              </a:spcBef>
            </a:pPr>
            <a:r>
              <a:rPr lang="en-US"/>
              <a:t>   = A’B(C’+C)+AC(B’+B)</a:t>
            </a:r>
          </a:p>
          <a:p>
            <a:pPr eaLnBrk="1" hangingPunct="1">
              <a:spcBef>
                <a:spcPct val="15000"/>
              </a:spcBef>
            </a:pPr>
            <a:r>
              <a:rPr lang="en-US"/>
              <a:t>   = A’B+AC</a:t>
            </a:r>
          </a:p>
        </p:txBody>
      </p:sp>
      <p:pic>
        <p:nvPicPr>
          <p:cNvPr id="3072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38" y="5040313"/>
            <a:ext cx="2189162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600" y="4964113"/>
            <a:ext cx="2187575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731" name="Straight Arrow Connector 13"/>
          <p:cNvCxnSpPr>
            <a:cxnSpLocks noChangeShapeType="1"/>
          </p:cNvCxnSpPr>
          <p:nvPr/>
        </p:nvCxnSpPr>
        <p:spPr bwMode="auto">
          <a:xfrm flipH="1">
            <a:off x="3663950" y="2514600"/>
            <a:ext cx="2736850" cy="1463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2" name="Straight Arrow Connector 15"/>
          <p:cNvCxnSpPr>
            <a:cxnSpLocks noChangeShapeType="1"/>
          </p:cNvCxnSpPr>
          <p:nvPr/>
        </p:nvCxnSpPr>
        <p:spPr bwMode="auto">
          <a:xfrm>
            <a:off x="1258888" y="4805363"/>
            <a:ext cx="968375" cy="3571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3" name="Straight Arrow Connector 17"/>
          <p:cNvCxnSpPr>
            <a:cxnSpLocks noChangeShapeType="1"/>
          </p:cNvCxnSpPr>
          <p:nvPr/>
        </p:nvCxnSpPr>
        <p:spPr bwMode="auto">
          <a:xfrm flipV="1">
            <a:off x="4030663" y="5651500"/>
            <a:ext cx="1417637" cy="460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4" name="Straight Arrow Connector 19"/>
          <p:cNvCxnSpPr>
            <a:cxnSpLocks noChangeShapeType="1"/>
          </p:cNvCxnSpPr>
          <p:nvPr/>
        </p:nvCxnSpPr>
        <p:spPr bwMode="auto">
          <a:xfrm rot="16200000" flipH="1">
            <a:off x="182563" y="4302125"/>
            <a:ext cx="723900" cy="19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5" name="Oval 20"/>
          <p:cNvSpPr>
            <a:spLocks noChangeArrowheads="1"/>
          </p:cNvSpPr>
          <p:nvPr/>
        </p:nvSpPr>
        <p:spPr bwMode="auto">
          <a:xfrm>
            <a:off x="5148263" y="3149600"/>
            <a:ext cx="271462" cy="271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pPr algn="ctr"/>
            <a:r>
              <a:rPr lang="en-US" sz="1400"/>
              <a:t>1</a:t>
            </a:r>
          </a:p>
        </p:txBody>
      </p:sp>
      <p:sp>
        <p:nvSpPr>
          <p:cNvPr id="30736" name="Oval 22"/>
          <p:cNvSpPr>
            <a:spLocks noChangeArrowheads="1"/>
          </p:cNvSpPr>
          <p:nvPr/>
        </p:nvSpPr>
        <p:spPr bwMode="auto">
          <a:xfrm>
            <a:off x="225425" y="4184650"/>
            <a:ext cx="271463" cy="271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pPr algn="ctr"/>
            <a:r>
              <a:rPr lang="en-US" sz="1400"/>
              <a:t>2</a:t>
            </a:r>
          </a:p>
        </p:txBody>
      </p:sp>
      <p:sp>
        <p:nvSpPr>
          <p:cNvPr id="30737" name="Oval 23"/>
          <p:cNvSpPr>
            <a:spLocks noChangeArrowheads="1"/>
          </p:cNvSpPr>
          <p:nvPr/>
        </p:nvSpPr>
        <p:spPr bwMode="auto">
          <a:xfrm>
            <a:off x="1381125" y="4937125"/>
            <a:ext cx="271463" cy="2698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pPr algn="ctr"/>
            <a:r>
              <a:rPr lang="en-US" sz="1400"/>
              <a:t>3</a:t>
            </a:r>
          </a:p>
        </p:txBody>
      </p:sp>
      <p:sp>
        <p:nvSpPr>
          <p:cNvPr id="30738" name="Oval 24"/>
          <p:cNvSpPr>
            <a:spLocks noChangeArrowheads="1"/>
          </p:cNvSpPr>
          <p:nvPr/>
        </p:nvSpPr>
        <p:spPr bwMode="auto">
          <a:xfrm>
            <a:off x="4471988" y="5378450"/>
            <a:ext cx="271462" cy="271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pPr algn="ctr"/>
            <a:r>
              <a:rPr lang="en-US" sz="140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logic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Combinational logic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output</a:t>
            </a:r>
            <a:r>
              <a:rPr lang="en-US" sz="2400" baseline="-25000" dirty="0" err="1" smtClean="0"/>
              <a:t>t</a:t>
            </a:r>
            <a:r>
              <a:rPr lang="en-US" dirty="0" smtClean="0"/>
              <a:t> = F(</a:t>
            </a:r>
            <a:r>
              <a:rPr lang="en-US" dirty="0" err="1" smtClean="0"/>
              <a:t>input</a:t>
            </a:r>
            <a:r>
              <a:rPr lang="en-US" sz="2400" baseline="-25000" dirty="0" err="1" smtClean="0"/>
              <a:t>t</a:t>
            </a:r>
            <a:r>
              <a:rPr lang="en-US" dirty="0" smtClean="0"/>
              <a:t>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Sequential logic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output</a:t>
            </a:r>
            <a:r>
              <a:rPr lang="en-US" sz="2400" baseline="-25000" dirty="0" err="1" smtClean="0"/>
              <a:t>t</a:t>
            </a:r>
            <a:r>
              <a:rPr lang="en-US" dirty="0" smtClean="0"/>
              <a:t> = F(output</a:t>
            </a:r>
            <a:r>
              <a:rPr lang="en-US" sz="2400" baseline="-25000" dirty="0" smtClean="0"/>
              <a:t>t-1</a:t>
            </a:r>
            <a:r>
              <a:rPr lang="en-US" dirty="0" smtClean="0"/>
              <a:t>, </a:t>
            </a:r>
            <a:r>
              <a:rPr lang="en-US" dirty="0" err="1" smtClean="0"/>
              <a:t>input</a:t>
            </a:r>
            <a:r>
              <a:rPr lang="en-US" sz="2400" baseline="-25000" dirty="0" err="1" smtClean="0"/>
              <a:t>t</a:t>
            </a:r>
            <a:r>
              <a:rPr lang="en-US" dirty="0" smtClean="0"/>
              <a:t>)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output dependent on history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concept of a time step (clock)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2481263" algn="l"/>
                <a:tab pos="5416550" algn="l"/>
              </a:tabLst>
              <a:defRPr/>
            </a:pPr>
            <a:r>
              <a:rPr lang="en-US" dirty="0" smtClean="0"/>
              <a:t>An algebraic structure consists of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2481263" algn="l"/>
                <a:tab pos="5416550" algn="l"/>
              </a:tabLst>
              <a:defRPr/>
            </a:pPr>
            <a:r>
              <a:rPr lang="en-US" dirty="0" smtClean="0"/>
              <a:t>a set of elements B = {0, 1}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2481263" algn="l"/>
                <a:tab pos="5416550" algn="l"/>
              </a:tabLst>
              <a:defRPr/>
            </a:pPr>
            <a:r>
              <a:rPr lang="en-US" dirty="0" smtClean="0"/>
              <a:t>binary operations { + , • }   (OR,  AND)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2481263" algn="l"/>
                <a:tab pos="5416550" algn="l"/>
              </a:tabLst>
              <a:defRPr/>
            </a:pPr>
            <a:r>
              <a:rPr lang="en-US" dirty="0" smtClean="0"/>
              <a:t>and a unary operation { ’ }  (NOT 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7A48A182-3932-4B40-850E-E0433B633E41}" type="slidenum">
              <a:rPr lang="en-US" sz="800" smtClean="0"/>
              <a:pPr eaLnBrk="1" hangingPunct="1"/>
              <a:t>3</a:t>
            </a:fld>
            <a:endParaRPr lang="en-US" sz="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11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 quick combinational logic example</a:t>
            </a:r>
          </a:p>
        </p:txBody>
      </p:sp>
      <p:sp>
        <p:nvSpPr>
          <p:cNvPr id="5123" name="Rectangle 1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Calendar subsystem: number of days in a month (to control watch display)</a:t>
            </a:r>
          </a:p>
          <a:p>
            <a:pPr lvl="1" eaLnBrk="1" hangingPunct="1"/>
            <a:r>
              <a:rPr lang="en-US" smtClean="0"/>
              <a:t>used in controlling the display of a wrist-watch LCD screen</a:t>
            </a:r>
            <a:br>
              <a:rPr lang="en-US" smtClean="0"/>
            </a:br>
            <a:endParaRPr lang="en-US" smtClean="0"/>
          </a:p>
          <a:p>
            <a:pPr lvl="1" eaLnBrk="1" hangingPunct="1"/>
            <a:r>
              <a:rPr lang="en-US" smtClean="0"/>
              <a:t>inputs: month, leap year flag</a:t>
            </a:r>
          </a:p>
          <a:p>
            <a:pPr lvl="1" eaLnBrk="1" hangingPunct="1"/>
            <a:r>
              <a:rPr lang="en-US" smtClean="0"/>
              <a:t>outputs: number of days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5A0F1B17-1883-457F-8D26-BEB16B599528}" type="slidenum">
              <a:rPr lang="en-US" sz="800" smtClean="0"/>
              <a:pPr eaLnBrk="1" hangingPunct="1"/>
              <a:t>4</a:t>
            </a:fld>
            <a:endParaRPr lang="en-US" sz="8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 in software</a:t>
            </a:r>
            <a:endParaRPr lang="en-US" i="1" smtClean="0"/>
          </a:p>
        </p:txBody>
      </p:sp>
      <p:sp>
        <p:nvSpPr>
          <p:cNvPr id="6147" name="Rectangle 1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-111" charset="2"/>
              <a:buNone/>
            </a:pPr>
            <a:r>
              <a:rPr lang="en-US" sz="1800" b="1" smtClean="0">
                <a:latin typeface="Courier New" pitchFamily="-111" charset="0"/>
              </a:rPr>
              <a:t>integer number_of_days ( month, leap_year_flag) {</a:t>
            </a:r>
          </a:p>
          <a:p>
            <a:pPr lvl="1" eaLnBrk="1" hangingPunct="1">
              <a:buFont typeface="Monotype Sorts" pitchFamily="-111" charset="2"/>
              <a:buNone/>
            </a:pPr>
            <a:r>
              <a:rPr lang="en-US" sz="1800" b="1" smtClean="0">
                <a:latin typeface="Courier New" pitchFamily="-111" charset="0"/>
              </a:rPr>
              <a:t>switch (month) {</a:t>
            </a:r>
          </a:p>
          <a:p>
            <a:pPr lvl="2" eaLnBrk="1" hangingPunct="1">
              <a:buFont typeface="Monotype Sorts" pitchFamily="-111" charset="2"/>
              <a:buNone/>
            </a:pPr>
            <a:r>
              <a:rPr lang="en-US" b="1" smtClean="0">
                <a:latin typeface="Courier New" pitchFamily="-111" charset="0"/>
              </a:rPr>
              <a:t>case 1: return (31);</a:t>
            </a:r>
          </a:p>
          <a:p>
            <a:pPr lvl="2" eaLnBrk="1" hangingPunct="1">
              <a:buFont typeface="Monotype Sorts" pitchFamily="-111" charset="2"/>
              <a:buNone/>
            </a:pPr>
            <a:r>
              <a:rPr lang="en-US" b="1" smtClean="0">
                <a:latin typeface="Courier New" pitchFamily="-111" charset="0"/>
              </a:rPr>
              <a:t>case 2: if (leap_year_flag == 1) then return (29) else return (28);</a:t>
            </a:r>
          </a:p>
          <a:p>
            <a:pPr lvl="2" eaLnBrk="1" hangingPunct="1">
              <a:buFont typeface="Monotype Sorts" pitchFamily="-111" charset="2"/>
              <a:buNone/>
            </a:pPr>
            <a:r>
              <a:rPr lang="en-US" b="1" smtClean="0">
                <a:latin typeface="Courier New" pitchFamily="-111" charset="0"/>
              </a:rPr>
              <a:t>case 3: return (31);</a:t>
            </a:r>
          </a:p>
          <a:p>
            <a:pPr lvl="2" eaLnBrk="1" hangingPunct="1">
              <a:buFont typeface="Monotype Sorts" pitchFamily="-111" charset="2"/>
              <a:buNone/>
            </a:pPr>
            <a:r>
              <a:rPr lang="en-US" b="1" smtClean="0">
                <a:latin typeface="Courier New" pitchFamily="-111" charset="0"/>
              </a:rPr>
              <a:t>...</a:t>
            </a:r>
          </a:p>
          <a:p>
            <a:pPr lvl="2" eaLnBrk="1" hangingPunct="1">
              <a:buFont typeface="Monotype Sorts" pitchFamily="-111" charset="2"/>
              <a:buNone/>
            </a:pPr>
            <a:r>
              <a:rPr lang="en-US" b="1" smtClean="0">
                <a:latin typeface="Courier New" pitchFamily="-111" charset="0"/>
              </a:rPr>
              <a:t>case 12: return (31);</a:t>
            </a:r>
          </a:p>
          <a:p>
            <a:pPr lvl="2" eaLnBrk="1" hangingPunct="1">
              <a:buFont typeface="Monotype Sorts" pitchFamily="-111" charset="2"/>
              <a:buNone/>
            </a:pPr>
            <a:r>
              <a:rPr lang="en-US" b="1" smtClean="0">
                <a:latin typeface="Courier New" pitchFamily="-111" charset="0"/>
              </a:rPr>
              <a:t>default: return (0);</a:t>
            </a:r>
          </a:p>
          <a:p>
            <a:pPr lvl="1" eaLnBrk="1" hangingPunct="1">
              <a:buFont typeface="Monotype Sorts" pitchFamily="-111" charset="2"/>
              <a:buNone/>
            </a:pPr>
            <a:r>
              <a:rPr lang="en-US" sz="1800" b="1" smtClean="0">
                <a:latin typeface="Courier New" pitchFamily="-111" charset="0"/>
              </a:rPr>
              <a:t>}</a:t>
            </a:r>
          </a:p>
          <a:p>
            <a:pPr eaLnBrk="1" hangingPunct="1">
              <a:buFont typeface="Monotype Sorts" pitchFamily="-111" charset="2"/>
              <a:buNone/>
            </a:pPr>
            <a:r>
              <a:rPr lang="en-US" sz="1800" b="1" smtClean="0">
                <a:latin typeface="Courier New" pitchFamily="-111" charset="0"/>
              </a:rPr>
              <a:t>}</a:t>
            </a:r>
            <a:endParaRPr lang="en-US" sz="1800" smtClean="0">
              <a:latin typeface="Courier New" pitchFamily="-111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659FFB29-05C2-419B-BB3B-4A5EC2896451}" type="slidenum">
              <a:rPr lang="en-US" sz="800" smtClean="0"/>
              <a:pPr eaLnBrk="1" hangingPunct="1"/>
              <a:t>5</a:t>
            </a:fld>
            <a:endParaRPr lang="en-US" sz="8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31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Implementation as a</a:t>
            </a:r>
            <a:br>
              <a:rPr lang="en-US" dirty="0" smtClean="0"/>
            </a:br>
            <a:r>
              <a:rPr lang="en-US" dirty="0" smtClean="0"/>
              <a:t>combinational digital system</a:t>
            </a:r>
          </a:p>
        </p:txBody>
      </p:sp>
      <p:sp>
        <p:nvSpPr>
          <p:cNvPr id="7171" name="Rectangle 32"/>
          <p:cNvSpPr>
            <a:spLocks noGrp="1" noChangeArrowheads="1"/>
          </p:cNvSpPr>
          <p:nvPr>
            <p:ph idx="1"/>
          </p:nvPr>
        </p:nvSpPr>
        <p:spPr>
          <a:xfrm>
            <a:off x="381000" y="1601788"/>
            <a:ext cx="8229600" cy="4530725"/>
          </a:xfrm>
        </p:spPr>
        <p:txBody>
          <a:bodyPr/>
          <a:lstStyle/>
          <a:p>
            <a:pPr eaLnBrk="1" hangingPunct="1"/>
            <a:r>
              <a:rPr lang="en-US" sz="2000" smtClean="0"/>
              <a:t>Encoding:</a:t>
            </a:r>
          </a:p>
          <a:p>
            <a:pPr lvl="1" eaLnBrk="1" hangingPunct="1"/>
            <a:r>
              <a:rPr lang="en-US" sz="2000" smtClean="0"/>
              <a:t>how many bits for each input/output?</a:t>
            </a:r>
          </a:p>
          <a:p>
            <a:pPr lvl="1" eaLnBrk="1" hangingPunct="1"/>
            <a:r>
              <a:rPr lang="en-US" sz="2000" smtClean="0"/>
              <a:t>binary number for month</a:t>
            </a:r>
          </a:p>
          <a:p>
            <a:pPr lvl="1" eaLnBrk="1" hangingPunct="1"/>
            <a:r>
              <a:rPr lang="en-US" sz="2000" smtClean="0"/>
              <a:t>four wires for 28, 29, 30, and 31</a:t>
            </a:r>
          </a:p>
        </p:txBody>
      </p:sp>
      <p:sp>
        <p:nvSpPr>
          <p:cNvPr id="2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2012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9992F302-CB61-4D87-886D-11F1E032143F}" type="slidenum">
              <a:rPr lang="en-US" sz="800" smtClean="0"/>
              <a:pPr eaLnBrk="1" hangingPunct="1"/>
              <a:t>6</a:t>
            </a:fld>
            <a:endParaRPr lang="en-US" sz="800" smtClean="0"/>
          </a:p>
        </p:txBody>
      </p:sp>
      <p:grpSp>
        <p:nvGrpSpPr>
          <p:cNvPr id="7175" name="Group 28"/>
          <p:cNvGrpSpPr>
            <a:grpSpLocks/>
          </p:cNvGrpSpPr>
          <p:nvPr/>
        </p:nvGrpSpPr>
        <p:grpSpPr bwMode="auto">
          <a:xfrm>
            <a:off x="868363" y="3654425"/>
            <a:ext cx="2157412" cy="2444750"/>
            <a:chOff x="2676525" y="3952875"/>
            <a:chExt cx="2157413" cy="2444750"/>
          </a:xfrm>
        </p:grpSpPr>
        <p:sp>
          <p:nvSpPr>
            <p:cNvPr id="7180" name="Rectangle 9"/>
            <p:cNvSpPr>
              <a:spLocks noChangeArrowheads="1"/>
            </p:cNvSpPr>
            <p:nvPr/>
          </p:nvSpPr>
          <p:spPr bwMode="auto">
            <a:xfrm>
              <a:off x="2862263" y="4711700"/>
              <a:ext cx="1463675" cy="9017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Line 10"/>
            <p:cNvSpPr>
              <a:spLocks noChangeShapeType="1"/>
            </p:cNvSpPr>
            <p:nvPr/>
          </p:nvSpPr>
          <p:spPr bwMode="auto">
            <a:xfrm>
              <a:off x="3081338" y="4259263"/>
              <a:ext cx="0" cy="4397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Line 11"/>
            <p:cNvSpPr>
              <a:spLocks noChangeShapeType="1"/>
            </p:cNvSpPr>
            <p:nvPr/>
          </p:nvSpPr>
          <p:spPr bwMode="auto">
            <a:xfrm>
              <a:off x="4095750" y="4279899"/>
              <a:ext cx="0" cy="4521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Line 12"/>
            <p:cNvSpPr>
              <a:spLocks noChangeShapeType="1"/>
            </p:cNvSpPr>
            <p:nvPr/>
          </p:nvSpPr>
          <p:spPr bwMode="auto">
            <a:xfrm>
              <a:off x="3532188" y="4259263"/>
              <a:ext cx="0" cy="4397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Line 13"/>
            <p:cNvSpPr>
              <a:spLocks noChangeShapeType="1"/>
            </p:cNvSpPr>
            <p:nvPr/>
          </p:nvSpPr>
          <p:spPr bwMode="auto">
            <a:xfrm>
              <a:off x="3306763" y="4259263"/>
              <a:ext cx="0" cy="4397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Line 14"/>
            <p:cNvSpPr>
              <a:spLocks noChangeShapeType="1"/>
            </p:cNvSpPr>
            <p:nvPr/>
          </p:nvSpPr>
          <p:spPr bwMode="auto">
            <a:xfrm>
              <a:off x="3757613" y="4259263"/>
              <a:ext cx="0" cy="4397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Line 15"/>
            <p:cNvSpPr>
              <a:spLocks noChangeShapeType="1"/>
            </p:cNvSpPr>
            <p:nvPr/>
          </p:nvSpPr>
          <p:spPr bwMode="auto">
            <a:xfrm>
              <a:off x="3395663" y="5613400"/>
              <a:ext cx="0" cy="4397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Line 16"/>
            <p:cNvSpPr>
              <a:spLocks noChangeShapeType="1"/>
            </p:cNvSpPr>
            <p:nvPr/>
          </p:nvSpPr>
          <p:spPr bwMode="auto">
            <a:xfrm>
              <a:off x="3779838" y="5613400"/>
              <a:ext cx="0" cy="4397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Line 17"/>
            <p:cNvSpPr>
              <a:spLocks noChangeShapeType="1"/>
            </p:cNvSpPr>
            <p:nvPr/>
          </p:nvSpPr>
          <p:spPr bwMode="auto">
            <a:xfrm>
              <a:off x="4151313" y="5613400"/>
              <a:ext cx="0" cy="4744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Rectangle 18"/>
            <p:cNvSpPr>
              <a:spLocks noChangeArrowheads="1"/>
            </p:cNvSpPr>
            <p:nvPr/>
          </p:nvSpPr>
          <p:spPr bwMode="auto">
            <a:xfrm>
              <a:off x="3983038" y="3965575"/>
              <a:ext cx="850900" cy="401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leap</a:t>
              </a:r>
            </a:p>
          </p:txBody>
        </p:sp>
        <p:sp>
          <p:nvSpPr>
            <p:cNvPr id="7190" name="Rectangle 19"/>
            <p:cNvSpPr>
              <a:spLocks noChangeArrowheads="1"/>
            </p:cNvSpPr>
            <p:nvPr/>
          </p:nvSpPr>
          <p:spPr bwMode="auto">
            <a:xfrm>
              <a:off x="2894013" y="3952875"/>
              <a:ext cx="1050925" cy="401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algn="ctr" eaLnBrk="0" hangingPunct="0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month</a:t>
              </a:r>
            </a:p>
          </p:txBody>
        </p:sp>
        <p:sp>
          <p:nvSpPr>
            <p:cNvPr id="7191" name="Rectangle 20"/>
            <p:cNvSpPr>
              <a:spLocks noChangeArrowheads="1"/>
            </p:cNvSpPr>
            <p:nvPr/>
          </p:nvSpPr>
          <p:spPr bwMode="auto">
            <a:xfrm>
              <a:off x="2676525" y="5997575"/>
              <a:ext cx="67468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algn="ctr" eaLnBrk="0" hangingPunct="0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d28</a:t>
              </a:r>
            </a:p>
          </p:txBody>
        </p:sp>
        <p:sp>
          <p:nvSpPr>
            <p:cNvPr id="7192" name="Rectangle 21"/>
            <p:cNvSpPr>
              <a:spLocks noChangeArrowheads="1"/>
            </p:cNvSpPr>
            <p:nvPr/>
          </p:nvSpPr>
          <p:spPr bwMode="auto">
            <a:xfrm>
              <a:off x="3060700" y="5997575"/>
              <a:ext cx="6762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algn="ctr" eaLnBrk="0" hangingPunct="0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d29</a:t>
              </a:r>
            </a:p>
          </p:txBody>
        </p:sp>
        <p:sp>
          <p:nvSpPr>
            <p:cNvPr id="7193" name="Rectangle 22"/>
            <p:cNvSpPr>
              <a:spLocks noChangeArrowheads="1"/>
            </p:cNvSpPr>
            <p:nvPr/>
          </p:nvSpPr>
          <p:spPr bwMode="auto">
            <a:xfrm>
              <a:off x="3440113" y="5997575"/>
              <a:ext cx="67786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algn="ctr" eaLnBrk="0" hangingPunct="0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d30</a:t>
              </a:r>
            </a:p>
          </p:txBody>
        </p:sp>
        <p:sp>
          <p:nvSpPr>
            <p:cNvPr id="7194" name="Rectangle 23"/>
            <p:cNvSpPr>
              <a:spLocks noChangeArrowheads="1"/>
            </p:cNvSpPr>
            <p:nvPr/>
          </p:nvSpPr>
          <p:spPr bwMode="auto">
            <a:xfrm>
              <a:off x="3813175" y="5997575"/>
              <a:ext cx="6762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algn="ctr" eaLnBrk="0" hangingPunct="0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d31</a:t>
              </a:r>
            </a:p>
          </p:txBody>
        </p:sp>
        <p:sp>
          <p:nvSpPr>
            <p:cNvPr id="7195" name="Line 24"/>
            <p:cNvSpPr>
              <a:spLocks noChangeShapeType="1"/>
            </p:cNvSpPr>
            <p:nvPr/>
          </p:nvSpPr>
          <p:spPr bwMode="auto">
            <a:xfrm>
              <a:off x="3025775" y="5613400"/>
              <a:ext cx="0" cy="4397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76" name="Group 27"/>
          <p:cNvGrpSpPr>
            <a:grpSpLocks/>
          </p:cNvGrpSpPr>
          <p:nvPr/>
        </p:nvGrpSpPr>
        <p:grpSpPr bwMode="auto">
          <a:xfrm>
            <a:off x="5340350" y="2133600"/>
            <a:ext cx="3595688" cy="4357688"/>
            <a:chOff x="5340350" y="2133600"/>
            <a:chExt cx="3595687" cy="4357689"/>
          </a:xfrm>
        </p:grpSpPr>
        <p:sp>
          <p:nvSpPr>
            <p:cNvPr id="7177" name="Rectangle 25"/>
            <p:cNvSpPr>
              <a:spLocks noChangeArrowheads="1"/>
            </p:cNvSpPr>
            <p:nvPr/>
          </p:nvSpPr>
          <p:spPr bwMode="auto">
            <a:xfrm>
              <a:off x="5562600" y="2133600"/>
              <a:ext cx="3262312" cy="429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74320" rIns="19050" bIns="26988"/>
            <a:lstStyle/>
            <a:p>
              <a:pPr eaLnBrk="0" hangingPunct="0">
                <a:lnSpc>
                  <a:spcPts val="1700"/>
                </a:lnSpc>
                <a:spcBef>
                  <a:spcPts val="2000"/>
                </a:spcBef>
                <a:tabLst>
                  <a:tab pos="914400" algn="l"/>
                  <a:tab pos="1600200" algn="l"/>
                  <a:tab pos="2057400" algn="l"/>
                  <a:tab pos="2514600" algn="l"/>
                  <a:tab pos="29718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month	leap	d28	d29	d30	d31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0000	–	–	–	–	– 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0001	–	0	0	0	1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0010	0	1	0	0	0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0010	1	0	1	0	0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0011	–	0	0	0	1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0100	–	0	0	1	0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0101	–	0	0	0	1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0110	–	0	0	1	0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0111	–	0	0	0	1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1000	–	0	0	0	1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1001	–	0	0	1	0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1010	–	0	0	0	1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1011	–	0	0	1	0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1100	–	0	0	0	1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1101	–	–	–	–	–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1110	–	–	–	–	–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1111	–	–	–	–	–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endParaRPr lang="en-US" sz="1600">
                <a:solidFill>
                  <a:srgbClr val="000000"/>
                </a:solidFill>
                <a:latin typeface="Tahoma" pitchFamily="-111" charset="0"/>
              </a:endParaRPr>
            </a:p>
          </p:txBody>
        </p:sp>
        <p:sp>
          <p:nvSpPr>
            <p:cNvPr id="7178" name="Line 26"/>
            <p:cNvSpPr>
              <a:spLocks noChangeShapeType="1"/>
            </p:cNvSpPr>
            <p:nvPr/>
          </p:nvSpPr>
          <p:spPr bwMode="auto">
            <a:xfrm>
              <a:off x="5340350" y="2609850"/>
              <a:ext cx="3595687" cy="17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tIns="274320" anchor="ctr"/>
            <a:lstStyle/>
            <a:p>
              <a:endParaRPr lang="en-US"/>
            </a:p>
          </p:txBody>
        </p:sp>
        <p:sp>
          <p:nvSpPr>
            <p:cNvPr id="7179" name="Line 27"/>
            <p:cNvSpPr>
              <a:spLocks noChangeShapeType="1"/>
            </p:cNvSpPr>
            <p:nvPr/>
          </p:nvSpPr>
          <p:spPr bwMode="auto">
            <a:xfrm>
              <a:off x="6989762" y="2390776"/>
              <a:ext cx="6350" cy="41005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tIns="274320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Combinational example (cont.)</a:t>
            </a:r>
          </a:p>
        </p:txBody>
      </p:sp>
      <p:sp>
        <p:nvSpPr>
          <p:cNvPr id="8195" name="Rectangle 2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62463"/>
          </a:xfrm>
        </p:spPr>
        <p:txBody>
          <a:bodyPr/>
          <a:lstStyle/>
          <a:p>
            <a:pPr eaLnBrk="1" hangingPunct="1"/>
            <a:r>
              <a:rPr lang="en-US" sz="2000" smtClean="0"/>
              <a:t>Truth-table to logic to switches to gates</a:t>
            </a:r>
          </a:p>
          <a:p>
            <a:pPr lvl="1" eaLnBrk="1" hangingPunct="1"/>
            <a:r>
              <a:rPr lang="en-US" sz="2000" smtClean="0"/>
              <a:t>d28 = “1 when month=0010 and leap=0”</a:t>
            </a:r>
          </a:p>
          <a:p>
            <a:pPr lvl="1" eaLnBrk="1" hangingPunct="1"/>
            <a:r>
              <a:rPr lang="en-US" sz="2000" smtClean="0"/>
              <a:t>d28 = m8'•m4'•m2•m1'•leap'</a:t>
            </a:r>
            <a:br>
              <a:rPr lang="en-US" sz="2000" smtClean="0"/>
            </a:br>
            <a:endParaRPr lang="en-US" sz="2000" smtClean="0"/>
          </a:p>
          <a:p>
            <a:pPr lvl="1" eaLnBrk="1" hangingPunct="1"/>
            <a:r>
              <a:rPr lang="en-US" sz="2000" smtClean="0"/>
              <a:t>d31 = “1 when month=0001 or month=0011 or ... month=1100”</a:t>
            </a:r>
          </a:p>
          <a:p>
            <a:pPr lvl="1" eaLnBrk="1" hangingPunct="1"/>
            <a:r>
              <a:rPr lang="en-US" sz="2000" smtClean="0"/>
              <a:t>d31 = (m8'•m4'•m2'•m1) + (m8'•m4'•m2•m1) + ... (m8•m4•m2'•m1')</a:t>
            </a:r>
          </a:p>
          <a:p>
            <a:pPr lvl="1" eaLnBrk="1" hangingPunct="1"/>
            <a:r>
              <a:rPr lang="en-US" sz="2000" smtClean="0"/>
              <a:t>d31 = can we simplify more?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2012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61ED0E92-8A56-49E3-B10F-0901F83C1E28}" type="slidenum">
              <a:rPr lang="en-US" sz="800" smtClean="0"/>
              <a:pPr eaLnBrk="1" hangingPunct="1"/>
              <a:t>7</a:t>
            </a:fld>
            <a:endParaRPr lang="en-US" sz="800" smtClean="0"/>
          </a:p>
        </p:txBody>
      </p:sp>
      <p:sp>
        <p:nvSpPr>
          <p:cNvPr id="8199" name="Rectangle 18"/>
          <p:cNvSpPr>
            <a:spLocks noChangeArrowheads="1"/>
          </p:cNvSpPr>
          <p:nvPr/>
        </p:nvSpPr>
        <p:spPr bwMode="auto">
          <a:xfrm>
            <a:off x="6472238" y="2057400"/>
            <a:ext cx="7747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eaLnBrk="0" hangingPunct="0">
              <a:lnSpc>
                <a:spcPts val="1700"/>
              </a:lnSpc>
              <a:spcBef>
                <a:spcPts val="200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 </a:t>
            </a:r>
          </a:p>
        </p:txBody>
      </p:sp>
      <p:grpSp>
        <p:nvGrpSpPr>
          <p:cNvPr id="8200" name="Group 23"/>
          <p:cNvGrpSpPr>
            <a:grpSpLocks/>
          </p:cNvGrpSpPr>
          <p:nvPr/>
        </p:nvGrpSpPr>
        <p:grpSpPr bwMode="auto">
          <a:xfrm>
            <a:off x="4800600" y="3752850"/>
            <a:ext cx="4017963" cy="2728913"/>
            <a:chOff x="1872" y="2045"/>
            <a:chExt cx="2531" cy="1719"/>
          </a:xfrm>
        </p:grpSpPr>
        <p:sp>
          <p:nvSpPr>
            <p:cNvPr id="8201" name="Rectangle 24"/>
            <p:cNvSpPr>
              <a:spLocks noChangeArrowheads="1"/>
            </p:cNvSpPr>
            <p:nvPr/>
          </p:nvSpPr>
          <p:spPr bwMode="auto">
            <a:xfrm>
              <a:off x="2012" y="2045"/>
              <a:ext cx="2391" cy="1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74320" rIns="19050" bIns="26988"/>
            <a:lstStyle/>
            <a:p>
              <a:pPr eaLnBrk="0" hangingPunct="0">
                <a:lnSpc>
                  <a:spcPts val="1700"/>
                </a:lnSpc>
                <a:spcBef>
                  <a:spcPts val="2000"/>
                </a:spcBef>
                <a:tabLst>
                  <a:tab pos="914400" algn="l"/>
                  <a:tab pos="1600200" algn="l"/>
                  <a:tab pos="2057400" algn="l"/>
                  <a:tab pos="2514600" algn="l"/>
                  <a:tab pos="29718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month	leap	d28	d29	d30	d31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0000	–	–	–	–	–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0001	–	0	0	0	1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0010	0	1	0	0	0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0010	1	0	1	0	0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0011	–	0	0	0	1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0100	–	0	0	1	0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...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1100	–	0	0	0	1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1101	–	–	–	–	–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111–	–	–	–	–	–</a:t>
              </a:r>
            </a:p>
          </p:txBody>
        </p:sp>
        <p:sp>
          <p:nvSpPr>
            <p:cNvPr id="8202" name="Line 25"/>
            <p:cNvSpPr>
              <a:spLocks noChangeShapeType="1"/>
            </p:cNvSpPr>
            <p:nvPr/>
          </p:nvSpPr>
          <p:spPr bwMode="auto">
            <a:xfrm>
              <a:off x="1872" y="2345"/>
              <a:ext cx="226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tIns="274320" anchor="ctr"/>
            <a:lstStyle/>
            <a:p>
              <a:endParaRPr lang="en-US"/>
            </a:p>
          </p:txBody>
        </p:sp>
        <p:sp>
          <p:nvSpPr>
            <p:cNvPr id="8203" name="Line 26"/>
            <p:cNvSpPr>
              <a:spLocks noChangeShapeType="1"/>
            </p:cNvSpPr>
            <p:nvPr/>
          </p:nvSpPr>
          <p:spPr bwMode="auto">
            <a:xfrm>
              <a:off x="2911" y="2207"/>
              <a:ext cx="0" cy="15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tIns="274320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Combinational example (cont.)</a:t>
            </a:r>
          </a:p>
        </p:txBody>
      </p:sp>
      <p:sp>
        <p:nvSpPr>
          <p:cNvPr id="54278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/>
              <a:t>d28 = m8'•m4'•m2•m1'•leap’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/>
              <a:t>d29 = m8'•m4'•m2•m1'•leap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/>
              <a:t>d30 = (m8'•m4•m2'•m1') + (m8'•m4•m2•m1') +     </a:t>
            </a:r>
            <a:br>
              <a:rPr lang="en-US" sz="2200" dirty="0" smtClean="0"/>
            </a:br>
            <a:r>
              <a:rPr lang="en-US" sz="2200" dirty="0" smtClean="0"/>
              <a:t>          (m8•m4'•m2'•m1) + (m8•m4'•m2•m1) </a:t>
            </a:r>
            <a:br>
              <a:rPr lang="en-US" sz="2200" dirty="0" smtClean="0"/>
            </a:br>
            <a:r>
              <a:rPr lang="en-US" sz="2200" dirty="0" smtClean="0"/>
              <a:t>       = (m8'•m4•m1') + (m8•m4'•m1)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/>
              <a:t>d31 = (m8'•m4'•m2'•m1) + (m8'•m4'•m2•m1) + </a:t>
            </a:r>
            <a:br>
              <a:rPr lang="en-US" sz="2200" dirty="0" smtClean="0"/>
            </a:br>
            <a:r>
              <a:rPr lang="en-US" sz="2200" dirty="0" smtClean="0"/>
              <a:t>          (m8'•m4•m2'•m1) + (m8'•m4•m2•m1) + </a:t>
            </a:r>
            <a:br>
              <a:rPr lang="en-US" sz="2200" dirty="0" smtClean="0"/>
            </a:br>
            <a:r>
              <a:rPr lang="en-US" sz="2200" dirty="0" smtClean="0"/>
              <a:t>          (m8•m4'•m2'•m1') + (m8•m4'•m2•m1') + </a:t>
            </a:r>
            <a:br>
              <a:rPr lang="en-US" sz="2200" dirty="0" smtClean="0"/>
            </a:br>
            <a:r>
              <a:rPr lang="en-US" sz="2200" dirty="0" smtClean="0"/>
              <a:t>          (m8•m4•m2'•m1')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E319899E-FA3D-4253-98D4-E6996415B4D8}" type="slidenum">
              <a:rPr lang="en-US" sz="800" smtClean="0"/>
              <a:pPr eaLnBrk="1" hangingPunct="1"/>
              <a:t>8</a:t>
            </a:fld>
            <a:endParaRPr lang="en-US" sz="800" smtClean="0"/>
          </a:p>
        </p:txBody>
      </p:sp>
      <p:pic>
        <p:nvPicPr>
          <p:cNvPr id="922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5" t="70708" b="1010"/>
          <a:stretch>
            <a:fillRect/>
          </a:stretch>
        </p:blipFill>
        <p:spPr bwMode="auto">
          <a:xfrm>
            <a:off x="1752600" y="4953000"/>
            <a:ext cx="6629400" cy="173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Combinational logic</a:t>
            </a:r>
          </a:p>
        </p:txBody>
      </p:sp>
      <p:sp>
        <p:nvSpPr>
          <p:cNvPr id="10243" name="Rectangle 1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000" smtClean="0"/>
              <a:t>Switches</a:t>
            </a:r>
          </a:p>
          <a:p>
            <a:pPr eaLnBrk="1" hangingPunct="1">
              <a:lnSpc>
                <a:spcPct val="95000"/>
              </a:lnSpc>
            </a:pPr>
            <a:r>
              <a:rPr lang="en-US" sz="2000" smtClean="0"/>
              <a:t>Basic logic and truth tables</a:t>
            </a:r>
          </a:p>
          <a:p>
            <a:pPr eaLnBrk="1" hangingPunct="1">
              <a:lnSpc>
                <a:spcPct val="95000"/>
              </a:lnSpc>
            </a:pPr>
            <a:r>
              <a:rPr lang="en-US" sz="2000" smtClean="0"/>
              <a:t>Logic functions</a:t>
            </a:r>
          </a:p>
          <a:p>
            <a:pPr eaLnBrk="1" hangingPunct="1">
              <a:lnSpc>
                <a:spcPct val="95000"/>
              </a:lnSpc>
            </a:pPr>
            <a:r>
              <a:rPr lang="en-US" sz="2000" smtClean="0"/>
              <a:t>Boolean algebra</a:t>
            </a:r>
          </a:p>
          <a:p>
            <a:pPr eaLnBrk="1" hangingPunct="1">
              <a:lnSpc>
                <a:spcPct val="95000"/>
              </a:lnSpc>
            </a:pPr>
            <a:r>
              <a:rPr lang="en-US" sz="2000" smtClean="0"/>
              <a:t>Proofs by re-writing and by perfect induction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69B833BF-4F0C-4B02-8BC2-96A74FC47EBE}" type="slidenum">
              <a:rPr lang="en-US" sz="800" smtClean="0"/>
              <a:pPr eaLnBrk="1" hangingPunct="1"/>
              <a:t>9</a:t>
            </a:fld>
            <a:endParaRPr lang="en-US" sz="8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1303</Words>
  <Application>Microsoft Office PowerPoint</Application>
  <PresentationFormat>On-screen Show (4:3)</PresentationFormat>
  <Paragraphs>483</Paragraphs>
  <Slides>29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CSE 311  Foundations of Computing I</vt:lpstr>
      <vt:lpstr>Announcements</vt:lpstr>
      <vt:lpstr>Boolean logic</vt:lpstr>
      <vt:lpstr>A quick combinational logic example</vt:lpstr>
      <vt:lpstr>Implementation in software</vt:lpstr>
      <vt:lpstr>Implementation as a combinational digital system</vt:lpstr>
      <vt:lpstr>Combinational example (cont.)</vt:lpstr>
      <vt:lpstr>Combinational example (cont.)</vt:lpstr>
      <vt:lpstr>Combinational logic</vt:lpstr>
      <vt:lpstr>Switches: basic element of physical implementations</vt:lpstr>
      <vt:lpstr>Switches (cont.)</vt:lpstr>
      <vt:lpstr>Transistor networks</vt:lpstr>
      <vt:lpstr>Multi-input logic gates</vt:lpstr>
      <vt:lpstr>Possible logic functions of two variables</vt:lpstr>
      <vt:lpstr>Boolean algebra</vt:lpstr>
      <vt:lpstr>Logic functions and Boolean algebra</vt:lpstr>
      <vt:lpstr>Axioms and theorems of Boolean algebra</vt:lpstr>
      <vt:lpstr>Axioms and theorems of Boolean algebra (cont.)</vt:lpstr>
      <vt:lpstr>Proving theorems (rewriting)</vt:lpstr>
      <vt:lpstr>Proving theorems (perfect induction)</vt:lpstr>
      <vt:lpstr>A simple example: 1-bit binary adder</vt:lpstr>
      <vt:lpstr>Apply the theorems to simplify expressions</vt:lpstr>
      <vt:lpstr>A simple example: 1-bit binary adder</vt:lpstr>
      <vt:lpstr>From Boolean expressions to logic gates</vt:lpstr>
      <vt:lpstr>From Boolean expressions to logic gates (cont’d)</vt:lpstr>
      <vt:lpstr>Full adder: Carry-out</vt:lpstr>
      <vt:lpstr>Full adder: Sum</vt:lpstr>
      <vt:lpstr>Preview: A 2-bit ripple-carry adder</vt:lpstr>
      <vt:lpstr>Mapping truth tables to logic gates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CSE370: Introduction to Digital Design</dc:title>
  <dc:creator/>
  <cp:lastModifiedBy/>
  <cp:revision>5</cp:revision>
  <cp:lastPrinted>1901-01-01T07:00:00Z</cp:lastPrinted>
  <dcterms:created xsi:type="dcterms:W3CDTF">2010-01-04T17:42:51Z</dcterms:created>
  <dcterms:modified xsi:type="dcterms:W3CDTF">2012-09-30T19:12:09Z</dcterms:modified>
</cp:coreProperties>
</file>