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6" r:id="rId2"/>
    <p:sldId id="273" r:id="rId3"/>
    <p:sldId id="306" r:id="rId4"/>
    <p:sldId id="313" r:id="rId5"/>
    <p:sldId id="275" r:id="rId6"/>
    <p:sldId id="276" r:id="rId7"/>
    <p:sldId id="279" r:id="rId8"/>
    <p:sldId id="304" r:id="rId9"/>
    <p:sldId id="305" r:id="rId10"/>
    <p:sldId id="282" r:id="rId11"/>
    <p:sldId id="277" r:id="rId12"/>
    <p:sldId id="281" r:id="rId13"/>
    <p:sldId id="280" r:id="rId14"/>
    <p:sldId id="283" r:id="rId15"/>
    <p:sldId id="284" r:id="rId16"/>
  </p:sldIdLst>
  <p:sldSz cx="9144000" cy="6858000" type="screen4x3"/>
  <p:notesSz cx="6858000" cy="9144000"/>
  <p:embeddedFontLst>
    <p:embeddedFont>
      <p:font typeface="Calibri" pitchFamily="34" charset="0"/>
      <p:regular r:id="rId19"/>
      <p:bold r:id="rId20"/>
      <p:italic r:id="rId21"/>
      <p:boldItalic r:id="rId22"/>
    </p:embeddedFont>
    <p:embeddedFont>
      <p:font typeface="ＭＳ Ｐゴシック" pitchFamily="34" charset="-128"/>
      <p:regular r:id="rId23"/>
    </p:embeddedFont>
  </p:embeddedFontLst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734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63CCF-171D-D445-A140-141B12636943}" type="datetimeFigureOut">
              <a:rPr lang="en-US" smtClean="0"/>
              <a:t>9/29/2012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49D90-A7F2-0048-8A18-861E01D91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226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35F35F-31D7-4A40-828A-DFD36B965035}" type="datetimeFigureOut">
              <a:rPr lang="en-US"/>
              <a:pPr/>
              <a:t>9/29/2012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B84DD9-199D-154D-8865-F2FF9BF185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04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A6EECC-EA9F-834E-8AF0-0892B94693F8}" type="datetime1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CEA9F-6B5F-374D-97DF-70F491F61A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26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C5F058-0FA0-DF49-AD7E-32C27C1643D7}" type="datetime1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E800C-2091-A647-A24B-2136EF24FB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40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534B4B-A1EA-4C4B-BA42-7D0B2C606664}" type="datetime1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89A07-EC1E-6F4B-A0F2-205DE61572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8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91EB9E-C90C-734E-BE25-6D7890586967}" type="datetime1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4E603-1289-3E4F-AE55-8DB7A6E784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888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770509-67CD-8E42-B2A8-737E95600830}" type="datetime1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C806B-7015-0F4E-A4AE-273E416013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53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EE3D8-A17F-2642-9E3A-9EBF70B58272}" type="datetime1">
              <a:rPr lang="en-US" smtClean="0"/>
              <a:t>9/29/2012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619A9-B4CC-A043-8262-9DE265F1FE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82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D22466-C1E1-3B40-87DD-F42638127999}" type="datetime1">
              <a:rPr lang="en-US" smtClean="0"/>
              <a:t>9/29/2012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1077E-23D8-7249-BB07-1E82285FAE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52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DAB0EB-3464-664D-B4F3-8D0AEF653493}" type="datetime1">
              <a:rPr lang="en-US" smtClean="0"/>
              <a:t>9/29/2012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BE6DF-E14F-AC4C-8BD2-3504B12047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05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F0C2F2-407B-5949-BAE0-50F3AB0C453A}" type="datetime1">
              <a:rPr lang="en-US" smtClean="0"/>
              <a:t>9/29/2012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67399-7F90-914C-B7A9-E5726B1B9D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11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38B32E-3B4A-0343-B8EA-A9E6B8F269EB}" type="datetime1">
              <a:rPr lang="en-US" smtClean="0"/>
              <a:t>9/29/2012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01BC8-7AEA-B448-A965-D387B192A8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193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64D43C-FE73-1B45-9D63-AC695450C589}" type="datetime1">
              <a:rPr lang="en-US" smtClean="0"/>
              <a:t>9/29/2012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D8DA0-08AF-F943-B3B5-F9552CE984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0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7C5F56E7-FEE4-E145-A364-4714082135F2}" type="datetime1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BFBEAED-E509-5A4C-A148-D7BFDB71B3A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hyperlink" Target="http://www.cs.washington.edu/31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2057400"/>
            <a:ext cx="6400800" cy="1600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Arial" pitchFamily="34" charset="0"/>
              </a:rPr>
              <a:t>Autumn 2012, Lecture 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mtClean="0">
                <a:ea typeface="+mn-ea"/>
                <a:cs typeface="Arial" pitchFamily="34" charset="0"/>
              </a:rPr>
              <a:t>Propositional </a:t>
            </a:r>
            <a:r>
              <a:rPr lang="en-US" smtClean="0">
                <a:ea typeface="+mn-ea"/>
                <a:cs typeface="Arial" pitchFamily="34" charset="0"/>
              </a:rPr>
              <a:t>Logic</a:t>
            </a:r>
            <a:endParaRPr lang="en-US" dirty="0" smtClean="0">
              <a:ea typeface="+mn-ea"/>
              <a:cs typeface="Arial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89338"/>
            <a:ext cx="3886200" cy="326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EA9F-6B5F-374D-97DF-70F491F61AB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Understanding connectives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Reflect basic rules of reasoning and logic</a:t>
            </a:r>
          </a:p>
          <a:p>
            <a:r>
              <a:rPr lang="en-US">
                <a:latin typeface="Arial" charset="0"/>
              </a:rPr>
              <a:t>Allow manipulation of logical formulas</a:t>
            </a:r>
          </a:p>
          <a:p>
            <a:pPr lvl="1"/>
            <a:r>
              <a:rPr lang="en-US">
                <a:latin typeface="Arial" charset="0"/>
              </a:rPr>
              <a:t>Simplification</a:t>
            </a:r>
          </a:p>
          <a:p>
            <a:pPr lvl="1"/>
            <a:r>
              <a:rPr lang="en-US">
                <a:latin typeface="Arial" charset="0"/>
              </a:rPr>
              <a:t>Testing for equivalence</a:t>
            </a:r>
          </a:p>
          <a:p>
            <a:r>
              <a:rPr lang="en-US">
                <a:latin typeface="Arial" charset="0"/>
              </a:rPr>
              <a:t>Applications</a:t>
            </a:r>
          </a:p>
          <a:p>
            <a:pPr lvl="1"/>
            <a:r>
              <a:rPr lang="en-US">
                <a:latin typeface="Arial" charset="0"/>
              </a:rPr>
              <a:t>Query optimization</a:t>
            </a:r>
          </a:p>
          <a:p>
            <a:pPr lvl="1"/>
            <a:r>
              <a:rPr lang="en-US">
                <a:latin typeface="Arial" charset="0"/>
              </a:rPr>
              <a:t>Search optimization and caching</a:t>
            </a:r>
          </a:p>
          <a:p>
            <a:pPr lvl="1"/>
            <a:r>
              <a:rPr lang="en-US">
                <a:latin typeface="Arial" charset="0"/>
              </a:rPr>
              <a:t>Artificial Intelligence</a:t>
            </a:r>
          </a:p>
          <a:p>
            <a:pPr lvl="1"/>
            <a:r>
              <a:rPr lang="en-US">
                <a:latin typeface="Arial" charset="0"/>
              </a:rPr>
              <a:t>Program verification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E603-1289-3E4F-AE55-8DB7A6E7845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Properties of logical connectives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3657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Arial" charset="0"/>
              </a:rPr>
              <a:t>Identity</a:t>
            </a:r>
          </a:p>
          <a:p>
            <a:r>
              <a:rPr lang="en-US" dirty="0">
                <a:latin typeface="Arial" charset="0"/>
              </a:rPr>
              <a:t>Domination</a:t>
            </a:r>
          </a:p>
          <a:p>
            <a:r>
              <a:rPr lang="en-US" dirty="0">
                <a:latin typeface="Arial" charset="0"/>
              </a:rPr>
              <a:t>Idempotent</a:t>
            </a:r>
          </a:p>
          <a:p>
            <a:r>
              <a:rPr lang="en-US" dirty="0">
                <a:latin typeface="Arial" charset="0"/>
              </a:rPr>
              <a:t>Commutative</a:t>
            </a:r>
          </a:p>
          <a:p>
            <a:r>
              <a:rPr lang="en-US" dirty="0">
                <a:latin typeface="Arial" charset="0"/>
              </a:rPr>
              <a:t>Associative</a:t>
            </a:r>
          </a:p>
          <a:p>
            <a:r>
              <a:rPr lang="en-US" dirty="0">
                <a:latin typeface="Arial" charset="0"/>
              </a:rPr>
              <a:t>Distributive</a:t>
            </a:r>
          </a:p>
          <a:p>
            <a:r>
              <a:rPr lang="en-US" dirty="0">
                <a:latin typeface="Arial" charset="0"/>
              </a:rPr>
              <a:t>Absorption</a:t>
            </a:r>
          </a:p>
          <a:p>
            <a:r>
              <a:rPr lang="en-US" dirty="0" smtClean="0">
                <a:latin typeface="Arial" charset="0"/>
              </a:rPr>
              <a:t>Negation</a:t>
            </a:r>
          </a:p>
          <a:p>
            <a:r>
              <a:rPr lang="en-US" dirty="0" err="1" smtClean="0">
                <a:latin typeface="Arial" charset="0"/>
              </a:rPr>
              <a:t>DeMorgan’s</a:t>
            </a:r>
            <a:r>
              <a:rPr lang="en-US" dirty="0" smtClean="0">
                <a:latin typeface="Arial" charset="0"/>
              </a:rPr>
              <a:t> Laws</a:t>
            </a:r>
          </a:p>
          <a:p>
            <a:r>
              <a:rPr lang="en-US" dirty="0" smtClean="0">
                <a:latin typeface="Arial" charset="0"/>
              </a:rPr>
              <a:t>Double Negation</a:t>
            </a:r>
            <a:endParaRPr lang="en-US" dirty="0">
              <a:latin typeface="Arial" charset="0"/>
            </a:endParaRPr>
          </a:p>
        </p:txBody>
      </p:sp>
      <p:sp>
        <p:nvSpPr>
          <p:cNvPr id="12292" name="Text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791200" y="4343400"/>
            <a:ext cx="3032125" cy="230822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i="1"/>
              <a:t>p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/>
              <a:t> </a:t>
            </a:r>
            <a:r>
              <a:rPr lang="en-US" b="1"/>
              <a:t>T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/>
              <a:t> </a:t>
            </a:r>
            <a:r>
              <a:rPr lang="en-US" i="1"/>
              <a:t>p</a:t>
            </a:r>
          </a:p>
          <a:p>
            <a:pPr eaLnBrk="1" hangingPunct="1"/>
            <a:r>
              <a:rPr lang="en-US" i="1"/>
              <a:t>p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/>
              <a:t> </a:t>
            </a:r>
            <a:r>
              <a:rPr lang="en-US" b="1"/>
              <a:t>F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/>
              <a:t> </a:t>
            </a:r>
            <a:r>
              <a:rPr lang="en-US" b="1"/>
              <a:t>F</a:t>
            </a:r>
          </a:p>
          <a:p>
            <a:pPr eaLnBrk="1" hangingPunct="1"/>
            <a:r>
              <a:rPr lang="en-US" i="1"/>
              <a:t>p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/>
              <a:t> </a:t>
            </a:r>
            <a:r>
              <a:rPr lang="en-US" i="1"/>
              <a:t>p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/>
              <a:t> </a:t>
            </a:r>
            <a:r>
              <a:rPr lang="en-US" i="1"/>
              <a:t>p</a:t>
            </a:r>
          </a:p>
          <a:p>
            <a:pPr eaLnBrk="1" hangingPunct="1"/>
            <a:r>
              <a:rPr lang="en-US" i="1"/>
              <a:t>p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/>
              <a:t> </a:t>
            </a:r>
            <a:r>
              <a:rPr lang="en-US" i="1"/>
              <a:t>q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/>
              <a:t> </a:t>
            </a:r>
            <a:r>
              <a:rPr lang="en-US" i="1"/>
              <a:t>q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/>
              <a:t> </a:t>
            </a:r>
            <a:r>
              <a:rPr lang="en-US" i="1"/>
              <a:t>p</a:t>
            </a:r>
          </a:p>
          <a:p>
            <a:pPr eaLnBrk="1" hangingPunct="1"/>
            <a:r>
              <a:rPr lang="en-US"/>
              <a:t>(</a:t>
            </a:r>
            <a:r>
              <a:rPr lang="en-US" i="1"/>
              <a:t>p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/>
              <a:t> </a:t>
            </a:r>
            <a:r>
              <a:rPr lang="en-US" i="1"/>
              <a:t>q</a:t>
            </a:r>
            <a:r>
              <a:rPr lang="en-US"/>
              <a:t>)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/>
              <a:t> </a:t>
            </a:r>
            <a:r>
              <a:rPr lang="en-US" i="1"/>
              <a:t>r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/>
              <a:t> </a:t>
            </a:r>
            <a:r>
              <a:rPr lang="en-US" i="1"/>
              <a:t>p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/>
              <a:t> (</a:t>
            </a:r>
            <a:r>
              <a:rPr lang="en-US" i="1"/>
              <a:t>q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/>
              <a:t> </a:t>
            </a:r>
            <a:r>
              <a:rPr lang="en-US" i="1"/>
              <a:t>r</a:t>
            </a:r>
            <a:r>
              <a:rPr lang="en-US"/>
              <a:t>)</a:t>
            </a:r>
          </a:p>
          <a:p>
            <a:pPr eaLnBrk="1" hangingPunct="1"/>
            <a:r>
              <a:rPr lang="en-US" i="1"/>
              <a:t>p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/>
              <a:t> (</a:t>
            </a:r>
            <a:r>
              <a:rPr lang="en-US" i="1"/>
              <a:t>q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</a:t>
            </a:r>
            <a:r>
              <a:rPr lang="en-US"/>
              <a:t> </a:t>
            </a:r>
            <a:r>
              <a:rPr lang="en-US" i="1"/>
              <a:t>r</a:t>
            </a:r>
            <a:r>
              <a:rPr lang="en-US"/>
              <a:t>)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/>
              <a:t> (</a:t>
            </a:r>
            <a:r>
              <a:rPr lang="en-US" i="1"/>
              <a:t>p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/>
              <a:t> </a:t>
            </a:r>
            <a:r>
              <a:rPr lang="en-US" i="1"/>
              <a:t>q</a:t>
            </a:r>
            <a:r>
              <a:rPr lang="en-US"/>
              <a:t>) </a:t>
            </a:r>
            <a:r>
              <a:rPr lang="en-US">
                <a:latin typeface="Symbol" charset="0"/>
                <a:sym typeface="Symbol" charset="0"/>
              </a:rPr>
              <a:t></a:t>
            </a:r>
            <a:r>
              <a:rPr lang="en-US"/>
              <a:t> (</a:t>
            </a:r>
            <a:r>
              <a:rPr lang="en-US" i="1"/>
              <a:t>p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/>
              <a:t> </a:t>
            </a:r>
            <a:r>
              <a:rPr lang="en-US" i="1"/>
              <a:t>r</a:t>
            </a:r>
            <a:r>
              <a:rPr lang="en-US"/>
              <a:t>)</a:t>
            </a:r>
          </a:p>
          <a:p>
            <a:pPr eaLnBrk="1" hangingPunct="1"/>
            <a:r>
              <a:rPr lang="en-US" i="1"/>
              <a:t>p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/>
              <a:t> (</a:t>
            </a:r>
            <a:r>
              <a:rPr lang="en-US" i="1"/>
              <a:t>p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</a:t>
            </a:r>
            <a:r>
              <a:rPr lang="en-US"/>
              <a:t> </a:t>
            </a:r>
            <a:r>
              <a:rPr lang="en-US" i="1"/>
              <a:t>q</a:t>
            </a:r>
            <a:r>
              <a:rPr lang="en-US"/>
              <a:t>)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/>
              <a:t> </a:t>
            </a:r>
            <a:r>
              <a:rPr lang="en-US" i="1"/>
              <a:t>p</a:t>
            </a:r>
          </a:p>
          <a:p>
            <a:pPr eaLnBrk="1" hangingPunct="1"/>
            <a:r>
              <a:rPr lang="en-US" i="1"/>
              <a:t>p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 i="1"/>
              <a:t> p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 b="1"/>
              <a:t> F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E603-1289-3E4F-AE55-8DB7A6E7845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97165" y="6096000"/>
            <a:ext cx="2422235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Textbook, 1.3, Table 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Equivalences relating to implication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p </a:t>
            </a:r>
            <a:r>
              <a:rPr lang="en-US">
                <a:latin typeface="Symbol" charset="0"/>
                <a:sym typeface="Symbol" charset="0"/>
              </a:rPr>
              <a:t></a:t>
            </a:r>
            <a:r>
              <a:rPr lang="en-US">
                <a:latin typeface="Arial" charset="0"/>
              </a:rPr>
              <a:t> q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>
                <a:latin typeface="Arial" charset="0"/>
              </a:rPr>
              <a:t> p </a:t>
            </a:r>
            <a:r>
              <a:rPr lang="en-US">
                <a:latin typeface="Symbol" charset="0"/>
                <a:sym typeface="Symbol" charset="0"/>
              </a:rPr>
              <a:t></a:t>
            </a:r>
            <a:r>
              <a:rPr lang="en-US">
                <a:latin typeface="Arial" charset="0"/>
              </a:rPr>
              <a:t> q</a:t>
            </a:r>
          </a:p>
          <a:p>
            <a:r>
              <a:rPr lang="en-US">
                <a:latin typeface="Arial" charset="0"/>
              </a:rPr>
              <a:t>p </a:t>
            </a:r>
            <a:r>
              <a:rPr lang="en-US">
                <a:latin typeface="Symbol" charset="0"/>
                <a:sym typeface="Symbol" charset="0"/>
              </a:rPr>
              <a:t></a:t>
            </a:r>
            <a:r>
              <a:rPr lang="en-US">
                <a:latin typeface="Arial" charset="0"/>
              </a:rPr>
              <a:t> q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>
                <a:latin typeface="Arial" charset="0"/>
              </a:rPr>
              <a:t> q </a:t>
            </a:r>
            <a:r>
              <a:rPr lang="en-US">
                <a:latin typeface="Symbol" charset="0"/>
                <a:sym typeface="Symbol" charset="0"/>
              </a:rPr>
              <a:t>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>
                <a:latin typeface="Arial" charset="0"/>
              </a:rPr>
              <a:t> p</a:t>
            </a:r>
          </a:p>
          <a:p>
            <a:r>
              <a:rPr lang="en-US">
                <a:latin typeface="Arial" charset="0"/>
              </a:rPr>
              <a:t>p </a:t>
            </a:r>
            <a:r>
              <a:rPr lang="en-US">
                <a:latin typeface="Symbol" charset="0"/>
                <a:sym typeface="Symbol" charset="0"/>
              </a:rPr>
              <a:t></a:t>
            </a:r>
            <a:r>
              <a:rPr lang="en-US">
                <a:latin typeface="Arial" charset="0"/>
              </a:rPr>
              <a:t> q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>
                <a:latin typeface="Arial" charset="0"/>
              </a:rPr>
              <a:t> p </a:t>
            </a:r>
            <a:r>
              <a:rPr lang="en-US">
                <a:latin typeface="Symbol" charset="0"/>
                <a:sym typeface="Symbol" charset="0"/>
              </a:rPr>
              <a:t></a:t>
            </a:r>
            <a:r>
              <a:rPr lang="en-US">
                <a:latin typeface="Arial" charset="0"/>
              </a:rPr>
              <a:t> q</a:t>
            </a:r>
          </a:p>
          <a:p>
            <a:r>
              <a:rPr lang="en-US">
                <a:latin typeface="Arial" charset="0"/>
              </a:rPr>
              <a:t>p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>
                <a:latin typeface="Arial" charset="0"/>
              </a:rPr>
              <a:t> q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>
                <a:latin typeface="Arial" charset="0"/>
              </a:rPr>
              <a:t> (p </a:t>
            </a:r>
            <a:r>
              <a:rPr lang="en-US">
                <a:latin typeface="Symbol" charset="0"/>
                <a:sym typeface="Symbol" charset="0"/>
              </a:rPr>
              <a:t>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>
                <a:latin typeface="Arial" charset="0"/>
              </a:rPr>
              <a:t> q)</a:t>
            </a:r>
          </a:p>
          <a:p>
            <a:r>
              <a:rPr lang="en-US">
                <a:latin typeface="Arial" charset="0"/>
              </a:rPr>
              <a:t>p </a:t>
            </a:r>
            <a:r>
              <a:rPr lang="en-US">
                <a:latin typeface="Symbol" charset="0"/>
                <a:sym typeface="Symbol" charset="0"/>
              </a:rPr>
              <a:t></a:t>
            </a:r>
            <a:r>
              <a:rPr lang="en-US">
                <a:latin typeface="Arial" charset="0"/>
              </a:rPr>
              <a:t> q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>
                <a:latin typeface="Arial" charset="0"/>
              </a:rPr>
              <a:t> (p</a:t>
            </a:r>
            <a:r>
              <a:rPr lang="en-US">
                <a:latin typeface="Symbol" charset="0"/>
                <a:sym typeface="Symbol" charset="0"/>
              </a:rPr>
              <a:t></a:t>
            </a:r>
            <a:r>
              <a:rPr lang="en-US">
                <a:latin typeface="Arial" charset="0"/>
              </a:rPr>
              <a:t> q)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>
                <a:latin typeface="Arial" charset="0"/>
              </a:rPr>
              <a:t> (q </a:t>
            </a:r>
            <a:r>
              <a:rPr lang="en-US">
                <a:latin typeface="Symbol" charset="0"/>
                <a:sym typeface="Symbol" charset="0"/>
              </a:rPr>
              <a:t></a:t>
            </a:r>
            <a:r>
              <a:rPr lang="en-US">
                <a:latin typeface="Arial" charset="0"/>
              </a:rPr>
              <a:t> p)</a:t>
            </a:r>
          </a:p>
          <a:p>
            <a:r>
              <a:rPr lang="en-US">
                <a:latin typeface="Arial" charset="0"/>
              </a:rPr>
              <a:t>p </a:t>
            </a:r>
            <a:r>
              <a:rPr lang="en-US">
                <a:latin typeface="Symbol" charset="0"/>
                <a:sym typeface="Symbol" charset="0"/>
              </a:rPr>
              <a:t></a:t>
            </a:r>
            <a:r>
              <a:rPr lang="en-US">
                <a:latin typeface="Arial" charset="0"/>
              </a:rPr>
              <a:t> q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>
                <a:latin typeface="Arial" charset="0"/>
              </a:rPr>
              <a:t> p </a:t>
            </a:r>
            <a:r>
              <a:rPr lang="en-US">
                <a:latin typeface="Symbol" charset="0"/>
                <a:sym typeface="Symbol" charset="0"/>
              </a:rPr>
              <a:t>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>
                <a:latin typeface="Arial" charset="0"/>
              </a:rPr>
              <a:t> q</a:t>
            </a:r>
          </a:p>
          <a:p>
            <a:r>
              <a:rPr lang="en-US">
                <a:latin typeface="Arial" charset="0"/>
              </a:rPr>
              <a:t>p </a:t>
            </a:r>
            <a:r>
              <a:rPr lang="en-US">
                <a:latin typeface="Symbol" charset="0"/>
                <a:sym typeface="Symbol" charset="0"/>
              </a:rPr>
              <a:t></a:t>
            </a:r>
            <a:r>
              <a:rPr lang="en-US">
                <a:latin typeface="Arial" charset="0"/>
              </a:rPr>
              <a:t> q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>
                <a:latin typeface="Arial" charset="0"/>
              </a:rPr>
              <a:t> (p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>
                <a:latin typeface="Arial" charset="0"/>
              </a:rPr>
              <a:t> q) </a:t>
            </a:r>
            <a:r>
              <a:rPr lang="en-US">
                <a:latin typeface="Symbol" charset="0"/>
                <a:sym typeface="Symbol" charset="0"/>
              </a:rPr>
              <a:t></a:t>
            </a:r>
            <a:r>
              <a:rPr lang="en-US">
                <a:latin typeface="Arial" charset="0"/>
              </a:rPr>
              <a:t> (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>
                <a:latin typeface="Arial" charset="0"/>
              </a:rPr>
              <a:t> p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>
                <a:latin typeface="Arial" charset="0"/>
              </a:rPr>
              <a:t> q)</a:t>
            </a:r>
          </a:p>
          <a:p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>
                <a:latin typeface="Arial" charset="0"/>
              </a:rPr>
              <a:t> (p </a:t>
            </a:r>
            <a:r>
              <a:rPr lang="en-US">
                <a:latin typeface="Symbol" charset="0"/>
                <a:sym typeface="Symbol" charset="0"/>
              </a:rPr>
              <a:t></a:t>
            </a:r>
            <a:r>
              <a:rPr lang="en-US">
                <a:latin typeface="Arial" charset="0"/>
              </a:rPr>
              <a:t> q)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>
                <a:latin typeface="Arial" charset="0"/>
              </a:rPr>
              <a:t> p </a:t>
            </a:r>
            <a:r>
              <a:rPr lang="en-US">
                <a:latin typeface="Symbol" charset="0"/>
                <a:sym typeface="Symbol" charset="0"/>
              </a:rPr>
              <a:t>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>
                <a:latin typeface="Arial" charset="0"/>
              </a:rPr>
              <a:t> q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E603-1289-3E4F-AE55-8DB7A6E7845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Logical Proofs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To show P is equivalent to Q</a:t>
            </a:r>
          </a:p>
          <a:p>
            <a:pPr lvl="1"/>
            <a:r>
              <a:rPr lang="en-US">
                <a:latin typeface="Arial" charset="0"/>
              </a:rPr>
              <a:t>Apply a series of logical equivalences to subexpressions to convert P to Q</a:t>
            </a:r>
          </a:p>
          <a:p>
            <a:r>
              <a:rPr lang="en-US">
                <a:latin typeface="Arial" charset="0"/>
              </a:rPr>
              <a:t>To show P is a tautology</a:t>
            </a:r>
          </a:p>
          <a:p>
            <a:pPr lvl="1"/>
            <a:r>
              <a:rPr lang="en-US">
                <a:latin typeface="Arial" charset="0"/>
              </a:rPr>
              <a:t>Apply a series of logical equivalences to subexpressions to convert P to </a:t>
            </a:r>
            <a:r>
              <a:rPr lang="en-US" b="1">
                <a:latin typeface="Arial" charset="0"/>
              </a:rPr>
              <a:t>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E603-1289-3E4F-AE55-8DB7A6E7845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Show (</a:t>
            </a:r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>
                <a:latin typeface="Arial" charset="0"/>
              </a:rPr>
              <a:t> </a:t>
            </a:r>
            <a:r>
              <a:rPr lang="en-US" i="1">
                <a:latin typeface="Arial" charset="0"/>
              </a:rPr>
              <a:t>q</a:t>
            </a:r>
            <a:r>
              <a:rPr lang="en-US">
                <a:latin typeface="Arial" charset="0"/>
              </a:rPr>
              <a:t>) </a:t>
            </a:r>
            <a:r>
              <a:rPr lang="en-US">
                <a:latin typeface="Symbol" charset="0"/>
                <a:sym typeface="Symbol" charset="0"/>
              </a:rPr>
              <a:t></a:t>
            </a:r>
            <a:r>
              <a:rPr lang="en-US">
                <a:latin typeface="Arial" charset="0"/>
              </a:rPr>
              <a:t> (</a:t>
            </a:r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</a:t>
            </a:r>
            <a:r>
              <a:rPr lang="en-US">
                <a:latin typeface="Arial" charset="0"/>
              </a:rPr>
              <a:t> </a:t>
            </a:r>
            <a:r>
              <a:rPr lang="en-US" i="1">
                <a:latin typeface="Arial" charset="0"/>
              </a:rPr>
              <a:t>q</a:t>
            </a:r>
            <a:r>
              <a:rPr lang="en-US">
                <a:latin typeface="Arial" charset="0"/>
              </a:rPr>
              <a:t>) is a tautology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E603-1289-3E4F-AE55-8DB7A6E7845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Show (p </a:t>
            </a:r>
            <a:r>
              <a:rPr lang="en-US" dirty="0">
                <a:latin typeface="Symbol" charset="0"/>
                <a:sym typeface="Symbol" charset="0"/>
              </a:rPr>
              <a:t></a:t>
            </a:r>
            <a:r>
              <a:rPr lang="en-US" dirty="0">
                <a:latin typeface="Arial" charset="0"/>
              </a:rPr>
              <a:t> q) </a:t>
            </a:r>
            <a:r>
              <a:rPr lang="en-US" dirty="0">
                <a:latin typeface="Symbol" charset="0"/>
                <a:sym typeface="Symbol" charset="0"/>
              </a:rPr>
              <a:t></a:t>
            </a:r>
            <a:r>
              <a:rPr lang="en-US" dirty="0">
                <a:latin typeface="Arial" charset="0"/>
              </a:rPr>
              <a:t> r and </a:t>
            </a:r>
            <a:br>
              <a:rPr lang="en-US" dirty="0">
                <a:latin typeface="Arial" charset="0"/>
              </a:rPr>
            </a:br>
            <a:r>
              <a:rPr lang="en-US" dirty="0" smtClean="0">
                <a:latin typeface="Arial" charset="0"/>
              </a:rPr>
              <a:t>r </a:t>
            </a:r>
            <a:r>
              <a:rPr lang="en-US" dirty="0">
                <a:latin typeface="Symbol" charset="0"/>
                <a:sym typeface="Symbol" charset="0"/>
              </a:rPr>
              <a:t></a:t>
            </a:r>
            <a:r>
              <a:rPr lang="en-US" dirty="0">
                <a:latin typeface="Arial" charset="0"/>
              </a:rPr>
              <a:t> (q </a:t>
            </a:r>
            <a:r>
              <a:rPr lang="en-US" dirty="0">
                <a:latin typeface="Symbol" charset="0"/>
                <a:sym typeface="Symbol" charset="0"/>
              </a:rPr>
              <a:t></a:t>
            </a: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p) </a:t>
            </a:r>
            <a:r>
              <a:rPr lang="en-US" dirty="0">
                <a:latin typeface="Arial" charset="0"/>
              </a:rPr>
              <a:t>are not equivalent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E603-1289-3E4F-AE55-8DB7A6E7845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6388" name="TextBox 3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5257800"/>
            <a:ext cx="1658938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All false 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Administrative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Course web: </a:t>
            </a:r>
            <a:r>
              <a:rPr lang="en-US" dirty="0">
                <a:latin typeface="Arial" charset="0"/>
                <a:hlinkClick r:id="rId4"/>
              </a:rPr>
              <a:t>http://www.cs.washington.edu/311</a:t>
            </a:r>
            <a:endParaRPr lang="en-US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Homework, Lecture slides, Office Hours ...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22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Homework: 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Due Wednesday at the start of </a:t>
            </a:r>
            <a:r>
              <a:rPr lang="en-US" dirty="0" smtClean="0">
                <a:latin typeface="Arial" charset="0"/>
              </a:rPr>
              <a:t>class</a:t>
            </a:r>
            <a:endParaRPr lang="en-US" dirty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E603-1289-3E4F-AE55-8DB7A6E7845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Highlights of week 1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Propositional calculus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Basic logical connectives</a:t>
            </a:r>
          </a:p>
          <a:p>
            <a:r>
              <a:rPr lang="en-US" dirty="0">
                <a:latin typeface="Arial" charset="0"/>
              </a:rPr>
              <a:t>If pigs can whistle, then horses can fly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E603-1289-3E4F-AE55-8DB7A6E7845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Combinational Logic Circuits</a:t>
            </a:r>
          </a:p>
        </p:txBody>
      </p:sp>
      <p:grpSp>
        <p:nvGrpSpPr>
          <p:cNvPr id="5123" name="Group 29710"/>
          <p:cNvGrpSpPr>
            <a:grpSpLocks/>
          </p:cNvGrpSpPr>
          <p:nvPr/>
        </p:nvGrpSpPr>
        <p:grpSpPr bwMode="auto">
          <a:xfrm>
            <a:off x="1981200" y="1524000"/>
            <a:ext cx="4953000" cy="1944688"/>
            <a:chOff x="1597131" y="2334545"/>
            <a:chExt cx="5311586" cy="2089073"/>
          </a:xfrm>
        </p:grpSpPr>
        <p:grpSp>
          <p:nvGrpSpPr>
            <p:cNvPr id="5126" name="Group 25"/>
            <p:cNvGrpSpPr>
              <a:grpSpLocks/>
            </p:cNvGrpSpPr>
            <p:nvPr/>
          </p:nvGrpSpPr>
          <p:grpSpPr bwMode="auto">
            <a:xfrm>
              <a:off x="5508542" y="2998120"/>
              <a:ext cx="1400175" cy="663575"/>
              <a:chOff x="6394223" y="4149095"/>
              <a:chExt cx="1400175" cy="663575"/>
            </a:xfrm>
          </p:grpSpPr>
          <p:pic>
            <p:nvPicPr>
              <p:cNvPr id="5141" name="Picture 50" descr="or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94223" y="4149095"/>
                <a:ext cx="1400175" cy="663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142" name="TextBox 16"/>
              <p:cNvSpPr txBox="1">
                <a:spLocks noChangeArrowheads="1"/>
              </p:cNvSpPr>
              <p:nvPr/>
            </p:nvSpPr>
            <p:spPr bwMode="auto">
              <a:xfrm>
                <a:off x="6740833" y="4288127"/>
                <a:ext cx="53091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OR</a:t>
                </a:r>
              </a:p>
            </p:txBody>
          </p:sp>
        </p:grpSp>
        <p:pic>
          <p:nvPicPr>
            <p:cNvPr id="5127" name="Picture 51" descr="not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7132" y="3076301"/>
              <a:ext cx="1219200" cy="663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128" name="Group 30"/>
            <p:cNvGrpSpPr>
              <a:grpSpLocks/>
            </p:cNvGrpSpPr>
            <p:nvPr/>
          </p:nvGrpSpPr>
          <p:grpSpPr bwMode="auto">
            <a:xfrm>
              <a:off x="3322606" y="2334545"/>
              <a:ext cx="1420897" cy="2089073"/>
              <a:chOff x="4292083" y="3379082"/>
              <a:chExt cx="1420897" cy="2089073"/>
            </a:xfrm>
          </p:grpSpPr>
          <p:grpSp>
            <p:nvGrpSpPr>
              <p:cNvPr id="5135" name="Group 6"/>
              <p:cNvGrpSpPr>
                <a:grpSpLocks/>
              </p:cNvGrpSpPr>
              <p:nvPr/>
            </p:nvGrpSpPr>
            <p:grpSpPr bwMode="auto">
              <a:xfrm>
                <a:off x="4293755" y="4804580"/>
                <a:ext cx="1419225" cy="663575"/>
                <a:chOff x="5939470" y="5355664"/>
                <a:chExt cx="1419225" cy="663575"/>
              </a:xfrm>
            </p:grpSpPr>
            <p:pic>
              <p:nvPicPr>
                <p:cNvPr id="5139" name="Picture 49" descr="and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939470" y="5355664"/>
                  <a:ext cx="1419225" cy="6635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5140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6313092" y="5502785"/>
                  <a:ext cx="671979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/>
                    <a:t>AND</a:t>
                  </a:r>
                </a:p>
              </p:txBody>
            </p:sp>
          </p:grpSp>
          <p:grpSp>
            <p:nvGrpSpPr>
              <p:cNvPr id="5136" name="Group 27"/>
              <p:cNvGrpSpPr>
                <a:grpSpLocks/>
              </p:cNvGrpSpPr>
              <p:nvPr/>
            </p:nvGrpSpPr>
            <p:grpSpPr bwMode="auto">
              <a:xfrm>
                <a:off x="4292083" y="3379082"/>
                <a:ext cx="1419225" cy="663575"/>
                <a:chOff x="5939470" y="5355664"/>
                <a:chExt cx="1419225" cy="663575"/>
              </a:xfrm>
            </p:grpSpPr>
            <p:pic>
              <p:nvPicPr>
                <p:cNvPr id="5137" name="Picture 49" descr="and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939470" y="5355664"/>
                  <a:ext cx="1419225" cy="6635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5138" name="TextBox 29"/>
                <p:cNvSpPr txBox="1">
                  <a:spLocks noChangeArrowheads="1"/>
                </p:cNvSpPr>
                <p:nvPr/>
              </p:nvSpPr>
              <p:spPr bwMode="auto">
                <a:xfrm>
                  <a:off x="6313092" y="5502785"/>
                  <a:ext cx="671979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/>
                    <a:t>AND</a:t>
                  </a:r>
                </a:p>
              </p:txBody>
            </p:sp>
          </p:grpSp>
        </p:grpSp>
        <p:cxnSp>
          <p:nvCxnSpPr>
            <p:cNvPr id="29697" name="Straight Connector 29696"/>
            <p:cNvCxnSpPr/>
            <p:nvPr/>
          </p:nvCxnSpPr>
          <p:spPr>
            <a:xfrm flipH="1">
              <a:off x="1597131" y="2506787"/>
              <a:ext cx="208207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00" name="Elbow Connector 29699"/>
            <p:cNvCxnSpPr/>
            <p:nvPr/>
          </p:nvCxnSpPr>
          <p:spPr>
            <a:xfrm flipV="1">
              <a:off x="2816072" y="2825690"/>
              <a:ext cx="863133" cy="584941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04" name="Elbow Connector 29703"/>
            <p:cNvCxnSpPr/>
            <p:nvPr/>
          </p:nvCxnSpPr>
          <p:spPr>
            <a:xfrm>
              <a:off x="2816072" y="3407220"/>
              <a:ext cx="880158" cy="530368"/>
            </a:xfrm>
            <a:prstGeom prst="bentConnector3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1597131" y="4251376"/>
              <a:ext cx="208207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08" name="Elbow Connector 29707"/>
            <p:cNvCxnSpPr/>
            <p:nvPr/>
          </p:nvCxnSpPr>
          <p:spPr>
            <a:xfrm>
              <a:off x="4741522" y="2667092"/>
              <a:ext cx="1113390" cy="503082"/>
            </a:xfrm>
            <a:prstGeom prst="bentConnector3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10" name="Elbow Connector 29709"/>
            <p:cNvCxnSpPr/>
            <p:nvPr/>
          </p:nvCxnSpPr>
          <p:spPr>
            <a:xfrm flipV="1">
              <a:off x="4744927" y="3502721"/>
              <a:ext cx="1113390" cy="593467"/>
            </a:xfrm>
            <a:prstGeom prst="bentConnector3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24" name="TextBox 21"/>
          <p:cNvSpPr txBox="1">
            <a:spLocks noChangeArrowheads="1"/>
          </p:cNvSpPr>
          <p:nvPr/>
        </p:nvSpPr>
        <p:spPr bwMode="auto">
          <a:xfrm>
            <a:off x="762000" y="4114800"/>
            <a:ext cx="7981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Design a 3 input circuit to compute the majority of 3.  Output 1 if at least two </a:t>
            </a:r>
          </a:p>
          <a:p>
            <a:pPr eaLnBrk="1" hangingPunct="1"/>
            <a:r>
              <a:rPr lang="en-US"/>
              <a:t>inputs are 1, output 0 otherwise</a:t>
            </a:r>
          </a:p>
        </p:txBody>
      </p:sp>
      <p:sp>
        <p:nvSpPr>
          <p:cNvPr id="5125" name="TextBox 22"/>
          <p:cNvSpPr txBox="1">
            <a:spLocks noChangeArrowheads="1"/>
          </p:cNvSpPr>
          <p:nvPr/>
        </p:nvSpPr>
        <p:spPr bwMode="auto">
          <a:xfrm>
            <a:off x="838200" y="5638800"/>
            <a:ext cx="3673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What about a majority of 5 circuit?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E6DF-E14F-AC4C-8BD2-3504B12047B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Logical equivalence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7526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>
                <a:ea typeface="+mn-ea"/>
              </a:rPr>
              <a:t>Terminology:  A compound proposition is a</a:t>
            </a:r>
          </a:p>
          <a:p>
            <a:pPr lvl="1">
              <a:defRPr/>
            </a:pPr>
            <a:r>
              <a:rPr lang="en-US" i="1" dirty="0" smtClean="0">
                <a:ea typeface="+mn-ea"/>
              </a:rPr>
              <a:t>Tautology</a:t>
            </a:r>
            <a:r>
              <a:rPr lang="en-US" dirty="0" smtClean="0">
                <a:ea typeface="+mn-ea"/>
              </a:rPr>
              <a:t> if it is always true</a:t>
            </a:r>
          </a:p>
          <a:p>
            <a:pPr lvl="1">
              <a:defRPr/>
            </a:pPr>
            <a:r>
              <a:rPr lang="en-US" i="1" dirty="0" smtClean="0">
                <a:ea typeface="+mn-ea"/>
              </a:rPr>
              <a:t>Contradiction</a:t>
            </a:r>
            <a:r>
              <a:rPr lang="en-US" dirty="0" smtClean="0">
                <a:ea typeface="+mn-ea"/>
              </a:rPr>
              <a:t> if it is always false</a:t>
            </a:r>
          </a:p>
          <a:p>
            <a:pPr lvl="1">
              <a:defRPr/>
            </a:pPr>
            <a:r>
              <a:rPr lang="en-US" i="1" dirty="0" smtClean="0">
                <a:ea typeface="+mn-ea"/>
              </a:rPr>
              <a:t>Contingency</a:t>
            </a:r>
            <a:r>
              <a:rPr lang="en-US" dirty="0" smtClean="0">
                <a:ea typeface="+mn-ea"/>
              </a:rPr>
              <a:t> if it can be either true or false</a:t>
            </a:r>
          </a:p>
          <a:p>
            <a:pPr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  <a:p>
            <a:pPr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  <a:p>
            <a:pPr lvl="1">
              <a:defRPr/>
            </a:pPr>
            <a:endParaRPr lang="en-US" dirty="0">
              <a:ea typeface="+mn-ea"/>
            </a:endParaRPr>
          </a:p>
        </p:txBody>
      </p:sp>
      <p:sp>
        <p:nvSpPr>
          <p:cNvPr id="6148" name="Text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3498850"/>
            <a:ext cx="61722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i="1"/>
              <a:t>p</a:t>
            </a:r>
            <a:r>
              <a:rPr lang="en-US" sz="2400" b="1"/>
              <a:t> </a:t>
            </a:r>
            <a:r>
              <a:rPr lang="en-US" sz="2400" b="1">
                <a:latin typeface="Symbol" charset="0"/>
                <a:sym typeface="Symbol" charset="0"/>
              </a:rPr>
              <a:t></a:t>
            </a:r>
            <a:r>
              <a:rPr lang="en-US" sz="2400" b="1"/>
              <a:t> </a:t>
            </a:r>
            <a:r>
              <a:rPr lang="en-US" sz="2400" b="1">
                <a:latin typeface="Symbol" charset="0"/>
                <a:sym typeface="Symbol" charset="0"/>
              </a:rPr>
              <a:t></a:t>
            </a:r>
            <a:r>
              <a:rPr lang="en-US" sz="2400" b="1"/>
              <a:t> </a:t>
            </a:r>
            <a:r>
              <a:rPr lang="en-US" sz="2400" i="1"/>
              <a:t>p</a:t>
            </a:r>
          </a:p>
          <a:p>
            <a:pPr eaLnBrk="1" hangingPunct="1"/>
            <a:endParaRPr lang="en-US" sz="2000" i="1"/>
          </a:p>
          <a:p>
            <a:pPr eaLnBrk="1" hangingPunct="1"/>
            <a:r>
              <a:rPr lang="en-US" sz="2400" i="1"/>
              <a:t>p </a:t>
            </a:r>
            <a:r>
              <a:rPr lang="en-US" sz="2400">
                <a:latin typeface="Symbol" charset="0"/>
                <a:sym typeface="Symbol" charset="0"/>
              </a:rPr>
              <a:t></a:t>
            </a:r>
            <a:r>
              <a:rPr lang="en-US" sz="2400"/>
              <a:t> </a:t>
            </a:r>
            <a:r>
              <a:rPr lang="en-US" sz="2400" i="1"/>
              <a:t>p</a:t>
            </a:r>
          </a:p>
          <a:p>
            <a:pPr eaLnBrk="1" hangingPunct="1"/>
            <a:endParaRPr lang="en-US" sz="2000" i="1"/>
          </a:p>
          <a:p>
            <a:pPr eaLnBrk="1" hangingPunct="1"/>
            <a:r>
              <a:rPr lang="en-US" sz="2400"/>
              <a:t>(</a:t>
            </a:r>
            <a:r>
              <a:rPr lang="en-US" sz="2400" i="1"/>
              <a:t>p</a:t>
            </a:r>
            <a:r>
              <a:rPr lang="en-US" sz="2400"/>
              <a:t> </a:t>
            </a:r>
            <a:r>
              <a:rPr lang="en-US" sz="2400">
                <a:latin typeface="Symbol" charset="0"/>
                <a:sym typeface="Symbol" charset="0"/>
              </a:rPr>
              <a:t></a:t>
            </a:r>
            <a:r>
              <a:rPr lang="en-US" sz="2400"/>
              <a:t> </a:t>
            </a:r>
            <a:r>
              <a:rPr lang="en-US" sz="2400" i="1"/>
              <a:t>q</a:t>
            </a:r>
            <a:r>
              <a:rPr lang="en-US" sz="2400"/>
              <a:t>) </a:t>
            </a:r>
            <a:r>
              <a:rPr lang="en-US" sz="2400">
                <a:latin typeface="Symbol" charset="0"/>
                <a:sym typeface="Symbol" charset="0"/>
              </a:rPr>
              <a:t></a:t>
            </a:r>
            <a:r>
              <a:rPr lang="en-US" sz="2400"/>
              <a:t> </a:t>
            </a:r>
            <a:r>
              <a:rPr lang="en-US" sz="2400" i="1"/>
              <a:t>p</a:t>
            </a:r>
          </a:p>
          <a:p>
            <a:pPr eaLnBrk="1" hangingPunct="1"/>
            <a:endParaRPr lang="en-US" sz="2000" i="1"/>
          </a:p>
          <a:p>
            <a:pPr eaLnBrk="1" hangingPunct="1"/>
            <a:r>
              <a:rPr lang="en-US" sz="2400"/>
              <a:t>(</a:t>
            </a:r>
            <a:r>
              <a:rPr lang="en-US" sz="2400" i="1"/>
              <a:t>p</a:t>
            </a:r>
            <a:r>
              <a:rPr lang="en-US" sz="2400"/>
              <a:t> </a:t>
            </a:r>
            <a:r>
              <a:rPr lang="en-US" sz="2400">
                <a:latin typeface="Symbol" charset="0"/>
                <a:sym typeface="Symbol" charset="0"/>
              </a:rPr>
              <a:t></a:t>
            </a:r>
            <a:r>
              <a:rPr lang="en-US" sz="2400"/>
              <a:t> </a:t>
            </a:r>
            <a:r>
              <a:rPr lang="en-US" sz="2400" i="1"/>
              <a:t>q</a:t>
            </a:r>
            <a:r>
              <a:rPr lang="en-US" sz="2400"/>
              <a:t>) </a:t>
            </a:r>
            <a:r>
              <a:rPr lang="en-US" sz="2400">
                <a:latin typeface="Symbol" charset="0"/>
                <a:sym typeface="Symbol" charset="0"/>
              </a:rPr>
              <a:t></a:t>
            </a:r>
            <a:r>
              <a:rPr lang="en-US" sz="2400"/>
              <a:t> (</a:t>
            </a:r>
            <a:r>
              <a:rPr lang="en-US" sz="2400" i="1"/>
              <a:t>p</a:t>
            </a:r>
            <a:r>
              <a:rPr lang="en-US" sz="2400"/>
              <a:t> </a:t>
            </a:r>
            <a:r>
              <a:rPr lang="en-US" sz="2400">
                <a:latin typeface="Symbol" charset="0"/>
                <a:sym typeface="Symbol" charset="0"/>
              </a:rPr>
              <a:t></a:t>
            </a:r>
            <a:r>
              <a:rPr lang="en-US" sz="2400"/>
              <a:t> </a:t>
            </a:r>
            <a:r>
              <a:rPr lang="en-US" sz="2400">
                <a:latin typeface="Symbol" charset="0"/>
                <a:sym typeface="Symbol" charset="0"/>
              </a:rPr>
              <a:t></a:t>
            </a:r>
            <a:r>
              <a:rPr lang="en-US" sz="2400"/>
              <a:t> </a:t>
            </a:r>
            <a:r>
              <a:rPr lang="en-US" sz="2400" i="1"/>
              <a:t>q</a:t>
            </a:r>
            <a:r>
              <a:rPr lang="en-US" sz="2400"/>
              <a:t>) </a:t>
            </a:r>
            <a:r>
              <a:rPr lang="en-US" sz="2400">
                <a:latin typeface="Symbol" charset="0"/>
                <a:sym typeface="Symbol" charset="0"/>
              </a:rPr>
              <a:t></a:t>
            </a:r>
            <a:r>
              <a:rPr lang="en-US" sz="2400"/>
              <a:t> (</a:t>
            </a:r>
            <a:r>
              <a:rPr lang="en-US" sz="2400">
                <a:latin typeface="Symbol" charset="0"/>
                <a:sym typeface="Symbol" charset="0"/>
              </a:rPr>
              <a:t></a:t>
            </a:r>
            <a:r>
              <a:rPr lang="en-US" sz="2400"/>
              <a:t> </a:t>
            </a:r>
            <a:r>
              <a:rPr lang="en-US" sz="2400" i="1"/>
              <a:t>p</a:t>
            </a:r>
            <a:r>
              <a:rPr lang="en-US" sz="2400"/>
              <a:t> </a:t>
            </a:r>
            <a:r>
              <a:rPr lang="en-US" sz="2400">
                <a:latin typeface="Symbol" charset="0"/>
                <a:sym typeface="Symbol" charset="0"/>
              </a:rPr>
              <a:t></a:t>
            </a:r>
            <a:r>
              <a:rPr lang="en-US" sz="2400"/>
              <a:t> </a:t>
            </a:r>
            <a:r>
              <a:rPr lang="en-US" sz="2400" i="1"/>
              <a:t>q</a:t>
            </a:r>
            <a:r>
              <a:rPr lang="en-US" sz="2400"/>
              <a:t>) </a:t>
            </a:r>
            <a:r>
              <a:rPr lang="en-US" sz="2400">
                <a:latin typeface="Symbol" charset="0"/>
                <a:sym typeface="Symbol" charset="0"/>
              </a:rPr>
              <a:t></a:t>
            </a:r>
            <a:r>
              <a:rPr lang="en-US" sz="2400"/>
              <a:t> (</a:t>
            </a:r>
            <a:r>
              <a:rPr lang="en-US" sz="2400">
                <a:latin typeface="Symbol" charset="0"/>
                <a:sym typeface="Symbol" charset="0"/>
              </a:rPr>
              <a:t></a:t>
            </a:r>
            <a:r>
              <a:rPr lang="en-US" sz="2400"/>
              <a:t> </a:t>
            </a:r>
            <a:r>
              <a:rPr lang="en-US" sz="2400" i="1"/>
              <a:t>p</a:t>
            </a:r>
            <a:r>
              <a:rPr lang="en-US" sz="2400"/>
              <a:t> </a:t>
            </a:r>
            <a:r>
              <a:rPr lang="en-US" sz="2400">
                <a:latin typeface="Symbol" charset="0"/>
                <a:sym typeface="Symbol" charset="0"/>
              </a:rPr>
              <a:t></a:t>
            </a:r>
            <a:r>
              <a:rPr lang="en-US" sz="2400"/>
              <a:t> </a:t>
            </a:r>
            <a:r>
              <a:rPr lang="en-US" sz="2400">
                <a:latin typeface="Symbol" charset="0"/>
                <a:sym typeface="Symbol" charset="0"/>
              </a:rPr>
              <a:t></a:t>
            </a:r>
            <a:r>
              <a:rPr lang="en-US" sz="2400"/>
              <a:t> </a:t>
            </a:r>
            <a:r>
              <a:rPr lang="en-US" sz="2400" i="1"/>
              <a:t>q</a:t>
            </a:r>
            <a:r>
              <a:rPr lang="en-US" sz="2400"/>
              <a:t>) </a:t>
            </a:r>
          </a:p>
          <a:p>
            <a:pPr eaLnBrk="1" hangingPunct="1"/>
            <a:endParaRPr lang="en-US" sz="2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E603-1289-3E4F-AE55-8DB7A6E7845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9364" y="103378"/>
            <a:ext cx="954107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Logical Equivalence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229600" cy="32004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i="1" dirty="0" smtClean="0">
                <a:ea typeface="+mn-ea"/>
              </a:rPr>
              <a:t>p</a:t>
            </a:r>
            <a:r>
              <a:rPr lang="en-US" dirty="0" smtClean="0">
                <a:ea typeface="+mn-ea"/>
              </a:rPr>
              <a:t> and </a:t>
            </a:r>
            <a:r>
              <a:rPr lang="en-US" i="1" dirty="0" smtClean="0">
                <a:ea typeface="+mn-ea"/>
              </a:rPr>
              <a:t>q</a:t>
            </a:r>
            <a:r>
              <a:rPr lang="en-US" dirty="0" smtClean="0">
                <a:ea typeface="+mn-ea"/>
              </a:rPr>
              <a:t> are </a:t>
            </a:r>
            <a:r>
              <a:rPr lang="en-US" i="1" dirty="0" smtClean="0">
                <a:ea typeface="+mn-ea"/>
              </a:rPr>
              <a:t>logically equivalent </a:t>
            </a:r>
            <a:r>
              <a:rPr lang="en-US" dirty="0" err="1" smtClean="0">
                <a:ea typeface="+mn-ea"/>
              </a:rPr>
              <a:t>iff</a:t>
            </a:r>
            <a:r>
              <a:rPr lang="en-US" dirty="0" smtClean="0">
                <a:ea typeface="+mn-ea"/>
              </a:rPr>
              <a:t>          		                          </a:t>
            </a:r>
            <a:r>
              <a:rPr lang="en-US" i="1" dirty="0" smtClean="0">
                <a:ea typeface="+mn-ea"/>
              </a:rPr>
              <a:t>p </a:t>
            </a:r>
            <a:r>
              <a:rPr lang="en-US" dirty="0" smtClean="0">
                <a:latin typeface="Symbol" pitchFamily="18" charset="2"/>
                <a:ea typeface="+mn-ea"/>
                <a:sym typeface="Symbol" pitchFamily="18" charset="2"/>
              </a:rPr>
              <a:t></a:t>
            </a:r>
            <a:r>
              <a:rPr lang="en-US" dirty="0">
                <a:ea typeface="+mn-ea"/>
                <a:sym typeface="Symbol" pitchFamily="18" charset="2"/>
              </a:rPr>
              <a:t> </a:t>
            </a:r>
            <a:r>
              <a:rPr lang="en-US" i="1" dirty="0" smtClean="0">
                <a:ea typeface="+mn-ea"/>
              </a:rPr>
              <a:t>q</a:t>
            </a:r>
            <a:r>
              <a:rPr lang="en-US" dirty="0" smtClean="0">
                <a:ea typeface="+mn-ea"/>
              </a:rPr>
              <a:t> is a tautology</a:t>
            </a:r>
          </a:p>
          <a:p>
            <a:pPr lvl="1">
              <a:defRPr/>
            </a:pPr>
            <a:r>
              <a:rPr lang="en-US" i="1" dirty="0" smtClean="0">
                <a:ea typeface="+mn-ea"/>
              </a:rPr>
              <a:t>i.e. p</a:t>
            </a:r>
            <a:r>
              <a:rPr lang="en-US" dirty="0" smtClean="0">
                <a:ea typeface="+mn-ea"/>
              </a:rPr>
              <a:t> and </a:t>
            </a:r>
            <a:r>
              <a:rPr lang="en-US" i="1" dirty="0" smtClean="0">
                <a:ea typeface="+mn-ea"/>
              </a:rPr>
              <a:t>q</a:t>
            </a:r>
            <a:r>
              <a:rPr lang="en-US" dirty="0" smtClean="0">
                <a:ea typeface="+mn-ea"/>
              </a:rPr>
              <a:t> have the same truth table</a:t>
            </a:r>
          </a:p>
          <a:p>
            <a:pPr lvl="1">
              <a:defRPr/>
            </a:pPr>
            <a:endParaRPr lang="en-US" sz="1900" dirty="0" smtClean="0">
              <a:ea typeface="+mn-ea"/>
            </a:endParaRPr>
          </a:p>
          <a:p>
            <a:pPr>
              <a:defRPr/>
            </a:pPr>
            <a:r>
              <a:rPr lang="en-US" dirty="0" smtClean="0">
                <a:ea typeface="+mn-ea"/>
              </a:rPr>
              <a:t>The notation </a:t>
            </a:r>
            <a:r>
              <a:rPr lang="en-US" i="1" dirty="0" smtClean="0">
                <a:ea typeface="+mn-ea"/>
              </a:rPr>
              <a:t>p</a:t>
            </a:r>
            <a:r>
              <a:rPr lang="en-US" dirty="0" smtClean="0">
                <a:ea typeface="+mn-ea"/>
              </a:rPr>
              <a:t> </a:t>
            </a:r>
            <a:r>
              <a:rPr lang="en-US" dirty="0" smtClean="0">
                <a:latin typeface="Symbol" pitchFamily="18" charset="2"/>
                <a:ea typeface="+mn-ea"/>
                <a:sym typeface="Symbol" pitchFamily="18" charset="2"/>
              </a:rPr>
              <a:t></a:t>
            </a:r>
            <a:r>
              <a:rPr lang="en-US" dirty="0" smtClean="0">
                <a:ea typeface="+mn-ea"/>
              </a:rPr>
              <a:t> </a:t>
            </a:r>
            <a:r>
              <a:rPr lang="en-US" i="1" dirty="0" smtClean="0">
                <a:ea typeface="+mn-ea"/>
              </a:rPr>
              <a:t>q</a:t>
            </a:r>
            <a:r>
              <a:rPr lang="en-US" dirty="0" smtClean="0">
                <a:ea typeface="+mn-ea"/>
              </a:rPr>
              <a:t> denotes </a:t>
            </a:r>
            <a:r>
              <a:rPr lang="en-US" i="1" dirty="0" smtClean="0">
                <a:ea typeface="+mn-ea"/>
              </a:rPr>
              <a:t>p</a:t>
            </a:r>
            <a:r>
              <a:rPr lang="en-US" dirty="0" smtClean="0">
                <a:ea typeface="+mn-ea"/>
              </a:rPr>
              <a:t> and </a:t>
            </a:r>
            <a:r>
              <a:rPr lang="en-US" i="1" dirty="0" smtClean="0">
                <a:ea typeface="+mn-ea"/>
              </a:rPr>
              <a:t>q</a:t>
            </a:r>
            <a:r>
              <a:rPr lang="en-US" dirty="0" smtClean="0">
                <a:ea typeface="+mn-ea"/>
              </a:rPr>
              <a:t> are logically equivalent</a:t>
            </a:r>
          </a:p>
          <a:p>
            <a:pPr>
              <a:defRPr/>
            </a:pPr>
            <a:endParaRPr lang="en-US" sz="2200" dirty="0" smtClean="0">
              <a:ea typeface="+mn-ea"/>
            </a:endParaRPr>
          </a:p>
          <a:p>
            <a:pPr>
              <a:defRPr/>
            </a:pPr>
            <a:r>
              <a:rPr lang="en-US" dirty="0" smtClean="0">
                <a:ea typeface="+mn-ea"/>
              </a:rPr>
              <a:t>Example: </a:t>
            </a:r>
            <a:r>
              <a:rPr lang="en-US" i="1" dirty="0" smtClean="0">
                <a:ea typeface="+mn-ea"/>
              </a:rPr>
              <a:t>p</a:t>
            </a:r>
            <a:r>
              <a:rPr lang="en-US" dirty="0" smtClean="0">
                <a:ea typeface="+mn-ea"/>
              </a:rPr>
              <a:t> </a:t>
            </a:r>
            <a:r>
              <a:rPr lang="en-US" dirty="0" smtClean="0">
                <a:latin typeface="Symbol" pitchFamily="18" charset="2"/>
                <a:ea typeface="+mn-ea"/>
                <a:sym typeface="Symbol" pitchFamily="18" charset="2"/>
              </a:rPr>
              <a:t></a:t>
            </a:r>
            <a:r>
              <a:rPr lang="en-US" dirty="0" smtClean="0">
                <a:ea typeface="+mn-ea"/>
              </a:rPr>
              <a:t> </a:t>
            </a:r>
            <a:r>
              <a:rPr lang="en-US" b="1" dirty="0" smtClean="0">
                <a:latin typeface="Symbol" pitchFamily="18" charset="2"/>
                <a:ea typeface="+mn-ea"/>
                <a:sym typeface="Symbol" pitchFamily="18" charset="2"/>
              </a:rPr>
              <a:t></a:t>
            </a:r>
            <a:r>
              <a:rPr lang="en-US" dirty="0" smtClean="0">
                <a:latin typeface="Symbol" pitchFamily="18" charset="2"/>
                <a:ea typeface="+mn-ea"/>
                <a:sym typeface="Symbol" pitchFamily="18" charset="2"/>
              </a:rPr>
              <a:t> </a:t>
            </a:r>
            <a:r>
              <a:rPr lang="en-US" b="1" dirty="0" smtClean="0">
                <a:latin typeface="Symbol" pitchFamily="18" charset="2"/>
                <a:ea typeface="+mn-ea"/>
                <a:sym typeface="Symbol" pitchFamily="18" charset="2"/>
              </a:rPr>
              <a:t></a:t>
            </a:r>
            <a:r>
              <a:rPr lang="en-US" dirty="0" smtClean="0">
                <a:latin typeface="Symbol" pitchFamily="18" charset="2"/>
                <a:ea typeface="+mn-ea"/>
                <a:sym typeface="Symbol" pitchFamily="18" charset="2"/>
              </a:rPr>
              <a:t> </a:t>
            </a:r>
            <a:r>
              <a:rPr lang="en-US" i="1" dirty="0" smtClean="0">
                <a:ea typeface="+mn-ea"/>
              </a:rPr>
              <a:t>p</a:t>
            </a:r>
            <a:r>
              <a:rPr lang="en-US" dirty="0" smtClean="0">
                <a:ea typeface="+mn-ea"/>
              </a:rPr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2667000" y="4648200"/>
          <a:ext cx="3413124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3870"/>
                <a:gridCol w="648387"/>
                <a:gridCol w="910120"/>
                <a:gridCol w="1400747"/>
              </a:tblGrid>
              <a:tr h="422885"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p</a:t>
                      </a:r>
                      <a:endParaRPr lang="en-US" sz="2000" b="1" i="1" dirty="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i="1" dirty="0" smtClean="0"/>
                        <a:t>p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 </a:t>
                      </a:r>
                      <a:endParaRPr lang="en-US" sz="2000" b="1" i="1" dirty="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 p</a:t>
                      </a:r>
                      <a:endParaRPr lang="en-US" sz="2000" b="1" i="1" dirty="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</a:t>
                      </a:r>
                      <a:r>
                        <a:rPr lang="en-US" sz="2000" b="1" i="0" dirty="0" smtClean="0"/>
                        <a:t>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p</a:t>
                      </a:r>
                      <a:endParaRPr lang="en-US" sz="2000" b="1" i="1" dirty="0"/>
                    </a:p>
                  </a:txBody>
                  <a:tcPr marL="91457" marR="91457" marT="45732" marB="45732"/>
                </a:tc>
              </a:tr>
              <a:tr h="39577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7" marR="91457" marT="45732" marB="45732"/>
                </a:tc>
              </a:tr>
              <a:tr h="395777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7" marR="91457" marT="45732" marB="45732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E603-1289-3E4F-AE55-8DB7A6E7845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9364" y="103378"/>
            <a:ext cx="954107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De Morgan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s Laws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>
                <a:latin typeface="Arial" charset="0"/>
              </a:rPr>
              <a:t> (p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>
                <a:latin typeface="Arial" charset="0"/>
              </a:rPr>
              <a:t> q)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>
                <a:latin typeface="Arial" charset="0"/>
              </a:rPr>
              <a:t> p </a:t>
            </a:r>
            <a:r>
              <a:rPr lang="en-US">
                <a:latin typeface="Symbol" charset="0"/>
                <a:sym typeface="Symbol" charset="0"/>
              </a:rPr>
              <a:t>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>
                <a:latin typeface="Arial" charset="0"/>
              </a:rPr>
              <a:t> q</a:t>
            </a:r>
          </a:p>
          <a:p>
            <a:pPr>
              <a:lnSpc>
                <a:spcPct val="90000"/>
              </a:lnSpc>
            </a:pPr>
            <a:r>
              <a:rPr lang="en-US">
                <a:latin typeface="Symbol" charset="0"/>
                <a:sym typeface="Symbol" charset="0"/>
              </a:rPr>
              <a:t> </a:t>
            </a:r>
            <a:r>
              <a:rPr lang="en-US">
                <a:latin typeface="Arial" charset="0"/>
              </a:rPr>
              <a:t> (p </a:t>
            </a:r>
            <a:r>
              <a:rPr lang="en-US">
                <a:latin typeface="Symbol" charset="0"/>
                <a:sym typeface="Symbol" charset="0"/>
              </a:rPr>
              <a:t></a:t>
            </a:r>
            <a:r>
              <a:rPr lang="en-US">
                <a:latin typeface="Arial" charset="0"/>
              </a:rPr>
              <a:t> q)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>
                <a:latin typeface="Arial" charset="0"/>
              </a:rPr>
              <a:t> p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>
                <a:latin typeface="Arial" charset="0"/>
              </a:rPr>
              <a:t> q</a:t>
            </a:r>
          </a:p>
          <a:p>
            <a:pPr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What are the negations of: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The Yankees and the Phillies will play in the World Series</a:t>
            </a:r>
          </a:p>
          <a:p>
            <a:pPr lvl="1"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It will rain today or it will snow on New Year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s Day</a:t>
            </a:r>
          </a:p>
          <a:p>
            <a:pPr lvl="1">
              <a:lnSpc>
                <a:spcPct val="90000"/>
              </a:lnSpc>
            </a:pPr>
            <a:endParaRPr lang="en-US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E603-1289-3E4F-AE55-8DB7A6E7845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9364" y="103378"/>
            <a:ext cx="954107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De Morgan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s Laws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3429000"/>
          <a:ext cx="8288340" cy="187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513"/>
                <a:gridCol w="371513"/>
                <a:gridCol w="659096"/>
                <a:gridCol w="792439"/>
                <a:gridCol w="1289301"/>
                <a:gridCol w="857523"/>
                <a:gridCol w="1206755"/>
                <a:gridCol w="2740200"/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p</a:t>
                      </a:r>
                      <a:endParaRPr lang="en-US" sz="2000" b="1" i="1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q</a:t>
                      </a:r>
                      <a:endParaRPr lang="en-US" sz="2000" b="1" i="1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i="1" dirty="0" smtClean="0"/>
                        <a:t>p</a:t>
                      </a:r>
                      <a:endParaRPr lang="en-US" sz="2000" b="1" i="1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 </a:t>
                      </a:r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i="1" dirty="0" smtClean="0"/>
                        <a:t>q</a:t>
                      </a:r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 </a:t>
                      </a:r>
                      <a:endParaRPr lang="en-US" sz="2000" b="1" i="1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 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</a:t>
                      </a:r>
                      <a:r>
                        <a:rPr lang="en-US" sz="2000" b="1" i="1" dirty="0" smtClean="0"/>
                        <a:t> </a:t>
                      </a:r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q</a:t>
                      </a:r>
                      <a:endParaRPr lang="en-US" sz="2000" b="1" i="1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 smtClean="0"/>
                        <a:t>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</a:t>
                      </a:r>
                      <a:r>
                        <a:rPr lang="en-US" sz="2000" b="1" i="0" baseline="0" dirty="0" smtClean="0"/>
                        <a:t> </a:t>
                      </a:r>
                      <a:r>
                        <a:rPr lang="en-US" sz="2000" b="1" i="1" baseline="0" dirty="0" smtClean="0"/>
                        <a:t>q</a:t>
                      </a:r>
                      <a:endParaRPr lang="en-US" sz="2000" b="1" i="1" dirty="0" smtClean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(</a:t>
                      </a:r>
                      <a:r>
                        <a:rPr lang="en-US" sz="2000" b="1" i="1" dirty="0" smtClean="0"/>
                        <a:t>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</a:t>
                      </a:r>
                      <a:r>
                        <a:rPr lang="en-US" sz="2000" b="1" i="0" baseline="0" dirty="0" smtClean="0"/>
                        <a:t> </a:t>
                      </a:r>
                      <a:r>
                        <a:rPr lang="en-US" sz="2000" b="1" i="1" baseline="0" dirty="0" smtClean="0"/>
                        <a:t>q)</a:t>
                      </a:r>
                      <a:endParaRPr lang="en-US" sz="2000" b="1" i="1" dirty="0" smtClean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(</a:t>
                      </a:r>
                      <a:r>
                        <a:rPr lang="en-US" sz="2000" b="1" i="1" dirty="0" smtClean="0"/>
                        <a:t>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</a:t>
                      </a:r>
                      <a:r>
                        <a:rPr lang="en-US" sz="2000" b="1" i="0" baseline="0" dirty="0" smtClean="0"/>
                        <a:t> </a:t>
                      </a:r>
                      <a:r>
                        <a:rPr lang="en-US" sz="2000" b="1" i="1" baseline="0" dirty="0" smtClean="0"/>
                        <a:t>q)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 (</a:t>
                      </a:r>
                      <a:r>
                        <a:rPr lang="en-US" sz="2000" b="1" i="1" dirty="0" smtClean="0"/>
                        <a:t> 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</a:t>
                      </a:r>
                      <a:r>
                        <a:rPr lang="en-US" sz="2000" b="1" i="1" dirty="0" smtClean="0"/>
                        <a:t> </a:t>
                      </a:r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q)</a:t>
                      </a:r>
                    </a:p>
                  </a:txBody>
                  <a:tcPr marL="91435" marR="9143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</a:tr>
            </a:tbl>
          </a:graphicData>
        </a:graphic>
      </p:graphicFrame>
      <p:sp>
        <p:nvSpPr>
          <p:cNvPr id="9275" name="Rectangle 3"/>
          <p:cNvSpPr>
            <a:spLocks noChangeArrowheads="1"/>
          </p:cNvSpPr>
          <p:nvPr/>
        </p:nvSpPr>
        <p:spPr bwMode="auto">
          <a:xfrm>
            <a:off x="966788" y="2070100"/>
            <a:ext cx="60436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/>
              <a:t>Example: </a:t>
            </a:r>
            <a:r>
              <a:rPr lang="en-US" sz="3200">
                <a:latin typeface="Symbol" charset="0"/>
                <a:sym typeface="Symbol" charset="0"/>
              </a:rPr>
              <a:t> </a:t>
            </a:r>
            <a:r>
              <a:rPr lang="en-US" sz="3200"/>
              <a:t>(</a:t>
            </a:r>
            <a:r>
              <a:rPr lang="en-US" sz="3200" i="1"/>
              <a:t>p</a:t>
            </a:r>
            <a:r>
              <a:rPr lang="en-US" sz="3200" b="1">
                <a:latin typeface="Symbol" charset="0"/>
                <a:sym typeface="Symbol" charset="0"/>
              </a:rPr>
              <a:t> </a:t>
            </a:r>
            <a:r>
              <a:rPr lang="en-US" sz="3200"/>
              <a:t> </a:t>
            </a:r>
            <a:r>
              <a:rPr lang="en-US" sz="3200" i="1"/>
              <a:t>q</a:t>
            </a:r>
            <a:r>
              <a:rPr lang="en-US" sz="3200"/>
              <a:t>) </a:t>
            </a:r>
            <a:r>
              <a:rPr lang="en-US" sz="3200">
                <a:latin typeface="Symbol" charset="0"/>
                <a:sym typeface="Symbol" charset="0"/>
              </a:rPr>
              <a:t></a:t>
            </a:r>
            <a:r>
              <a:rPr lang="en-US" sz="3200"/>
              <a:t> (</a:t>
            </a:r>
            <a:r>
              <a:rPr lang="en-US" sz="3200">
                <a:latin typeface="Symbol" charset="0"/>
                <a:sym typeface="Symbol" charset="0"/>
              </a:rPr>
              <a:t></a:t>
            </a:r>
            <a:r>
              <a:rPr lang="en-US" sz="3200"/>
              <a:t> </a:t>
            </a:r>
            <a:r>
              <a:rPr lang="en-US" sz="3200" i="1"/>
              <a:t>p</a:t>
            </a:r>
            <a:r>
              <a:rPr lang="en-US" sz="3200"/>
              <a:t> </a:t>
            </a:r>
            <a:r>
              <a:rPr lang="en-US" sz="3200">
                <a:latin typeface="Symbol" charset="0"/>
                <a:sym typeface="Symbol" charset="0"/>
              </a:rPr>
              <a:t></a:t>
            </a:r>
            <a:r>
              <a:rPr lang="en-US" sz="3200"/>
              <a:t> </a:t>
            </a:r>
            <a:r>
              <a:rPr lang="en-US" sz="3200">
                <a:latin typeface="Symbol" charset="0"/>
                <a:sym typeface="Symbol" charset="0"/>
              </a:rPr>
              <a:t> </a:t>
            </a:r>
            <a:r>
              <a:rPr lang="en-US" sz="3200" i="1"/>
              <a:t>q</a:t>
            </a:r>
            <a:r>
              <a:rPr lang="en-US" sz="320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E6DF-E14F-AC4C-8BD2-3504B12047B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9364" y="103378"/>
            <a:ext cx="954107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Law of Implication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069975" y="3581400"/>
          <a:ext cx="6553200" cy="187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914400"/>
                <a:gridCol w="762000"/>
                <a:gridCol w="10668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p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q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</a:t>
                      </a:r>
                      <a:r>
                        <a:rPr lang="en-US" sz="2000" b="1" i="1" dirty="0" smtClean="0"/>
                        <a:t> q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i="1" dirty="0" smtClean="0"/>
                        <a:t>p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 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 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</a:t>
                      </a:r>
                      <a:r>
                        <a:rPr lang="en-US" sz="2000" b="1" i="1" dirty="0" smtClean="0"/>
                        <a:t> q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(p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</a:t>
                      </a:r>
                      <a:r>
                        <a:rPr lang="en-US" sz="2000" b="1" i="1" dirty="0" smtClean="0"/>
                        <a:t> q)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</a:t>
                      </a:r>
                      <a:r>
                        <a:rPr lang="en-US" sz="2000" b="1" i="0" dirty="0" smtClean="0"/>
                        <a:t> </a:t>
                      </a:r>
                      <a:r>
                        <a:rPr lang="en-US" sz="2000" b="1" i="1" dirty="0" smtClean="0"/>
                        <a:t>(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 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</a:t>
                      </a:r>
                      <a:r>
                        <a:rPr lang="en-US" sz="2000" b="1" i="0" dirty="0" smtClean="0"/>
                        <a:t> </a:t>
                      </a:r>
                      <a:r>
                        <a:rPr lang="en-US" sz="2000" b="1" i="1" dirty="0" smtClean="0"/>
                        <a:t>q)</a:t>
                      </a:r>
                      <a:endParaRPr lang="en-US" sz="2000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87" name="Rectangle 3"/>
          <p:cNvSpPr>
            <a:spLocks noChangeArrowheads="1"/>
          </p:cNvSpPr>
          <p:nvPr/>
        </p:nvSpPr>
        <p:spPr bwMode="auto">
          <a:xfrm>
            <a:off x="966788" y="2070100"/>
            <a:ext cx="563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/>
              <a:t>Example: (</a:t>
            </a:r>
            <a:r>
              <a:rPr lang="en-US" sz="3200" i="1"/>
              <a:t>p </a:t>
            </a:r>
            <a:r>
              <a:rPr lang="en-US" sz="3200">
                <a:latin typeface="Symbol" charset="0"/>
                <a:sym typeface="Symbol" charset="0"/>
              </a:rPr>
              <a:t></a:t>
            </a:r>
            <a:r>
              <a:rPr lang="en-US" sz="3200"/>
              <a:t> </a:t>
            </a:r>
            <a:r>
              <a:rPr lang="en-US" sz="3200" i="1"/>
              <a:t>q</a:t>
            </a:r>
            <a:r>
              <a:rPr lang="en-US" sz="3200"/>
              <a:t>) </a:t>
            </a:r>
            <a:r>
              <a:rPr lang="en-US" sz="3200">
                <a:latin typeface="Symbol" charset="0"/>
                <a:sym typeface="Symbol" charset="0"/>
              </a:rPr>
              <a:t></a:t>
            </a:r>
            <a:r>
              <a:rPr lang="en-US" sz="3200"/>
              <a:t> (</a:t>
            </a:r>
            <a:r>
              <a:rPr lang="en-US" sz="3200">
                <a:latin typeface="Symbol" charset="0"/>
                <a:sym typeface="Symbol" charset="0"/>
              </a:rPr>
              <a:t></a:t>
            </a:r>
            <a:r>
              <a:rPr lang="en-US" sz="3200"/>
              <a:t> </a:t>
            </a:r>
            <a:r>
              <a:rPr lang="en-US" sz="3200" i="1"/>
              <a:t>p</a:t>
            </a:r>
            <a:r>
              <a:rPr lang="en-US" sz="3200"/>
              <a:t> </a:t>
            </a:r>
            <a:r>
              <a:rPr lang="en-US" sz="3200">
                <a:latin typeface="Symbol" charset="0"/>
                <a:sym typeface="Symbol" charset="0"/>
              </a:rPr>
              <a:t></a:t>
            </a:r>
            <a:r>
              <a:rPr lang="en-US" sz="3200"/>
              <a:t> </a:t>
            </a:r>
            <a:r>
              <a:rPr lang="en-US" sz="3200" i="1"/>
              <a:t>q</a:t>
            </a:r>
            <a:r>
              <a:rPr lang="en-US" sz="320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E6DF-E14F-AC4C-8BD2-3504B12047B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1548</TotalTime>
  <Words>652</Words>
  <Application>Microsoft Office PowerPoint</Application>
  <PresentationFormat>On-screen Show (4:3)</PresentationFormat>
  <Paragraphs>144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ＭＳ Ｐゴシック</vt:lpstr>
      <vt:lpstr>Symbol</vt:lpstr>
      <vt:lpstr>Office Theme</vt:lpstr>
      <vt:lpstr>CSE 311  Foundations of Computing I</vt:lpstr>
      <vt:lpstr>Administrative</vt:lpstr>
      <vt:lpstr>Highlights of week 1</vt:lpstr>
      <vt:lpstr>Combinational Logic Circuits</vt:lpstr>
      <vt:lpstr>Logical equivalence</vt:lpstr>
      <vt:lpstr>Logical Equivalence</vt:lpstr>
      <vt:lpstr>De Morgan’s Laws</vt:lpstr>
      <vt:lpstr>De Morgan’s Laws</vt:lpstr>
      <vt:lpstr>Law of Implication</vt:lpstr>
      <vt:lpstr>Understanding connectives</vt:lpstr>
      <vt:lpstr>Properties of logical connectives</vt:lpstr>
      <vt:lpstr>Equivalences relating to implication</vt:lpstr>
      <vt:lpstr>Logical Proofs</vt:lpstr>
      <vt:lpstr>Show (p  q)  (p  q) is a tautology</vt:lpstr>
      <vt:lpstr>Show (p  q)  r and  r  (q  p) are not equivalent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321, Discrete Structures</dc:title>
  <dc:creator>Richard</dc:creator>
  <cp:lastModifiedBy>Richard Anderson</cp:lastModifiedBy>
  <cp:revision>110</cp:revision>
  <dcterms:created xsi:type="dcterms:W3CDTF">2008-01-02T02:45:55Z</dcterms:created>
  <dcterms:modified xsi:type="dcterms:W3CDTF">2012-09-29T19:52:27Z</dcterms:modified>
</cp:coreProperties>
</file>