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315200" cy="9601200"/>
  <p:embeddedFontLs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ＭＳ Ｐゴシック" pitchFamily="34" charset="-128"/>
      <p:regular r:id="rId25"/>
    </p:embeddedFont>
  </p:embeddedFontLst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6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428F0D-0DE8-D14D-A23B-7D7CB5CAEBF8}" type="datetimeFigureOut">
              <a:rPr lang="en-US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758E83-436C-BF41-A558-A18CA159B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830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0176AC7-274E-7C4F-A859-18F13E7F8349}" type="datetimeFigureOut">
              <a:rPr lang="en-US"/>
              <a:pPr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A11C2E09-1722-B840-8876-A9F6FB5893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2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636D64-4449-6A4A-9C37-8A68E71CB5A1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FB77C5-7C67-9A4C-9916-43325A48A4FE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B3E0EF-F36C-644A-924D-5FD9525F43B3}" type="datetime1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FF71D-2B10-BE49-BEEC-D7E815D6CE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2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85C91-2648-EB4B-A2AC-C142DE03AA3C}" type="datetime1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93B0F-4147-BC4D-B706-0C4EB48F69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9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8A4A7B-C76E-EA45-A803-5C6A7326739C}" type="datetime1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A69A8-B993-0940-BF2F-AF706C42E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7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0E050B-BB6E-204C-AF1A-2C8A60A19E7F}" type="datetime1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56B6F-C6A7-2E40-982F-37C073A34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3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43AB64-5B35-F947-816F-44DADA6C4FBB}" type="datetime1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80BC0-75C4-EF45-B545-B0130FCD79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03892B-BC47-8447-9F1E-85754C93BF24}" type="datetime1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79BA8-7B7A-1345-B76E-397D809B98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2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C9BD1-9B64-5A4D-A393-4237BC117B62}" type="datetime1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7CE78-6AF8-704A-AF9B-D8E0941CA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5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BFEA95-DF73-A245-8BEE-53550EF0780E}" type="datetime1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27CB8-CCCC-B747-8FA9-ED8DA1BAC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4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1408EB-1C3D-144B-AA59-5CB0010C29DF}" type="datetime1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081A7-CF2B-984E-8477-AA27BD1F05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7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2FF249-CEA6-FD44-B9E7-E03D87880B02}" type="datetime1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D4FA5-868E-4247-A6D4-69F5EC01A7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1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2704F-B0B7-5847-897E-8E1F523FDFA1}" type="datetime1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0CA1F-5304-694C-96A5-7493475B17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FE62BE1-61A4-3F4D-86C0-A0D96590B209}" type="datetime1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FE6E2F6-B921-CF42-B515-90EF52FE51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jpeg"/><Relationship Id="rId5" Type="http://schemas.openxmlformats.org/officeDocument/2006/relationships/hyperlink" Target="http://www.cs.washington.edu/education/courses/cse311/12au/" TargetMode="Externa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Lecture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Arial" pitchFamily="34" charset="0"/>
              </a:rPr>
              <a:t>Propositional Logic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F71D-2B10-BE49-BEEC-D7E815D6CE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Understanding complex propositions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Either Harry finds the locket and Ron breaks his wand or Fred will not open a joke shop </a:t>
            </a:r>
          </a:p>
        </p:txBody>
      </p:sp>
      <p:sp>
        <p:nvSpPr>
          <p:cNvPr id="1126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105400"/>
            <a:ext cx="2852738" cy="12001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Atomic propositions</a:t>
            </a:r>
          </a:p>
          <a:p>
            <a:pPr eaLnBrk="1" hangingPunct="1"/>
            <a:r>
              <a:rPr lang="en-US"/>
              <a:t>h: Harry finds the locket</a:t>
            </a:r>
          </a:p>
          <a:p>
            <a:pPr eaLnBrk="1" hangingPunct="1"/>
            <a:r>
              <a:rPr lang="en-US"/>
              <a:t>r:  Ron breaks his wand</a:t>
            </a:r>
          </a:p>
          <a:p>
            <a:pPr eaLnBrk="1" hangingPunct="1"/>
            <a:r>
              <a:rPr lang="en-US"/>
              <a:t>f:  Fred opens a joke shop</a:t>
            </a:r>
          </a:p>
        </p:txBody>
      </p:sp>
      <p:sp>
        <p:nvSpPr>
          <p:cNvPr id="11269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6488113"/>
            <a:ext cx="1404938" cy="3698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(h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r) </a:t>
            </a:r>
            <a:r>
              <a:rPr lang="en-US">
                <a:latin typeface="Symbol" charset="0"/>
                <a:sym typeface="Symbol" charset="0"/>
              </a:rPr>
              <a:t> </a:t>
            </a:r>
            <a:r>
              <a:rPr lang="en-US"/>
              <a:t> f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Understanding complex propositions with a truth table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2362200"/>
          <a:ext cx="472440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1"/>
                <a:gridCol w="533400"/>
                <a:gridCol w="533400"/>
                <a:gridCol w="914400"/>
                <a:gridCol w="729018"/>
                <a:gridCol w="1480782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i="1" dirty="0" smtClean="0"/>
                        <a:t>h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i="1" dirty="0" smtClean="0"/>
                        <a:t>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 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i="1" dirty="0" smtClean="0"/>
                        <a:t>h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i="1" dirty="0" smtClean="0"/>
                        <a:t> 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f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(</a:t>
                      </a:r>
                      <a:r>
                        <a:rPr lang="en-US" i="1" dirty="0" smtClean="0"/>
                        <a:t>h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r</a:t>
                      </a:r>
                      <a:r>
                        <a:rPr lang="en-US" dirty="0" smtClean="0"/>
                        <a:t>) </a:t>
                      </a:r>
                      <a:r>
                        <a:rPr lang="en-US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dirty="0" smtClean="0"/>
                        <a:t>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i="1" dirty="0" smtClean="0"/>
                        <a:t> f</a:t>
                      </a:r>
                      <a:endParaRPr lang="en-US" i="1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Aside: Number of binary operators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How many different binary operators are there on atomic propositions?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>
                <a:latin typeface="Arial" charset="0"/>
              </a:rPr>
              <a:t>Implication</a:t>
            </a:r>
          </a:p>
          <a:p>
            <a:pPr lvl="1"/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implies </a:t>
            </a:r>
            <a:r>
              <a:rPr lang="en-US" i="1">
                <a:latin typeface="Arial" charset="0"/>
              </a:rPr>
              <a:t>q</a:t>
            </a:r>
          </a:p>
          <a:p>
            <a:pPr lvl="1"/>
            <a:r>
              <a:rPr lang="en-US">
                <a:latin typeface="Arial" charset="0"/>
              </a:rPr>
              <a:t>whenever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is true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must be true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then </a:t>
            </a:r>
            <a:r>
              <a:rPr lang="en-US" i="1">
                <a:latin typeface="Arial" charset="0"/>
              </a:rPr>
              <a:t>q</a:t>
            </a:r>
          </a:p>
          <a:p>
            <a:pPr lvl="1"/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if </a:t>
            </a:r>
            <a:r>
              <a:rPr lang="en-US" i="1">
                <a:latin typeface="Arial" charset="0"/>
              </a:rPr>
              <a:t>p</a:t>
            </a:r>
          </a:p>
          <a:p>
            <a:pPr lvl="1"/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is sufficient for </a:t>
            </a:r>
            <a:r>
              <a:rPr lang="en-US" i="1">
                <a:latin typeface="Arial" charset="0"/>
              </a:rPr>
              <a:t>q</a:t>
            </a:r>
          </a:p>
          <a:p>
            <a:pPr lvl="1"/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only if </a:t>
            </a:r>
            <a:r>
              <a:rPr lang="en-US" i="1">
                <a:latin typeface="Arial" charset="0"/>
              </a:rPr>
              <a:t>q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81800" y="381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If pigs can whistle then horses can fly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Converse, Contrapositive, Inverse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Implication: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</a:p>
          <a:p>
            <a:r>
              <a:rPr lang="en-US">
                <a:latin typeface="Arial" charset="0"/>
              </a:rPr>
              <a:t>Converse: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p</a:t>
            </a:r>
          </a:p>
          <a:p>
            <a:r>
              <a:rPr lang="en-US">
                <a:latin typeface="Arial" charset="0"/>
              </a:rPr>
              <a:t>Contrapositive: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p</a:t>
            </a:r>
          </a:p>
          <a:p>
            <a:r>
              <a:rPr lang="en-US">
                <a:latin typeface="Arial" charset="0"/>
              </a:rPr>
              <a:t>Inverse: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Are these the same?</a:t>
            </a:r>
          </a:p>
        </p:txBody>
      </p:sp>
      <p:sp>
        <p:nvSpPr>
          <p:cNvPr id="1638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791200"/>
            <a:ext cx="2325688" cy="9239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Example</a:t>
            </a:r>
          </a:p>
          <a:p>
            <a:pPr eaLnBrk="1" hangingPunct="1"/>
            <a:r>
              <a:rPr lang="en-US"/>
              <a:t>p: </a:t>
            </a:r>
            <a:r>
              <a:rPr lang="ja-JP" altLang="en-US"/>
              <a:t>“</a:t>
            </a:r>
            <a:r>
              <a:rPr lang="en-US"/>
              <a:t>x is divisible by 2</a:t>
            </a:r>
            <a:r>
              <a:rPr lang="ja-JP" altLang="en-US"/>
              <a:t>”</a:t>
            </a:r>
            <a:endParaRPr lang="en-US"/>
          </a:p>
          <a:p>
            <a:pPr eaLnBrk="1" hangingPunct="1"/>
            <a:r>
              <a:rPr lang="en-US"/>
              <a:t>q: </a:t>
            </a:r>
            <a:r>
              <a:rPr lang="ja-JP" altLang="en-US"/>
              <a:t>“</a:t>
            </a:r>
            <a:r>
              <a:rPr lang="en-US"/>
              <a:t>x is divisible by 4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Biconditional 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iff </a:t>
            </a:r>
            <a:r>
              <a:rPr lang="en-US" i="1">
                <a:latin typeface="Arial" charset="0"/>
              </a:rPr>
              <a:t>q</a:t>
            </a:r>
          </a:p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is equivalent to </a:t>
            </a:r>
            <a:r>
              <a:rPr lang="en-US" i="1">
                <a:latin typeface="Arial" charset="0"/>
              </a:rPr>
              <a:t>q</a:t>
            </a:r>
          </a:p>
          <a:p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 implies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 implies </a:t>
            </a:r>
            <a:r>
              <a:rPr lang="en-US" i="1">
                <a:latin typeface="Arial" charset="0"/>
              </a:rPr>
              <a:t>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57200" y="3810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English and Logic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You cannot ride the roller coaster if you are under 4 feet tall unless you are older than 16 years old</a:t>
            </a:r>
          </a:p>
          <a:p>
            <a:pPr lvl="1"/>
            <a:r>
              <a:rPr lang="en-US" i="1">
                <a:latin typeface="Arial" charset="0"/>
              </a:rPr>
              <a:t>q</a:t>
            </a:r>
            <a:r>
              <a:rPr lang="en-US">
                <a:latin typeface="Arial" charset="0"/>
              </a:rPr>
              <a:t>: you can ride the roller coaster</a:t>
            </a:r>
          </a:p>
          <a:p>
            <a:pPr lvl="1"/>
            <a:r>
              <a:rPr lang="en-US" i="1">
                <a:latin typeface="Arial" charset="0"/>
              </a:rPr>
              <a:t>r</a:t>
            </a:r>
            <a:r>
              <a:rPr lang="en-US">
                <a:latin typeface="Arial" charset="0"/>
              </a:rPr>
              <a:t>: you are under 4 feet tall</a:t>
            </a:r>
          </a:p>
          <a:p>
            <a:pPr lvl="1"/>
            <a:r>
              <a:rPr lang="en-US" i="1">
                <a:latin typeface="Arial" charset="0"/>
              </a:rPr>
              <a:t>s</a:t>
            </a:r>
            <a:r>
              <a:rPr lang="en-US">
                <a:latin typeface="Arial" charset="0"/>
              </a:rPr>
              <a:t>: you are older than 16</a:t>
            </a:r>
          </a:p>
        </p:txBody>
      </p:sp>
      <p:sp>
        <p:nvSpPr>
          <p:cNvPr id="18436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105400"/>
            <a:ext cx="18129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 </a:t>
            </a:r>
            <a:r>
              <a:rPr lang="en-US" i="1"/>
              <a:t>r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/>
              <a:t> </a:t>
            </a:r>
            <a:r>
              <a:rPr lang="en-US" i="1"/>
              <a:t>s</a:t>
            </a:r>
            <a:r>
              <a:rPr lang="en-US"/>
              <a:t>)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/>
              <a:t> 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/>
              <a:t> </a:t>
            </a:r>
            <a:r>
              <a:rPr lang="en-US" i="1"/>
              <a:t>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About the course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000" dirty="0">
                <a:solidFill>
                  <a:srgbClr val="0000FF"/>
                </a:solidFill>
                <a:latin typeface="Arial" charset="0"/>
              </a:rPr>
              <a:t>From the CSE catalog:</a:t>
            </a:r>
          </a:p>
          <a:p>
            <a:pPr lvl="1" eaLnBrk="1" hangingPunct="1"/>
            <a:r>
              <a:rPr lang="en-US" sz="2600" b="1" dirty="0">
                <a:latin typeface="Arial" charset="0"/>
              </a:rPr>
              <a:t>CSE 311 Foundations of Computing I (4) </a:t>
            </a:r>
            <a:r>
              <a:rPr lang="en-US" sz="2600" dirty="0">
                <a:latin typeface="Arial" charset="0"/>
              </a:rPr>
              <a:t/>
            </a:r>
            <a:br>
              <a:rPr lang="en-US" sz="2600" dirty="0">
                <a:latin typeface="Arial" charset="0"/>
              </a:rPr>
            </a:br>
            <a:r>
              <a:rPr lang="en-US" sz="2600" dirty="0">
                <a:latin typeface="Arial" charset="0"/>
              </a:rPr>
              <a:t>Examines fundamentals of logic, set theory, induction, and algebraic structures with applications to computing; finite state machines; and limits of computability. Prerequisite: CSE 143; either MATH 126 or MATH 136. </a:t>
            </a:r>
          </a:p>
          <a:p>
            <a:pPr eaLnBrk="1" hangingPunct="1"/>
            <a:r>
              <a:rPr lang="en-US" sz="3000" dirty="0">
                <a:solidFill>
                  <a:srgbClr val="0000FF"/>
                </a:solidFill>
                <a:latin typeface="Arial" charset="0"/>
              </a:rPr>
              <a:t>What I think the course is about:</a:t>
            </a:r>
          </a:p>
          <a:p>
            <a:pPr lvl="1" eaLnBrk="1" hangingPunct="1"/>
            <a:r>
              <a:rPr lang="en-US" sz="2600" dirty="0">
                <a:latin typeface="Arial" charset="0"/>
              </a:rPr>
              <a:t>Foundational structures for the practice of computer science and engineering</a:t>
            </a:r>
          </a:p>
          <a:p>
            <a:pPr eaLnBrk="1" hangingPunct="1"/>
            <a:endParaRPr lang="en-US" sz="30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Why this material is important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Language and formalism for expressing ideas in computing</a:t>
            </a:r>
          </a:p>
          <a:p>
            <a:r>
              <a:rPr lang="en-US">
                <a:latin typeface="Arial" charset="0"/>
              </a:rPr>
              <a:t>Fundamental tasks in computing</a:t>
            </a:r>
          </a:p>
          <a:p>
            <a:pPr lvl="1"/>
            <a:r>
              <a:rPr lang="en-US">
                <a:latin typeface="Arial" charset="0"/>
              </a:rPr>
              <a:t>Translating imprecise specification into a working system</a:t>
            </a:r>
          </a:p>
          <a:p>
            <a:pPr lvl="1"/>
            <a:r>
              <a:rPr lang="en-US">
                <a:latin typeface="Arial" charset="0"/>
              </a:rPr>
              <a:t>Getting the details right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Topic List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Logic/</a:t>
            </a:r>
            <a:r>
              <a:rPr lang="en-US" dirty="0" err="1" smtClean="0">
                <a:solidFill>
                  <a:srgbClr val="0000FF"/>
                </a:solidFill>
                <a:ea typeface="+mn-ea"/>
              </a:rPr>
              <a:t>boolean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 algebra:</a:t>
            </a:r>
            <a:r>
              <a:rPr lang="en-US" dirty="0" smtClean="0">
                <a:ea typeface="+mn-ea"/>
              </a:rPr>
              <a:t> hardware design, testing, artificial intelligence, software engineering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Mathematical reasoning/induction: </a:t>
            </a:r>
            <a:r>
              <a:rPr lang="en-US" dirty="0" smtClean="0">
                <a:ea typeface="+mn-ea"/>
              </a:rPr>
              <a:t>algorithm design, programming languages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Number theory: </a:t>
            </a:r>
            <a:r>
              <a:rPr lang="en-US" dirty="0" smtClean="0">
                <a:ea typeface="+mn-ea"/>
              </a:rPr>
              <a:t>cryptography, security, algorithm design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Relations/relational algebra:</a:t>
            </a:r>
            <a:r>
              <a:rPr lang="en-US" dirty="0" smtClean="0">
                <a:ea typeface="+mn-ea"/>
              </a:rPr>
              <a:t> databases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Finite state machines:</a:t>
            </a:r>
            <a:r>
              <a:rPr lang="en-US" dirty="0" smtClean="0">
                <a:ea typeface="+mn-ea"/>
              </a:rPr>
              <a:t> Hardware and software design, automatic verification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Turing machines:</a:t>
            </a:r>
            <a:r>
              <a:rPr lang="en-US" dirty="0" smtClean="0">
                <a:ea typeface="+mn-ea"/>
              </a:rPr>
              <a:t> Halting problem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Instructors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Richard Anderson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Dan </a:t>
            </a:r>
            <a:r>
              <a:rPr lang="en-US" dirty="0" err="1" smtClean="0">
                <a:ea typeface="+mn-ea"/>
              </a:rPr>
              <a:t>Suciu</a:t>
            </a: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Teaching Assistants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Caitlin</a:t>
            </a:r>
            <a:r>
              <a:rPr lang="en-US" dirty="0">
                <a:ea typeface="+mn-ea"/>
              </a:rPr>
              <a:t> A. </a:t>
            </a:r>
            <a:r>
              <a:rPr lang="en-US" dirty="0" err="1">
                <a:ea typeface="+mn-ea"/>
              </a:rPr>
              <a:t>Bonnar</a:t>
            </a:r>
            <a:r>
              <a:rPr lang="en-US" dirty="0" smtClean="0">
                <a:ea typeface="+mn-ea"/>
              </a:rPr>
              <a:t>,</a:t>
            </a:r>
            <a:br>
              <a:rPr lang="en-US" dirty="0" smtClean="0">
                <a:ea typeface="+mn-ea"/>
              </a:rPr>
            </a:br>
            <a:r>
              <a:rPr lang="en-US" sz="2500" dirty="0" err="1" smtClean="0">
                <a:solidFill>
                  <a:srgbClr val="0000FF"/>
                </a:solidFill>
                <a:ea typeface="+mn-ea"/>
              </a:rPr>
              <a:t>Dimitrios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Gklezakos</a:t>
            </a:r>
            <a:r>
              <a:rPr lang="en-US" dirty="0">
                <a:ea typeface="+mn-ea"/>
              </a:rPr>
              <a:t>, </a:t>
            </a:r>
            <a:r>
              <a:rPr lang="en-US" dirty="0" smtClean="0">
                <a:ea typeface="+mn-ea"/>
              </a:rPr>
              <a:t/>
            </a:r>
            <a:br>
              <a:rPr lang="en-US" dirty="0" smtClean="0">
                <a:ea typeface="+mn-ea"/>
              </a:rPr>
            </a:br>
            <a:r>
              <a:rPr lang="en-US" sz="2500" dirty="0" err="1" smtClean="0">
                <a:solidFill>
                  <a:srgbClr val="0000FF"/>
                </a:solidFill>
                <a:ea typeface="+mn-ea"/>
              </a:rPr>
              <a:t>Vimala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>
                <a:ea typeface="+mn-ea"/>
              </a:rPr>
              <a:t>Jampala</a:t>
            </a:r>
            <a:r>
              <a:rPr lang="en-US" dirty="0">
                <a:ea typeface="+mn-ea"/>
              </a:rPr>
              <a:t>, </a:t>
            </a:r>
            <a:r>
              <a:rPr lang="en-US" dirty="0" smtClean="0">
                <a:ea typeface="+mn-ea"/>
              </a:rPr>
              <a:t/>
            </a:r>
            <a:br>
              <a:rPr lang="en-US" dirty="0" smtClean="0">
                <a:ea typeface="+mn-ea"/>
              </a:rPr>
            </a:br>
            <a:r>
              <a:rPr lang="en-US" sz="2500" dirty="0" err="1" smtClean="0">
                <a:solidFill>
                  <a:srgbClr val="0000FF"/>
                </a:solidFill>
                <a:ea typeface="+mn-ea"/>
              </a:rPr>
              <a:t>Hee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>
                <a:ea typeface="+mn-ea"/>
              </a:rPr>
              <a:t>Kyeong</a:t>
            </a:r>
            <a:r>
              <a:rPr lang="en-US" dirty="0">
                <a:ea typeface="+mn-ea"/>
              </a:rPr>
              <a:t> Jung, </a:t>
            </a:r>
            <a:r>
              <a:rPr lang="en-US" dirty="0" smtClean="0">
                <a:ea typeface="+mn-ea"/>
              </a:rPr>
              <a:t/>
            </a:r>
            <a:br>
              <a:rPr lang="en-US" dirty="0" smtClean="0">
                <a:ea typeface="+mn-ea"/>
              </a:rPr>
            </a:br>
            <a:r>
              <a:rPr lang="en-US" sz="2500" dirty="0" err="1" smtClean="0">
                <a:solidFill>
                  <a:srgbClr val="0000FF"/>
                </a:solidFill>
                <a:ea typeface="+mn-ea"/>
              </a:rPr>
              <a:t>Daseul</a:t>
            </a:r>
            <a:r>
              <a:rPr lang="en-US" dirty="0" smtClean="0">
                <a:ea typeface="+mn-ea"/>
              </a:rPr>
              <a:t> Lee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Quiz sections: Thursday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Text: Rosen, 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solidFill>
                  <a:srgbClr val="0000FF"/>
                </a:solidFill>
                <a:ea typeface="+mn-ea"/>
              </a:rPr>
              <a:t>Discrete Mathematics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>
                <a:ea typeface="+mn-ea"/>
              </a:rPr>
              <a:t>Course </a:t>
            </a:r>
            <a:r>
              <a:rPr lang="en-US" dirty="0" smtClean="0">
                <a:ea typeface="+mn-ea"/>
              </a:rPr>
              <a:t>Website:</a:t>
            </a:r>
            <a:endParaRPr lang="en-US" dirty="0">
              <a:ea typeface="+mn-ea"/>
            </a:endParaRPr>
          </a:p>
          <a:p>
            <a:pPr lvl="1">
              <a:defRPr/>
            </a:pPr>
            <a:r>
              <a:rPr lang="en-US" dirty="0">
                <a:ea typeface="+mn-ea"/>
                <a:hlinkClick r:id="rId5"/>
              </a:rPr>
              <a:t>http://www.cs.washington.edu/education/courses/cse311/12au/</a:t>
            </a:r>
            <a:endParaRPr lang="en-US" dirty="0">
              <a:ea typeface="+mn-ea"/>
            </a:endParaRPr>
          </a:p>
          <a:p>
            <a:pPr lvl="1">
              <a:defRPr/>
            </a:pPr>
            <a:r>
              <a:rPr lang="en-US" dirty="0">
                <a:ea typeface="+mn-ea"/>
              </a:rPr>
              <a:t>You will find there lots of material: lecture notes, </a:t>
            </a:r>
            <a:r>
              <a:rPr lang="en-US" dirty="0" smtClean="0">
                <a:ea typeface="+mn-ea"/>
              </a:rPr>
              <a:t>homework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Office hours: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Many choices, check Web</a:t>
            </a:r>
            <a:endParaRPr lang="en-US" dirty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Homework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Due Wednesdays, start of class 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Exams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Midterm, Friday, Nov 2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Final, Monday, Dec 10, 2:30-4:20 pm or 4:30-6:20 pm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Approximate grading weights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Homework 50%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Midterm 15%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Final 35%</a:t>
            </a:r>
          </a:p>
          <a:p>
            <a:pPr lvl="1">
              <a:defRPr/>
            </a:pPr>
            <a:endParaRPr lang="en-US" dirty="0" smtClean="0">
              <a:solidFill>
                <a:srgbClr val="FF0000"/>
              </a:solidFill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9BA8-7B7A-1345-B76E-397D809B98F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http://www.cs.washington.edu/public_files/portraits/anderson_sm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3400" y="2286000"/>
            <a:ext cx="89326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s.washington.edu/homes/suciu/files/p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914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Propositional Logic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Propositions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A statement that has a truth value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Which of the following are propositions?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The Washington State flag is red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It snowed in Whistler, BC on January 4</a:t>
            </a:r>
            <a:r>
              <a:rPr lang="en-US" smtClean="0">
                <a:ea typeface="+mn-ea"/>
              </a:rPr>
              <a:t>, 2012</a:t>
            </a: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Ron Paul is the 2012 republican nominee for president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Space aliens landed in Roswell, New Mexico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Turn your homework in on Wednesday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Why are we taking this class?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If n is an integer greater than two, then the equation a</a:t>
            </a:r>
            <a:r>
              <a:rPr lang="en-US" baseline="30000" dirty="0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 + </a:t>
            </a:r>
            <a:r>
              <a:rPr lang="en-US" dirty="0" err="1" smtClean="0">
                <a:ea typeface="+mn-ea"/>
              </a:rPr>
              <a:t>b</a:t>
            </a:r>
            <a:r>
              <a:rPr lang="en-US" baseline="30000" dirty="0" err="1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 = </a:t>
            </a:r>
            <a:r>
              <a:rPr lang="en-US" dirty="0" err="1" smtClean="0">
                <a:ea typeface="+mn-ea"/>
              </a:rPr>
              <a:t>c</a:t>
            </a:r>
            <a:r>
              <a:rPr lang="en-US" baseline="30000" dirty="0" err="1" smtClean="0">
                <a:ea typeface="+mn-ea"/>
              </a:rPr>
              <a:t>n</a:t>
            </a:r>
            <a:r>
              <a:rPr lang="en-US" dirty="0" smtClean="0">
                <a:ea typeface="+mn-ea"/>
              </a:rPr>
              <a:t> has no solutions in non-zero integers a, b, and c.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Every even integer greater than two can be written as the sum of two primes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This statement is false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Propositional variables: </a:t>
            </a:r>
            <a:r>
              <a:rPr lang="en-US" i="1" dirty="0" smtClean="0">
                <a:ea typeface="+mn-ea"/>
              </a:rPr>
              <a:t>p, q, r, s, . . 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Truth values: </a:t>
            </a:r>
            <a:r>
              <a:rPr lang="en-US" b="1" dirty="0" smtClean="0">
                <a:ea typeface="+mn-ea"/>
              </a:rPr>
              <a:t>T</a:t>
            </a:r>
            <a:r>
              <a:rPr lang="en-US" dirty="0" smtClean="0">
                <a:ea typeface="+mn-ea"/>
              </a:rPr>
              <a:t> for true,  </a:t>
            </a:r>
            <a:r>
              <a:rPr lang="en-US" b="1" dirty="0" smtClean="0">
                <a:ea typeface="+mn-ea"/>
              </a:rPr>
              <a:t>F</a:t>
            </a:r>
            <a:r>
              <a:rPr lang="en-US" dirty="0" smtClean="0">
                <a:ea typeface="+mn-ea"/>
              </a:rPr>
              <a:t> for false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Compound Propositions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Negation (not)		</a:t>
            </a:r>
            <a:r>
              <a:rPr lang="en-US">
                <a:latin typeface="Symbol" charset="0"/>
                <a:sym typeface="Symbol" charset="0"/>
              </a:rPr>
              <a:t></a:t>
            </a:r>
            <a:r>
              <a:rPr lang="en-US">
                <a:latin typeface="Arial" charset="0"/>
              </a:rPr>
              <a:t> p</a:t>
            </a:r>
            <a:endParaRPr lang="en-US" i="1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Conjunction (and) 	</a:t>
            </a:r>
            <a:r>
              <a:rPr lang="en-US" i="1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</a:t>
            </a:r>
            <a:r>
              <a:rPr lang="en-US" i="1">
                <a:latin typeface="Arial" charset="0"/>
              </a:rPr>
              <a:t> q</a:t>
            </a:r>
          </a:p>
          <a:p>
            <a:pPr eaLnBrk="1" hangingPunct="1"/>
            <a:r>
              <a:rPr lang="en-US">
                <a:latin typeface="Arial" charset="0"/>
              </a:rPr>
              <a:t>Disjunction (or)		</a:t>
            </a:r>
            <a:r>
              <a:rPr lang="en-US" i="1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</a:t>
            </a:r>
            <a:r>
              <a:rPr lang="en-US">
                <a:latin typeface="Arial" charset="0"/>
              </a:rPr>
              <a:t> </a:t>
            </a:r>
            <a:r>
              <a:rPr lang="en-US" i="1">
                <a:latin typeface="Arial" charset="0"/>
              </a:rPr>
              <a:t>q</a:t>
            </a:r>
          </a:p>
          <a:p>
            <a:pPr eaLnBrk="1" hangingPunct="1"/>
            <a:r>
              <a:rPr lang="en-US">
                <a:latin typeface="Arial" charset="0"/>
              </a:rPr>
              <a:t>Exclusive or			</a:t>
            </a:r>
            <a:r>
              <a:rPr lang="en-US" i="1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</a:t>
            </a:r>
            <a:r>
              <a:rPr lang="en-US" i="1">
                <a:latin typeface="Arial" charset="0"/>
              </a:rPr>
              <a:t> q</a:t>
            </a:r>
          </a:p>
          <a:p>
            <a:pPr eaLnBrk="1" hangingPunct="1"/>
            <a:r>
              <a:rPr lang="en-US">
                <a:latin typeface="Arial" charset="0"/>
              </a:rPr>
              <a:t>Implication			</a:t>
            </a:r>
            <a:r>
              <a:rPr lang="en-US" i="1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</a:t>
            </a:r>
            <a:r>
              <a:rPr lang="en-US" i="1">
                <a:latin typeface="Arial" charset="0"/>
              </a:rPr>
              <a:t> q</a:t>
            </a:r>
          </a:p>
          <a:p>
            <a:pPr eaLnBrk="1" hangingPunct="1"/>
            <a:r>
              <a:rPr lang="en-US">
                <a:latin typeface="Arial" charset="0"/>
              </a:rPr>
              <a:t>Biconditional			</a:t>
            </a:r>
            <a:r>
              <a:rPr lang="en-US" i="1">
                <a:latin typeface="Arial" charset="0"/>
              </a:rPr>
              <a:t>p </a:t>
            </a:r>
            <a:r>
              <a:rPr lang="en-US">
                <a:latin typeface="Symbol" charset="0"/>
                <a:sym typeface="Symbol" charset="0"/>
              </a:rPr>
              <a:t></a:t>
            </a:r>
            <a:r>
              <a:rPr lang="en-US" i="1">
                <a:latin typeface="Arial" charset="0"/>
              </a:rPr>
              <a:t> q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Truth Tables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447800" y="1905000"/>
          <a:ext cx="1143000" cy="109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p</a:t>
                      </a:r>
                      <a:endParaRPr lang="en-US" sz="1800" i="1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1800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i="0" baseline="0" dirty="0" smtClean="0"/>
                        <a:t> </a:t>
                      </a:r>
                      <a:r>
                        <a:rPr lang="en-US" sz="1800" i="1" baseline="0" dirty="0" smtClean="0"/>
                        <a:t>p</a:t>
                      </a:r>
                      <a:endParaRPr lang="en-US" sz="1800" i="1" dirty="0"/>
                    </a:p>
                  </a:txBody>
                  <a:tcPr marT="45680" marB="45680"/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</a:tr>
              <a:tr h="365654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181600" y="19050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1447800" y="4419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5105400" y="4419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i="1" baseline="0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35" name="Text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6324600"/>
            <a:ext cx="639127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x-or example: </a:t>
            </a:r>
            <a:r>
              <a:rPr lang="ja-JP" altLang="en-US"/>
              <a:t>“</a:t>
            </a:r>
            <a:r>
              <a:rPr lang="en-US"/>
              <a:t>you may have soup or salad with your entree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6B6F-C6A7-2E40-982F-37C073A345A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9200" y="3886200"/>
            <a:ext cx="5415590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or example: prerequisites for 344: either 311 or 321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666</Words>
  <Application>Microsoft Office PowerPoint</Application>
  <PresentationFormat>On-screen Show (4:3)</PresentationFormat>
  <Paragraphs>158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ＭＳ Ｐゴシック</vt:lpstr>
      <vt:lpstr>Symbol</vt:lpstr>
      <vt:lpstr>Office Theme</vt:lpstr>
      <vt:lpstr>CSE 311  Foundations of Computing I</vt:lpstr>
      <vt:lpstr>About the course</vt:lpstr>
      <vt:lpstr>Why this material is important</vt:lpstr>
      <vt:lpstr>Topic List</vt:lpstr>
      <vt:lpstr>Administration</vt:lpstr>
      <vt:lpstr>Propositional Logic</vt:lpstr>
      <vt:lpstr>Propositions</vt:lpstr>
      <vt:lpstr>Compound Propositions</vt:lpstr>
      <vt:lpstr>Truth Tables</vt:lpstr>
      <vt:lpstr>Understanding complex propositions</vt:lpstr>
      <vt:lpstr>Understanding complex propositions with a truth table</vt:lpstr>
      <vt:lpstr>Aside: Number of binary operators</vt:lpstr>
      <vt:lpstr>p  q</vt:lpstr>
      <vt:lpstr>If pigs can whistle then horses can fly</vt:lpstr>
      <vt:lpstr>Converse, Contrapositive, Inverse</vt:lpstr>
      <vt:lpstr>Biconditional p  q</vt:lpstr>
      <vt:lpstr>English and Logic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321, Discrete Structures</dc:title>
  <dc:creator>Richard</dc:creator>
  <cp:lastModifiedBy>Richard Anderson</cp:lastModifiedBy>
  <cp:revision>79</cp:revision>
  <cp:lastPrinted>2011-09-28T05:38:08Z</cp:lastPrinted>
  <dcterms:created xsi:type="dcterms:W3CDTF">2008-01-02T02:45:55Z</dcterms:created>
  <dcterms:modified xsi:type="dcterms:W3CDTF">2012-09-23T18:15:51Z</dcterms:modified>
</cp:coreProperties>
</file>