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434" r:id="rId3"/>
    <p:sldId id="467" r:id="rId4"/>
    <p:sldId id="468" r:id="rId5"/>
    <p:sldId id="469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78" r:id="rId15"/>
    <p:sldId id="483" r:id="rId16"/>
    <p:sldId id="484" r:id="rId17"/>
    <p:sldId id="485" r:id="rId18"/>
    <p:sldId id="486" r:id="rId19"/>
    <p:sldId id="487" r:id="rId20"/>
    <p:sldId id="488" r:id="rId21"/>
    <p:sldId id="489" r:id="rId22"/>
    <p:sldId id="490" r:id="rId23"/>
    <p:sldId id="491" r:id="rId24"/>
    <p:sldId id="492" r:id="rId25"/>
    <p:sldId id="493" r:id="rId26"/>
    <p:sldId id="494" r:id="rId27"/>
    <p:sldId id="496" r:id="rId28"/>
    <p:sldId id="497" r:id="rId29"/>
    <p:sldId id="498" r:id="rId30"/>
    <p:sldId id="499" r:id="rId31"/>
    <p:sldId id="500" r:id="rId32"/>
    <p:sldId id="501" r:id="rId33"/>
    <p:sldId id="502" r:id="rId34"/>
    <p:sldId id="433" r:id="rId35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708" autoAdjust="0"/>
  </p:normalViewPr>
  <p:slideViewPr>
    <p:cSldViewPr snapToObjects="1">
      <p:cViewPr>
        <p:scale>
          <a:sx n="70" d="100"/>
          <a:sy n="70" d="100"/>
        </p:scale>
        <p:origin x="-534" y="-774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8032-15BF-4CFC-89E9-2F475448FBD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Lecture </a:t>
            </a:r>
            <a:r>
              <a:rPr lang="en-US" dirty="0" smtClean="0">
                <a:sym typeface="Wingdings"/>
              </a:rPr>
              <a:t>26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382773" y="685800"/>
            <a:ext cx="8250864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If you think C++ is not overly complicated, just what is a protected abstract virtual base pure virtual private destructor and when was the last time you needed one? </a:t>
            </a:r>
            <a:br>
              <a:rPr lang="en-US" dirty="0" smtClean="0"/>
            </a:br>
            <a:r>
              <a:rPr lang="en-US" i="1" dirty="0" smtClean="0"/>
              <a:t>— Tom </a:t>
            </a:r>
            <a:r>
              <a:rPr lang="en-US" i="1" dirty="0" smtClean="0"/>
              <a:t>Cargill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If C++ has taught me one thing, it’s this: Just because the system is consistent doesn’t mean it’s not the work of Satan. </a:t>
            </a:r>
            <a:r>
              <a:rPr lang="en-US" i="1" dirty="0" smtClean="0"/>
              <a:t>— Andrew </a:t>
            </a:r>
            <a:r>
              <a:rPr lang="en-US" i="1" dirty="0" err="1" smtClean="0"/>
              <a:t>Plotkin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 to objects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Instead, we pass a reference or pointer to the object: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Point::distance(Point&amp; p) {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x 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p.getX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y 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p.getY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now the parameter object p will be shared, not copied</a:t>
            </a:r>
          </a:p>
          <a:p>
            <a:r>
              <a:rPr lang="en-US" dirty="0" smtClean="0"/>
              <a:t>are there any potential problems with this code?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 object references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 method will not modify its parameter, make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const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double Point::distance(const Point&amp; p)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x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p.getX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y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p.getY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r>
              <a:rPr lang="en-US" dirty="0" smtClean="0"/>
              <a:t>the distance method is promising not to modify p</a:t>
            </a:r>
          </a:p>
          <a:p>
            <a:pPr lvl="1"/>
            <a:r>
              <a:rPr lang="en-US" dirty="0" smtClean="0"/>
              <a:t>if it does, a compiler error occurs</a:t>
            </a:r>
          </a:p>
          <a:p>
            <a:pPr lvl="1"/>
            <a:r>
              <a:rPr lang="en-US" dirty="0" smtClean="0"/>
              <a:t>clients can pass Points via references without fear that their state will be 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 methods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If the method will not modify the object itself, make  the </a:t>
            </a:r>
            <a:r>
              <a:rPr lang="en-US" sz="2000" i="1" dirty="0" smtClean="0"/>
              <a:t>method</a:t>
            </a:r>
            <a:r>
              <a:rPr lang="en-US" sz="2000" dirty="0" smtClean="0"/>
              <a:t> const: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double Point::distance(const Point&amp; p) const 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x -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p.getX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y -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p.getY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r>
              <a:rPr lang="en-US" sz="2000" dirty="0" smtClean="0"/>
              <a:t>a const after the parameter list signifies that the method will not modify the object upon which it is called (this)</a:t>
            </a:r>
          </a:p>
          <a:p>
            <a:pPr lvl="1"/>
            <a:r>
              <a:rPr lang="en-US" sz="2000" dirty="0" smtClean="0"/>
              <a:t>helps clients know which methods aren't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 and helps the compiler optimize method calls</a:t>
            </a:r>
          </a:p>
          <a:p>
            <a:r>
              <a:rPr lang="en-US" sz="2000" dirty="0" smtClean="0"/>
              <a:t>a const reference only allows const methods to be called on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 and pointers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const Point* p</a:t>
            </a:r>
          </a:p>
          <a:p>
            <a:pPr lvl="1"/>
            <a:r>
              <a:rPr lang="en-US" sz="2000" dirty="0" smtClean="0"/>
              <a:t>p points to a Point that is const; cannot modify that Point's state</a:t>
            </a:r>
          </a:p>
          <a:p>
            <a:pPr lvl="1"/>
            <a:r>
              <a:rPr lang="en-US" sz="2000" dirty="0" smtClean="0"/>
              <a:t>can reassign p to point to a different Point (as long as it is const)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Point* const p</a:t>
            </a:r>
          </a:p>
          <a:p>
            <a:pPr lvl="1"/>
            <a:r>
              <a:rPr lang="en-US" sz="2000" dirty="0" smtClean="0"/>
              <a:t>p is a constant pointer; cannot reassign p to point to a different object</a:t>
            </a:r>
          </a:p>
          <a:p>
            <a:pPr lvl="1"/>
            <a:r>
              <a:rPr lang="en-US" sz="2000" dirty="0" smtClean="0"/>
              <a:t>can change the Point object's state by calling methods on it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const Point* const p</a:t>
            </a:r>
          </a:p>
          <a:p>
            <a:pPr lvl="1"/>
            <a:r>
              <a:rPr lang="en-US" sz="2000" dirty="0" smtClean="0"/>
              <a:t>p points to a Point that is const; cannot modify that Point's state</a:t>
            </a:r>
          </a:p>
          <a:p>
            <a:pPr lvl="1"/>
            <a:r>
              <a:rPr lang="en-US" sz="2000" dirty="0" smtClean="0"/>
              <a:t>p is a constant pointer; cannot reassign p to point to a different object</a:t>
            </a:r>
          </a:p>
          <a:p>
            <a:r>
              <a:rPr lang="en-US" sz="2000" dirty="0" smtClean="0"/>
              <a:t>(This is not one of the more beloved features of C++.)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Pointer, reference, etc.?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How do you decide whether to pass a pointer, reference, or object?  Some principles:</a:t>
            </a:r>
          </a:p>
          <a:p>
            <a:pPr lvl="1"/>
            <a:r>
              <a:rPr lang="en-US" sz="2000" dirty="0" smtClean="0"/>
              <a:t>Minimize the use of object pointers as parameters.</a:t>
            </a:r>
            <a:br>
              <a:rPr lang="en-US" sz="2000" dirty="0" smtClean="0"/>
            </a:br>
            <a:r>
              <a:rPr lang="en-US" sz="2000" dirty="0" smtClean="0"/>
              <a:t>(C++ introduced references for a reason.  They are safer and saner.)</a:t>
            </a:r>
          </a:p>
          <a:p>
            <a:pPr lvl="1"/>
            <a:r>
              <a:rPr lang="en-US" sz="2000" dirty="0" smtClean="0"/>
              <a:t>Minimize passing objects by value, because it is slow, it has to copy the entire object and put it onto the stack, etc.</a:t>
            </a:r>
          </a:p>
          <a:p>
            <a:pPr lvl="1"/>
            <a:r>
              <a:rPr lang="en-US" sz="2000" dirty="0" smtClean="0"/>
              <a:t>In other words, pass objects as references as much as possible; but if you </a:t>
            </a:r>
            <a:r>
              <a:rPr lang="en-US" sz="2000" i="1" dirty="0" smtClean="0"/>
              <a:t>really wa</a:t>
            </a:r>
            <a:r>
              <a:rPr lang="en-US" sz="2000" dirty="0" smtClean="0"/>
              <a:t>nt a copy, pass it as a normal object.</a:t>
            </a:r>
          </a:p>
          <a:p>
            <a:pPr lvl="1"/>
            <a:r>
              <a:rPr lang="en-US" sz="2000" dirty="0" smtClean="0"/>
              <a:t>Objects as fields are usually pointers (why not references?).</a:t>
            </a:r>
          </a:p>
          <a:p>
            <a:pPr lvl="1"/>
            <a:r>
              <a:rPr lang="en-US" sz="2000" dirty="0" smtClean="0"/>
              <a:t>If you are not going to modify an object, declare it as const.</a:t>
            </a:r>
          </a:p>
          <a:p>
            <a:pPr lvl="1"/>
            <a:r>
              <a:rPr lang="en-US" sz="2000" dirty="0" smtClean="0"/>
              <a:t>If your method returns a pointer/object field that you don't want the client to modify, declare its return type as const.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Operator overloading</a:t>
            </a:r>
            <a:endParaRPr lang="en-US" smtClean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operator overloading: Redefining the meaning of a C++ operator in particular contexts.</a:t>
            </a:r>
          </a:p>
          <a:p>
            <a:pPr lvl="1"/>
            <a:r>
              <a:rPr lang="en-US" sz="2000" dirty="0" smtClean="0"/>
              <a:t>example: the string class overloads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/>
              <a:t>to do concatenation</a:t>
            </a:r>
          </a:p>
          <a:p>
            <a:pPr lvl="1"/>
            <a:r>
              <a:rPr lang="en-US" sz="2000" dirty="0" smtClean="0"/>
              <a:t>example: the stream classes overload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sz="2000" dirty="0" smtClean="0"/>
              <a:t> and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2000" dirty="0" smtClean="0"/>
              <a:t> to do I/O</a:t>
            </a:r>
          </a:p>
          <a:p>
            <a:r>
              <a:rPr lang="en-US" sz="2000" dirty="0" smtClean="0"/>
              <a:t>it is legal to redefine almost all C++ operators</a:t>
            </a:r>
          </a:p>
          <a:p>
            <a:pPr lvl="1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[] ^ % ! | &amp; &lt;&lt; &gt;&gt; = == != &lt; &gt;  </a:t>
            </a:r>
            <a:r>
              <a:rPr lang="en-US" sz="2000" dirty="0" smtClean="0"/>
              <a:t>and many others</a:t>
            </a:r>
          </a:p>
          <a:p>
            <a:pPr lvl="1"/>
            <a:r>
              <a:rPr lang="en-US" sz="2000" dirty="0" smtClean="0"/>
              <a:t>intended for when that operator "makes sense" for your type</a:t>
            </a:r>
          </a:p>
          <a:p>
            <a:pPr lvl="2"/>
            <a:r>
              <a:rPr lang="en-US" sz="2000" dirty="0" smtClean="0"/>
              <a:t>example: a Matrix class's * operator would do matrix multiplication</a:t>
            </a:r>
          </a:p>
          <a:p>
            <a:pPr lvl="2"/>
            <a:r>
              <a:rPr lang="en-US" sz="2000" dirty="0" smtClean="0"/>
              <a:t>allows your classes to be "first class citizens" like primitives</a:t>
            </a:r>
          </a:p>
          <a:p>
            <a:pPr lvl="1"/>
            <a:r>
              <a:rPr lang="en-US" sz="2000" dirty="0" smtClean="0"/>
              <a:t>cannot redefine operators between built-in types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 useful, but very easy to abuse, feature of C++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Overloading syntax</a:t>
            </a:r>
            <a:endParaRPr lang="en-US" smtClean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public:   // declare in .h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operator op(parameters);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::operator op(parameters)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statements;    // define in .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cpp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r>
              <a:rPr lang="en-US" dirty="0" smtClean="0"/>
              <a:t>most overloaded operators are placed inside a class</a:t>
            </a:r>
          </a:p>
          <a:p>
            <a:pPr lvl="1"/>
            <a:r>
              <a:rPr lang="en-US" dirty="0" smtClean="0"/>
              <a:t>example: overriding  Point + Point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overloaded operators don't go inside your class</a:t>
            </a:r>
          </a:p>
          <a:p>
            <a:pPr lvl="1"/>
            <a:r>
              <a:rPr lang="en-US" dirty="0" smtClean="0"/>
              <a:t>example: overriding  </a:t>
            </a:r>
            <a:r>
              <a:rPr lang="en-US" dirty="0" err="1" smtClean="0"/>
              <a:t>int</a:t>
            </a:r>
            <a:r>
              <a:rPr lang="en-US" dirty="0" smtClean="0"/>
              <a:t> + Point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Overloaded comparison ops</a:t>
            </a:r>
            <a:endParaRPr lang="en-US" smtClean="0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Override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2000" dirty="0" smtClean="0"/>
              <a:t> to make objects comparable like Java's equals</a:t>
            </a:r>
          </a:p>
          <a:p>
            <a:pPr lvl="1"/>
            <a:r>
              <a:rPr lang="en-US" sz="2000" dirty="0" smtClean="0"/>
              <a:t>comparison operators like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==</a:t>
            </a:r>
            <a:r>
              <a:rPr lang="en-US" sz="2000" dirty="0" smtClean="0"/>
              <a:t> return type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bool</a:t>
            </a:r>
            <a:endParaRPr lang="en-US" sz="20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/>
            <a:r>
              <a:rPr lang="en-US" sz="2000" dirty="0" smtClean="0"/>
              <a:t>by default == doesn’t work on objects (what about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Point*</a:t>
            </a:r>
            <a:r>
              <a:rPr lang="en-US" sz="2000" dirty="0" smtClean="0"/>
              <a:t>?)</a:t>
            </a:r>
          </a:p>
          <a:p>
            <a:pPr lvl="1"/>
            <a:r>
              <a:rPr lang="en-US" sz="2000" dirty="0" smtClean="0"/>
              <a:t>if you override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==</a:t>
            </a:r>
            <a:r>
              <a:rPr lang="en-US" sz="2000" dirty="0" smtClean="0"/>
              <a:t> , you must also override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!=</a:t>
            </a:r>
            <a:endParaRPr lang="en-US" sz="2000" dirty="0" smtClean="0"/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Point.h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Point::operator==(const Point&amp; p);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Point.cpp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Point::operator==(const Point&amp; p)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x ==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p.getX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&amp;&amp; y ==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p.getY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/>
              <a:t>Override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dirty="0" smtClean="0"/>
              <a:t>etc. to make comparable like Java's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</a:p>
          <a:p>
            <a:pPr lvl="1"/>
            <a:r>
              <a:rPr lang="en-US" sz="2000" dirty="0" smtClean="0"/>
              <a:t>even if you override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000" dirty="0" smtClean="0"/>
              <a:t> and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==</a:t>
            </a:r>
            <a:r>
              <a:rPr lang="en-US" sz="2000" dirty="0" smtClean="0"/>
              <a:t>, you must still manually override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&lt;=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&lt;&lt;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r>
              <a:rPr lang="en-US" sz="2000" dirty="0" smtClean="0"/>
              <a:t>Override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sz="2000" dirty="0" smtClean="0"/>
              <a:t> to make your objects printable like Java's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</a:t>
            </a:r>
            <a:r>
              <a:rPr lang="en-US" sz="2000" dirty="0" smtClean="0"/>
              <a:t> goes outside your class  (not a member)</a:t>
            </a:r>
          </a:p>
          <a:p>
            <a:pPr lvl="1"/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2000" dirty="0" smtClean="0"/>
              <a:t>takes a stream reference and your object</a:t>
            </a:r>
          </a:p>
          <a:p>
            <a:pPr lvl="1"/>
            <a:r>
              <a:rPr lang="en-US" sz="2000" dirty="0" smtClean="0"/>
              <a:t>returns a reference to the same stream passed in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Point.cpp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operator&lt;&lt;(std::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out, const  				Point&amp; p)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out &lt;&lt; "("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p.getX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&lt;&lt; ", 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p.getY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&lt;&lt; ")";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out;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Designing a class</a:t>
            </a:r>
            <a:endParaRPr lang="en-US" smtClean="0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Suppose we want to design a class </a:t>
            </a:r>
            <a:r>
              <a:rPr lang="en-US" dirty="0" err="1" smtClean="0"/>
              <a:t>LineSegment</a:t>
            </a:r>
            <a:r>
              <a:rPr lang="en-US" dirty="0" smtClean="0"/>
              <a:t>, where each object represents a 2D line segment between two points.</a:t>
            </a:r>
          </a:p>
          <a:p>
            <a:r>
              <a:rPr lang="en-US" dirty="0" smtClean="0"/>
              <a:t>We should be able to:</a:t>
            </a:r>
          </a:p>
          <a:p>
            <a:pPr lvl="1"/>
            <a:r>
              <a:rPr lang="en-US" dirty="0" smtClean="0"/>
              <a:t>create a segment between two pairs of coordinates,</a:t>
            </a:r>
          </a:p>
          <a:p>
            <a:pPr lvl="1"/>
            <a:r>
              <a:rPr lang="en-US" dirty="0" smtClean="0"/>
              <a:t>ask a segment for its endpoint coordinates,</a:t>
            </a:r>
          </a:p>
          <a:p>
            <a:pPr lvl="1"/>
            <a:r>
              <a:rPr lang="en-US" dirty="0" smtClean="0"/>
              <a:t>ask a segment for its length,</a:t>
            </a:r>
          </a:p>
          <a:p>
            <a:pPr lvl="1"/>
            <a:r>
              <a:rPr lang="en-US" dirty="0" smtClean="0"/>
              <a:t>ask a segment for its slope, and</a:t>
            </a:r>
          </a:p>
          <a:p>
            <a:pPr lvl="1"/>
            <a:r>
              <a:rPr lang="en-US" dirty="0" smtClean="0"/>
              <a:t>translate (shift) a line segment's position.</a:t>
            </a:r>
          </a:p>
        </p:txBody>
      </p:sp>
      <p:pic>
        <p:nvPicPr>
          <p:cNvPr id="403460" name="Picture 4"/>
          <p:cNvPicPr>
            <a:picLocks noChangeAspect="1" noChangeArrowheads="1"/>
          </p:cNvPicPr>
          <p:nvPr/>
        </p:nvPicPr>
        <p:blipFill>
          <a:blip r:embed="rId3" cstate="print"/>
          <a:srcRect t="6538" r="17131" b="22249"/>
          <a:stretch>
            <a:fillRect/>
          </a:stretch>
        </p:blipFill>
        <p:spPr bwMode="auto">
          <a:xfrm>
            <a:off x="6400800" y="3535363"/>
            <a:ext cx="2514600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772400" cy="1651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54480"/>
                <a:gridCol w="1036320"/>
                <a:gridCol w="518160"/>
                <a:gridCol w="1554480"/>
                <a:gridCol w="365760"/>
                <a:gridCol w="1188720"/>
                <a:gridCol w="155448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11/30 C++ intro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b="1" dirty="0" smtClean="0"/>
                        <a:t>12/2 C++ intro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12/4 C++ intro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12/7</a:t>
                      </a:r>
                    </a:p>
                    <a:p>
                      <a:r>
                        <a:rPr lang="en-US" b="1" dirty="0" smtClean="0"/>
                        <a:t>Social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b="1" dirty="0" smtClean="0"/>
                        <a:t>12/9</a:t>
                      </a:r>
                    </a:p>
                    <a:p>
                      <a:r>
                        <a:rPr lang="en-US" b="1" dirty="0" smtClean="0"/>
                        <a:t>Implications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12/11</a:t>
                      </a:r>
                    </a:p>
                    <a:p>
                      <a:r>
                        <a:rPr lang="en-US" b="1" dirty="0" smtClean="0"/>
                        <a:t>Final prep, evaluations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12/15</a:t>
                      </a:r>
                      <a:br>
                        <a:rPr lang="en-US" b="1" dirty="0" smtClean="0"/>
                      </a:br>
                      <a:r>
                        <a:rPr lang="en-US" b="0" dirty="0" smtClean="0"/>
                        <a:t>Final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LineSegment.h</a:t>
            </a:r>
            <a:endParaRPr lang="en-US" smtClean="0"/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Point.h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private: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Point* p1;    // endpoints of line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Point* p2;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public: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x1,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y1,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x2,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y2);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double getX1() const;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double getY1() const;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double getX2() const;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double getY2() const;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double length() const;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double slope() const;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void translate(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LineSegment.cpp</a:t>
            </a:r>
            <a:endParaRPr lang="en-US" smtClean="0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x1,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y1,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x2,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y2)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p1 = new Point(x1, y1);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p2 = new Point(x2, y2);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::length() const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p1-&gt;distance(*p2);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::slope() const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p2-&gt;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- p1-&gt;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p2-&gt;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- p1-&gt;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(double)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/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::translate(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p1-&gt;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setLocation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(p1-&gt;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p1-&gt;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p2-&gt;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setLocation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(p2-&gt;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p2-&gt;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Problem: memory leaks</a:t>
            </a:r>
            <a:endParaRPr lang="en-US" smtClean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create </a:t>
            </a:r>
            <a:r>
              <a:rPr lang="en-US" dirty="0" err="1" smtClean="0"/>
              <a:t>LineSegment</a:t>
            </a:r>
            <a:r>
              <a:rPr lang="en-US" dirty="0" smtClean="0"/>
              <a:t> objects, we'll leak memory: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 line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(1, 2, 5, 4);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 line;</a:t>
            </a:r>
            <a:endParaRPr lang="en-US" dirty="0" smtClean="0"/>
          </a:p>
          <a:p>
            <a:r>
              <a:rPr lang="en-US" dirty="0" smtClean="0"/>
              <a:t>the two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p1</a:t>
            </a:r>
            <a:r>
              <a:rPr lang="en-US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p2</a:t>
            </a:r>
            <a:r>
              <a:rPr lang="en-US" dirty="0" smtClean="0"/>
              <a:t> inside line are not freed</a:t>
            </a:r>
          </a:p>
          <a:p>
            <a:pPr lvl="1"/>
            <a:r>
              <a:rPr lang="en-US" dirty="0" smtClean="0"/>
              <a:t>the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delete</a:t>
            </a:r>
            <a:r>
              <a:rPr lang="en-US" dirty="0" smtClean="0"/>
              <a:t> operator is a "shallow" delete operation</a:t>
            </a:r>
          </a:p>
          <a:p>
            <a:pPr lvl="1"/>
            <a:r>
              <a:rPr lang="en-US" dirty="0" smtClean="0"/>
              <a:t>it doesn't recursively delete/free pointers nested inside the object</a:t>
            </a:r>
          </a:p>
          <a:p>
            <a:pPr lvl="2"/>
            <a:r>
              <a:rPr lang="en-US" dirty="0" smtClean="0"/>
              <a:t>why not?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Destructors</a:t>
            </a:r>
            <a:endParaRPr lang="en-US" smtClean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~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      // declare in .h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::~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// define in .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cpp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statements;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r>
              <a:rPr lang="en-US" sz="2000" dirty="0" smtClean="0"/>
              <a:t>destructor: Code that manages the </a:t>
            </a:r>
            <a:r>
              <a:rPr lang="en-US" sz="2000" dirty="0" err="1" smtClean="0"/>
              <a:t>deallocation</a:t>
            </a:r>
            <a:r>
              <a:rPr lang="en-US" sz="2000" dirty="0" smtClean="0"/>
              <a:t> of an object.</a:t>
            </a:r>
          </a:p>
          <a:p>
            <a:pPr lvl="1"/>
            <a:r>
              <a:rPr lang="en-US" sz="2000" dirty="0" smtClean="0"/>
              <a:t>usually not needed if the object has no pointer fields</a:t>
            </a:r>
          </a:p>
          <a:p>
            <a:pPr lvl="1"/>
            <a:r>
              <a:rPr lang="en-US" sz="2000" dirty="0" smtClean="0"/>
              <a:t>called by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dirty="0" smtClean="0"/>
              <a:t> and when a stack object goes out of scope</a:t>
            </a:r>
          </a:p>
          <a:p>
            <a:pPr lvl="1"/>
            <a:r>
              <a:rPr lang="en-US" sz="2000" dirty="0" smtClean="0"/>
              <a:t>the default destructor frees the object's memory, but no pointers</a:t>
            </a:r>
          </a:p>
          <a:p>
            <a:pPr lvl="2"/>
            <a:r>
              <a:rPr lang="en-US" sz="2000" dirty="0" smtClean="0"/>
              <a:t>Java has a very similar feature to destructors, called a </a:t>
            </a:r>
            <a:r>
              <a:rPr lang="en-US" sz="2000" dirty="0" err="1" smtClean="0"/>
              <a:t>finalizer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Destructor example</a:t>
            </a:r>
            <a:endParaRPr lang="en-US" smtClean="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LineSegment.h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private: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Point* p1;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Point* p2;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public: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x1,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y1,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x2,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y2);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double getX1() const;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...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~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LineSegment.cpp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::~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delete p1;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delete p2;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Shallow copy bug</a:t>
            </a:r>
            <a:endParaRPr lang="en-US" smtClean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 subtle problem occurs when we copy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dirty="0" smtClean="0"/>
              <a:t> </a:t>
            </a:r>
            <a:r>
              <a:rPr lang="en-US" sz="2000" dirty="0" smtClean="0"/>
              <a:t>objects:</a:t>
            </a:r>
          </a:p>
          <a:p>
            <a:pPr lvl="1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line1(0, 0, 10, 20);</a:t>
            </a:r>
          </a:p>
          <a:p>
            <a:pPr lvl="1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line2 = line1;</a:t>
            </a:r>
          </a:p>
          <a:p>
            <a:pPr lvl="1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line2.translate(5, 3);</a:t>
            </a:r>
          </a:p>
          <a:p>
            <a:pPr lvl="1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line1.getX2()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 // 15 !!!</a:t>
            </a:r>
          </a:p>
          <a:p>
            <a:r>
              <a:rPr lang="en-US" sz="2000" dirty="0" smtClean="0"/>
              <a:t>When you declare one object using another, its state is copied</a:t>
            </a:r>
          </a:p>
          <a:p>
            <a:pPr lvl="1"/>
            <a:r>
              <a:rPr lang="en-US" sz="2000" dirty="0" smtClean="0"/>
              <a:t>it is a </a:t>
            </a:r>
            <a:r>
              <a:rPr lang="en-US" sz="2000" i="1" dirty="0" smtClean="0"/>
              <a:t>shallow</a:t>
            </a:r>
            <a:r>
              <a:rPr lang="en-US" sz="2000" dirty="0" smtClean="0"/>
              <a:t> copy; any pointers in the second object will store the same address as in the first object (both point to same place)</a:t>
            </a:r>
          </a:p>
          <a:p>
            <a:pPr lvl="1"/>
            <a:r>
              <a:rPr lang="en-US" sz="2000" dirty="0" smtClean="0"/>
              <a:t>if you change what's pointed to by one, it affects the other</a:t>
            </a:r>
          </a:p>
          <a:p>
            <a:r>
              <a:rPr lang="en-US" sz="2000" dirty="0" smtClean="0"/>
              <a:t>Even worse: the same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p1, p2 </a:t>
            </a:r>
            <a:r>
              <a:rPr lang="en-US" sz="2000" dirty="0" smtClean="0"/>
              <a:t>above are freed twice!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Copy constructors</a:t>
            </a:r>
            <a:endParaRPr lang="en-US" smtClean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copy constructor: Copies one object's state to another.</a:t>
            </a:r>
          </a:p>
          <a:p>
            <a:pPr lvl="1"/>
            <a:r>
              <a:rPr lang="en-US" sz="2000" dirty="0" smtClean="0"/>
              <a:t>called when you assign one object to another at declaration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line2 = line1;</a:t>
            </a:r>
            <a:endParaRPr lang="en-US" sz="2000" dirty="0" smtClean="0"/>
          </a:p>
          <a:p>
            <a:pPr lvl="1"/>
            <a:r>
              <a:rPr lang="en-US" sz="2000" dirty="0" smtClean="0"/>
              <a:t>can be called explicitly (same behavior as above)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line2(line1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 smtClean="0"/>
          </a:p>
          <a:p>
            <a:pPr lvl="1"/>
            <a:r>
              <a:rPr lang="en-US" sz="2000" dirty="0" smtClean="0"/>
              <a:t>called when an object is passed as a parameter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(line1);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)...</a:t>
            </a:r>
            <a:endParaRPr lang="en-US" sz="2000" dirty="0" smtClean="0"/>
          </a:p>
          <a:p>
            <a:r>
              <a:rPr lang="en-US" sz="2000" dirty="0" smtClean="0"/>
              <a:t>if your class doesn't have a copy constructor,</a:t>
            </a:r>
          </a:p>
          <a:p>
            <a:pPr lvl="1"/>
            <a:r>
              <a:rPr lang="en-US" sz="2000" dirty="0" smtClean="0"/>
              <a:t>the default one just copies all members of the object</a:t>
            </a:r>
          </a:p>
          <a:p>
            <a:pPr lvl="1"/>
            <a:r>
              <a:rPr lang="en-US" sz="2000" dirty="0" smtClean="0"/>
              <a:t>if any members are objects, it calls their copy constructors</a:t>
            </a:r>
          </a:p>
          <a:p>
            <a:pPr lvl="2"/>
            <a:r>
              <a:rPr lang="en-US" sz="2000" dirty="0" smtClean="0"/>
              <a:t>(but not pointers)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Copy constructor example</a:t>
            </a:r>
            <a:endParaRPr lang="en-US" smtClean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LineSegment.h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private: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Point* p1;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Point* p2;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public: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x1,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y1,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x2,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y2);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(const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&amp; line);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LineSegment.cpp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(const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&amp; line)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p1 = new Point(line.getX1(), line.getY1());  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p2 = new Point(line.getX2(), line.getY2());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Assignment bug</a:t>
            </a:r>
            <a:endParaRPr lang="en-US" smtClean="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Another problem with assigning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2000" dirty="0" smtClean="0"/>
              <a:t> objects:</a:t>
            </a:r>
          </a:p>
          <a:p>
            <a:pPr lvl="1"/>
            <a:endParaRPr lang="en-US" sz="2000" dirty="0" smtClean="0"/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line1(0, 0, 10, 20);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line2(9, 9, 50, 80);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line2 = line1;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line2.translate(5, 3);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line1.getX2()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 // 15 again !!!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2000" dirty="0" smtClean="0"/>
              <a:t>When you assign one object to another, its state is copied</a:t>
            </a:r>
          </a:p>
          <a:p>
            <a:pPr lvl="1"/>
            <a:r>
              <a:rPr lang="en-US" sz="2000" dirty="0" smtClean="0"/>
              <a:t>it is a shallow copy; if you change one, it affects the other</a:t>
            </a:r>
          </a:p>
          <a:p>
            <a:pPr lvl="1"/>
            <a:r>
              <a:rPr lang="en-US" sz="2000" dirty="0" smtClean="0"/>
              <a:t>assignment with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/>
              <a:t> does NOT call the copy constructor</a:t>
            </a:r>
          </a:p>
          <a:p>
            <a:r>
              <a:rPr lang="en-US" sz="2000" dirty="0" smtClean="0"/>
              <a:t>We wish </a:t>
            </a:r>
            <a:r>
              <a:rPr lang="en-US" sz="2000" dirty="0" smtClean="0"/>
              <a:t>the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sz="2000" dirty="0" smtClean="0"/>
              <a:t> operator behaved differently...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Overloading =</a:t>
            </a:r>
            <a:endParaRPr lang="en-US" smtClean="0"/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LineSegment.h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private: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Point* p1;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Point* p2;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8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b="1" dirty="0" err="1" smtClean="0">
                <a:latin typeface="Courier New" pitchFamily="49" charset="0"/>
                <a:cs typeface="Courier New" pitchFamily="49" charset="0"/>
              </a:rPr>
              <a:t>init</a:t>
            </a: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 x1, </a:t>
            </a:r>
            <a:r>
              <a:rPr lang="fr-FR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 y1, </a:t>
            </a:r>
            <a:r>
              <a:rPr lang="fr-FR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 x2, </a:t>
            </a:r>
            <a:r>
              <a:rPr lang="fr-FR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 y2);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public: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x1,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y1,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x2,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y2);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(const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&amp; line);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const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&amp; operator=(const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rhs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Constructing objects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client code creating stack-allocated object: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name(parameters);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 p1(4, -2);</a:t>
            </a:r>
            <a:endParaRPr lang="en-US" dirty="0" smtClean="0"/>
          </a:p>
          <a:p>
            <a:r>
              <a:rPr lang="en-US" dirty="0" smtClean="0"/>
              <a:t>creating heap allocated (pointer to) object: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type* name = new type(parameters);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Point* p2 = new Point(5, 17);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Java, all objects are allocated on the heap</a:t>
            </a:r>
          </a:p>
          <a:p>
            <a:r>
              <a:rPr lang="en-US" dirty="0" smtClean="0"/>
              <a:t>in Java, all variables of object types are references (pointers)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Overloading = , cont'd.</a:t>
            </a:r>
            <a:endParaRPr lang="en-US" smtClean="0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495800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// LineSegment.cpp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::init(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x1,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y1,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x2,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y2)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p1 = new Point(x1, y1);   // common helper init function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p2 = new Point(x2, y2);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x1,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y1,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x2,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y2)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init(x1, y1, x2, y2);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(const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&amp; line)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init(line.getX1(), line.getY1(), line.getX2(), line.getY2());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::operator=(const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rhs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init(rhs.getX1(), rhs.getY1(), rhs.getX2(), rhs.getY2());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*this;   // always return *this from =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extremely subtle bug</a:t>
            </a:r>
            <a:endParaRPr lang="en-US" smtClean="0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your object was storing pointers to two Points p1, p2 but is then assigned to have new state using =, the old pointers will leak!</a:t>
            </a:r>
          </a:p>
          <a:p>
            <a:r>
              <a:rPr lang="en-US" dirty="0" smtClean="0"/>
              <a:t>Instead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const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::operator=(const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rhs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delete p1;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delete p2;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init(rhs.getX1(), rhs.getY1(), rhs.getX2(), rhs.getY2());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*this;   // always return *this from =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subtle bug</a:t>
            </a:r>
            <a:endParaRPr lang="en-US" smtClean="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r>
              <a:rPr lang="en-US" dirty="0" smtClean="0"/>
              <a:t>if an object is assigned to itself, our = operator will crash!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line1(10, 20, 30, 40);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line1 = line1;</a:t>
            </a:r>
            <a:endParaRPr lang="en-US" dirty="0" smtClean="0"/>
          </a:p>
          <a:p>
            <a:r>
              <a:rPr lang="en-US" dirty="0" smtClean="0"/>
              <a:t>Instead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const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::operator=(const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LineSegment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rhs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if (this != &amp;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rhs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delete p1;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delete p2;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init(rhs.getX1(), rhs.getY1(), rhs.getX2(), rhs.getY2());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return *this;   // always return *this from =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Recap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endParaRPr lang="en-US" dirty="0" smtClean="0">
              <a:solidFill>
                <a:srgbClr val="262626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262626"/>
                </a:solidFill>
              </a:rPr>
              <a:t>When writing a class with pointers as fields, you must define: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a destructor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a copy constructor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an overloaded operator =</a:t>
            </a:r>
          </a:p>
          <a:p>
            <a:pPr lvl="1"/>
            <a:endParaRPr lang="en-US" sz="1600" dirty="0" smtClean="0">
              <a:solidFill>
                <a:srgbClr val="404040"/>
              </a:solidFill>
            </a:endParaRPr>
          </a:p>
        </p:txBody>
      </p:sp>
      <p:graphicFrame>
        <p:nvGraphicFramePr>
          <p:cNvPr id="390188" name="Group 44"/>
          <p:cNvGraphicFramePr>
            <a:graphicFrameLocks noGrp="1"/>
          </p:cNvGraphicFramePr>
          <p:nvPr/>
        </p:nvGraphicFramePr>
        <p:xfrm>
          <a:off x="1143000" y="1476375"/>
          <a:ext cx="6858000" cy="2414588"/>
        </p:xfrm>
        <a:graphic>
          <a:graphicData uri="http://schemas.openxmlformats.org/drawingml/2006/table">
            <a:tbl>
              <a:tblPr/>
              <a:tblGrid>
                <a:gridCol w="3048000"/>
                <a:gridCol w="3810000"/>
              </a:tblGrid>
              <a:tr h="242888"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Point p1;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calls 0-argument constructor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Point p2(17, 5);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calls 2-argument constructor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Point p3 = p2;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calls copy constructor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Point p4(p3);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calls copy constructor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foo(p4);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calls copy constructor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p4 = p1;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calls operator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client program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Point.h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 p1(1, 2);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 p2(4, 6);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"p1 is: (" &lt;&lt; p1.getX() &lt;&lt; ", "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&lt;&lt; p1.getY() &lt;&lt; ")"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p1 is: (1, 2)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"p2 is: (" &lt;&lt; p2.getX() &lt;&lt; ", "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&lt;&lt; p2.getY() &lt;&lt; ")"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p2 is: (4, 6)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"dist : " &lt;&lt; p1.distance(p2)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                          // dist : 5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 with pointers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Point.h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Point* p1 = new Point(1, 2);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Point* p2 = new Point(4, 6);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"p1 is: (" &lt;&lt; p1-&gt;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&lt;&lt; ", "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&lt;&lt; p1-&gt;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&lt;&lt; ")"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// p1 is: (1, 2)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"p2 is: (" &lt;&lt; p2-&gt;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&lt;&lt; ", "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&lt;&lt; p2-&gt;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&lt;&lt; ")"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// p2 is: (4, 6)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"dist : " &lt;&lt; p1-&gt;distance(*p2)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delete p1;                         // dist : 5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delete p2;   // free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vs. heap objects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which is better, stack or pointers?</a:t>
            </a:r>
          </a:p>
          <a:p>
            <a:pPr lvl="1"/>
            <a:r>
              <a:rPr lang="en-US" sz="2000" dirty="0" smtClean="0"/>
              <a:t>if it needs to live beyond function call (e.g. returning), use a pointer</a:t>
            </a:r>
          </a:p>
          <a:p>
            <a:pPr lvl="1"/>
            <a:r>
              <a:rPr lang="en-US" sz="2000" dirty="0" smtClean="0"/>
              <a:t>if allocating a whole bunch of objects, use pointers</a:t>
            </a:r>
          </a:p>
          <a:p>
            <a:r>
              <a:rPr lang="en-US" sz="2000" dirty="0" smtClean="0"/>
              <a:t>"primitive semantics" can be used on objects</a:t>
            </a:r>
          </a:p>
          <a:p>
            <a:pPr lvl="1"/>
            <a:r>
              <a:rPr lang="en-US" sz="2000" dirty="0" smtClean="0"/>
              <a:t>stack objects behave use primitive value semantics (like </a:t>
            </a:r>
            <a:r>
              <a:rPr lang="en-US" sz="2000" dirty="0" err="1" smtClean="0"/>
              <a:t>ints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new and delete replace </a:t>
            </a:r>
            <a:r>
              <a:rPr lang="en-US" sz="2000" dirty="0" err="1" smtClean="0"/>
              <a:t>malloc</a:t>
            </a:r>
            <a:r>
              <a:rPr lang="en-US" sz="2000" dirty="0" smtClean="0"/>
              <a:t> and free</a:t>
            </a:r>
          </a:p>
          <a:p>
            <a:pPr lvl="1"/>
            <a:r>
              <a:rPr lang="en-US" sz="2000" dirty="0" smtClean="0"/>
              <a:t>new does all of the following:</a:t>
            </a:r>
          </a:p>
          <a:p>
            <a:pPr lvl="2"/>
            <a:r>
              <a:rPr lang="en-US" sz="2000" dirty="0" smtClean="0"/>
              <a:t>allocates memory for a new object</a:t>
            </a:r>
          </a:p>
          <a:p>
            <a:pPr lvl="2"/>
            <a:r>
              <a:rPr lang="en-US" sz="2000" dirty="0" smtClean="0"/>
              <a:t>calls the class's constructor, using the new object as this</a:t>
            </a:r>
          </a:p>
          <a:p>
            <a:pPr lvl="2"/>
            <a:r>
              <a:rPr lang="en-US" sz="2000" dirty="0" smtClean="0"/>
              <a:t>returns a pointer to the new object</a:t>
            </a:r>
          </a:p>
          <a:p>
            <a:pPr lvl="1"/>
            <a:r>
              <a:rPr lang="en-US" sz="2000" dirty="0" smtClean="0"/>
              <a:t>must call delete on any object you create with new, else it leaks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 New" pitchFamily="49" charset="0"/>
              </a:rPr>
              <a:t>Why doesn't this code change p1?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077200" cy="4495800"/>
          </a:xfrm>
        </p:spPr>
        <p:txBody>
          <a:bodyPr/>
          <a:lstStyle/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 p1(1, 2);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p1.getX() &lt;&lt; "," &lt;&lt; p1.getY()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example(p1);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p1.getX() &lt;&lt; "," &lt;&lt; p1.getY()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example(Point p)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p.setLocation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(40, 75);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"ex:"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p.getX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&lt;&lt; ","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p.getY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1,2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ex:40,75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1,2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copying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stack-allocated object is copied whenever you:</a:t>
            </a:r>
          </a:p>
          <a:p>
            <a:pPr lvl="1"/>
            <a:r>
              <a:rPr lang="en-US" dirty="0" smtClean="0"/>
              <a:t>pass it as a parameter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(p1);</a:t>
            </a:r>
          </a:p>
          <a:p>
            <a:pPr lvl="1"/>
            <a:r>
              <a:rPr lang="en-US" dirty="0" smtClean="0"/>
              <a:t>return it	return p;</a:t>
            </a:r>
          </a:p>
          <a:p>
            <a:pPr lvl="1"/>
            <a:r>
              <a:rPr lang="en-US" dirty="0" smtClean="0"/>
              <a:t>assign one object to another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p1 = p2;</a:t>
            </a:r>
          </a:p>
          <a:p>
            <a:r>
              <a:rPr lang="en-US" dirty="0" smtClean="0"/>
              <a:t>the above rules do not apply to pointers</a:t>
            </a:r>
          </a:p>
          <a:p>
            <a:pPr lvl="1"/>
            <a:r>
              <a:rPr lang="en-US" dirty="0" smtClean="0"/>
              <a:t>object's state is still (shallowly) copied if you dereference/assign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*ptr1 = *ptr2;</a:t>
            </a:r>
          </a:p>
          <a:p>
            <a:r>
              <a:rPr lang="en-US" dirty="0" smtClean="0"/>
              <a:t>You can control how objects are copied</a:t>
            </a:r>
            <a:br>
              <a:rPr lang="en-US" dirty="0" smtClean="0"/>
            </a:br>
            <a:r>
              <a:rPr lang="en-US" dirty="0" smtClean="0"/>
              <a:t>by redefining the = operator for your class (ugh)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Objects as parameters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generally don't pass objects as parameters like this: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double Point::distance(Point p)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x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p.getX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y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p.getY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r>
              <a:rPr lang="en-US" dirty="0" smtClean="0"/>
              <a:t>on every call, the entire parameter object p will be copied</a:t>
            </a:r>
          </a:p>
          <a:p>
            <a:r>
              <a:rPr lang="en-US" dirty="0" smtClean="0"/>
              <a:t>this is slow and wastes time/memory</a:t>
            </a:r>
          </a:p>
          <a:p>
            <a:r>
              <a:rPr lang="en-US" dirty="0" smtClean="0"/>
              <a:t>it also would prevent us from writing a method that modifies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21875</TotalTime>
  <Words>2694</Words>
  <Application>Microsoft Office PowerPoint</Application>
  <PresentationFormat>On-screen Show (4:3)</PresentationFormat>
  <Paragraphs>452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dan_design_template</vt:lpstr>
      <vt:lpstr>Slide 1</vt:lpstr>
      <vt:lpstr>The plan</vt:lpstr>
      <vt:lpstr>Constructing objects</vt:lpstr>
      <vt:lpstr>A client program</vt:lpstr>
      <vt:lpstr>Client with pointers</vt:lpstr>
      <vt:lpstr>Stack vs. heap objects</vt:lpstr>
      <vt:lpstr>Why doesn't this code change p1?</vt:lpstr>
      <vt:lpstr>Object copying</vt:lpstr>
      <vt:lpstr>Objects as parameters</vt:lpstr>
      <vt:lpstr>References to objects</vt:lpstr>
      <vt:lpstr>const object references</vt:lpstr>
      <vt:lpstr>const methods</vt:lpstr>
      <vt:lpstr>const and pointers</vt:lpstr>
      <vt:lpstr>Pointer, reference, etc.?</vt:lpstr>
      <vt:lpstr>Operator overloading</vt:lpstr>
      <vt:lpstr>Overloading syntax</vt:lpstr>
      <vt:lpstr>Overloaded comparison ops</vt:lpstr>
      <vt:lpstr>Overriding &lt;&lt;</vt:lpstr>
      <vt:lpstr>Designing a class</vt:lpstr>
      <vt:lpstr>LineSegment.h</vt:lpstr>
      <vt:lpstr>LineSegment.cpp</vt:lpstr>
      <vt:lpstr>Problem: memory leaks</vt:lpstr>
      <vt:lpstr>Destructors</vt:lpstr>
      <vt:lpstr>Destructor example</vt:lpstr>
      <vt:lpstr>Shallow copy bug</vt:lpstr>
      <vt:lpstr>Copy constructors</vt:lpstr>
      <vt:lpstr>Copy constructor example</vt:lpstr>
      <vt:lpstr>Assignment bug</vt:lpstr>
      <vt:lpstr>Overloading =</vt:lpstr>
      <vt:lpstr>Overloading = , cont'd.</vt:lpstr>
      <vt:lpstr>An extremely subtle bug</vt:lpstr>
      <vt:lpstr>Another subtle bug</vt:lpstr>
      <vt:lpstr>Recap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1537</cp:revision>
  <dcterms:created xsi:type="dcterms:W3CDTF">2005-03-28T18:45:14Z</dcterms:created>
  <dcterms:modified xsi:type="dcterms:W3CDTF">2009-12-04T21:41:02Z</dcterms:modified>
</cp:coreProperties>
</file>