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482" r:id="rId3"/>
    <p:sldId id="513" r:id="rId4"/>
    <p:sldId id="515" r:id="rId5"/>
    <p:sldId id="521" r:id="rId6"/>
    <p:sldId id="535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529" r:id="rId15"/>
    <p:sldId id="530" r:id="rId16"/>
    <p:sldId id="531" r:id="rId17"/>
    <p:sldId id="532" r:id="rId18"/>
    <p:sldId id="533" r:id="rId19"/>
    <p:sldId id="534" r:id="rId20"/>
    <p:sldId id="433" r:id="rId21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Objects="1">
      <p:cViewPr>
        <p:scale>
          <a:sx n="90" d="100"/>
          <a:sy n="90" d="100"/>
        </p:scale>
        <p:origin x="-522" y="-34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look at malloc man page; talk about how it returns void* 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5E12D-013D-4AB2-8EAB-7F44FFDEE4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12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7798" y="1981200"/>
            <a:ext cx="3268404" cy="2162175"/>
          </a:xfrm>
          <a:prstGeom prst="rect">
            <a:avLst/>
          </a:prstGeom>
          <a:noFill/>
          <a:ln w="76200" cap="flat" cmpd="sng">
            <a:solidFill>
              <a:srgbClr val="00B050"/>
            </a:solidFill>
            <a:bevel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73235" y="4724400"/>
            <a:ext cx="6197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October 24, 2009: 350.org @ Space Needle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conundrum</a:t>
            </a:r>
            <a:endParaRPr lang="en-US" smtClean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We'd like to have C programs with data that are</a:t>
            </a:r>
          </a:p>
          <a:p>
            <a:pPr lvl="1"/>
            <a:r>
              <a:rPr lang="en-US" dirty="0" smtClean="0"/>
              <a:t>Dynamic (size of array changes based on user input, etc.)</a:t>
            </a:r>
          </a:p>
          <a:p>
            <a:pPr lvl="1"/>
            <a:r>
              <a:rPr lang="en-US" dirty="0" smtClean="0"/>
              <a:t>Long-lived (doesn't disappear after the function is over)</a:t>
            </a:r>
          </a:p>
          <a:p>
            <a:pPr lvl="1"/>
            <a:r>
              <a:rPr lang="en-US" dirty="0" smtClean="0"/>
              <a:t>Bigger (the stack can't hold all that much data)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Currently, our solutions include:</a:t>
            </a:r>
          </a:p>
          <a:p>
            <a:pPr lvl="1"/>
            <a:r>
              <a:rPr lang="en-US" dirty="0" smtClean="0"/>
              <a:t>Declaring variables in main and passing as "output parameters"</a:t>
            </a:r>
          </a:p>
          <a:p>
            <a:pPr lvl="1"/>
            <a:r>
              <a:rPr lang="en-US" dirty="0" smtClean="0"/>
              <a:t>Declaring global variables (do not want)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heap</a:t>
            </a:r>
            <a:endParaRPr lang="en-US" dirty="0" smtClean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543800" cy="4495800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i="1" dirty="0" smtClean="0"/>
              <a:t>heap</a:t>
            </a:r>
            <a:r>
              <a:rPr lang="en-US" sz="2000" dirty="0" smtClean="0"/>
              <a:t> (or "free store") is a large pool of unused memory that you can use for dynamically allocating data</a:t>
            </a:r>
          </a:p>
          <a:p>
            <a:r>
              <a:rPr lang="en-US" sz="2000" dirty="0" smtClean="0"/>
              <a:t>It is allocated/</a:t>
            </a:r>
            <a:r>
              <a:rPr lang="en-US" sz="2000" dirty="0" err="1" smtClean="0"/>
              <a:t>deallocated</a:t>
            </a:r>
            <a:r>
              <a:rPr lang="en-US" sz="2000" dirty="0" smtClean="0"/>
              <a:t> explicitly, not (like the stack) on function calls/returns</a:t>
            </a:r>
          </a:p>
          <a:p>
            <a:r>
              <a:rPr lang="en-US" sz="2000" dirty="0" smtClean="0"/>
              <a:t>Many languages (e.g. Java) place</a:t>
            </a:r>
            <a:br>
              <a:rPr lang="en-US" sz="2000" dirty="0" smtClean="0"/>
            </a:br>
            <a:r>
              <a:rPr lang="en-US" sz="2000" dirty="0" smtClean="0"/>
              <a:t>all arrays/ objects on the heap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Java</a:t>
            </a:r>
          </a:p>
          <a:p>
            <a:pPr lvl="1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 a = new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Point p = new Point(8, 2);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: allocating heap memory</a:t>
            </a:r>
            <a:endParaRPr lang="en-US" dirty="0" smtClean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variable = (type*)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(size);</a:t>
            </a:r>
            <a:endParaRPr lang="en-US" sz="2000" dirty="0" smtClean="0"/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 smtClean="0"/>
              <a:t> function allocates a heap memory block of a given size</a:t>
            </a:r>
          </a:p>
          <a:p>
            <a:pPr lvl="1"/>
            <a:r>
              <a:rPr lang="en-US" sz="2000" dirty="0" smtClean="0"/>
              <a:t>returns a pointer to the first byte of that memory</a:t>
            </a:r>
          </a:p>
          <a:p>
            <a:pPr lvl="1"/>
            <a:r>
              <a:rPr lang="en-US" sz="2000" dirty="0" smtClean="0"/>
              <a:t>can/should cast the returned pointer to the appropriate type</a:t>
            </a:r>
          </a:p>
          <a:p>
            <a:pPr lvl="1"/>
            <a:r>
              <a:rPr lang="en-US" sz="2000" dirty="0" smtClean="0"/>
              <a:t>initially the memory contains garbage data</a:t>
            </a:r>
          </a:p>
          <a:p>
            <a:pPr lvl="1"/>
            <a:r>
              <a:rPr lang="en-US" sz="2000" dirty="0" smtClean="0"/>
              <a:t>often used with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dirty="0" smtClean="0"/>
              <a:t> to allocate memory for a given data type</a:t>
            </a:r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 a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(8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a[0] = 10;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a[1] = 20;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dirty="0" smtClean="0"/>
              <a:t>: allocate and zero</a:t>
            </a:r>
            <a:endParaRPr 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variable = (type*)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(count, size);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dirty="0" smtClean="0"/>
              <a:t> function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, but it zeros out the memory</a:t>
            </a:r>
          </a:p>
          <a:p>
            <a:pPr lvl="1"/>
            <a:r>
              <a:rPr lang="en-US" dirty="0" smtClean="0"/>
              <a:t>also takes two parameters, number of elements and size of each</a:t>
            </a:r>
          </a:p>
          <a:p>
            <a:pPr lvl="1"/>
            <a:r>
              <a:rPr lang="en-US" dirty="0" smtClean="0"/>
              <a:t>preferred over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dirty="0" smtClean="0"/>
              <a:t> for avoiding bugs  (but slightly slower)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a[8] = {0};   &lt;-- stack equivalent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 a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(8,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Returning a heap array</a:t>
            </a:r>
            <a:endParaRPr lang="en-US" smtClean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return an array,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 it and return a pointer</a:t>
            </a:r>
          </a:p>
          <a:p>
            <a:pPr lvl="1"/>
            <a:r>
              <a:rPr lang="en-US" dirty="0" smtClean="0"/>
              <a:t>Array will live on after the function returns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[4] = {7, 4, 3, 5};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nums2 =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4); ...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a2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(size *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a2[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a2;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: an </a:t>
            </a:r>
            <a:r>
              <a:rPr lang="en-US" dirty="0" smtClean="0"/>
              <a:t>invalid memory location</a:t>
            </a:r>
            <a:endParaRPr lang="en-US" dirty="0" smtClean="0">
              <a:cs typeface="Courier New" pitchFamily="49" charset="0"/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In C, 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2000" dirty="0" smtClean="0"/>
              <a:t> is a global constant whose value is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0</a:t>
            </a:r>
          </a:p>
          <a:p>
            <a:r>
              <a:rPr lang="en-US" sz="2000" dirty="0" smtClean="0"/>
              <a:t>If you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/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sz="2000" dirty="0" smtClean="0"/>
              <a:t> but have no memory free, it returns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</a:p>
          <a:p>
            <a:r>
              <a:rPr lang="en-US" sz="2000" dirty="0" smtClean="0"/>
              <a:t>You can initialize a pointer to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2000" dirty="0" smtClean="0"/>
              <a:t> if it has no meaningful value</a:t>
            </a:r>
          </a:p>
          <a:p>
            <a:r>
              <a:rPr lang="en-US" sz="2000" dirty="0" smtClean="0"/>
              <a:t>Dereferencing a null pointer will crash your program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p = NULL;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*p = 42;          //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segfault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/>
          </a:p>
          <a:p>
            <a:r>
              <a:rPr lang="en-US" sz="2000" dirty="0" smtClean="0"/>
              <a:t>Exercise : Write a program that figures out how large the stack and heap are for a default C program.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Deallocating memory</a:t>
            </a:r>
            <a:endParaRPr lang="en-US" smtClean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Heap memory stays allocated until the end of your program</a:t>
            </a:r>
          </a:p>
          <a:p>
            <a:r>
              <a:rPr lang="en-US" sz="2000" dirty="0" smtClean="0"/>
              <a:t>A </a:t>
            </a:r>
            <a:r>
              <a:rPr lang="en-US" sz="2000" i="1" dirty="0" smtClean="0"/>
              <a:t>garbage collector</a:t>
            </a:r>
            <a:r>
              <a:rPr lang="en-US" sz="2000" dirty="0" smtClean="0"/>
              <a:t>  is a process that automatically reclaims memory no longer in use</a:t>
            </a:r>
          </a:p>
          <a:p>
            <a:pPr lvl="1"/>
            <a:r>
              <a:rPr lang="en-US" sz="2000" dirty="0" smtClean="0"/>
              <a:t>K</a:t>
            </a:r>
            <a:r>
              <a:rPr lang="en-US" sz="2000" dirty="0" smtClean="0"/>
              <a:t>eeps track of which variables point to which memory, etc.</a:t>
            </a:r>
          </a:p>
          <a:p>
            <a:pPr lvl="1"/>
            <a:r>
              <a:rPr lang="en-US" sz="2000" dirty="0" smtClean="0"/>
              <a:t>U</a:t>
            </a:r>
            <a:r>
              <a:rPr lang="en-US" sz="2000" dirty="0" smtClean="0"/>
              <a:t>sed in Java and many other modern languages;  </a:t>
            </a:r>
            <a:r>
              <a:rPr lang="en-US" sz="2000" b="1" i="1" dirty="0" smtClean="0">
                <a:solidFill>
                  <a:srgbClr val="FF0000"/>
                </a:solidFill>
              </a:rPr>
              <a:t>not in C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Java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f()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a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[1000];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 a2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[1000];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a2;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  // no variables refer to a here; can be freed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leaks</a:t>
            </a:r>
            <a:endParaRPr lang="en-US" smtClean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memory leak </a:t>
            </a:r>
            <a:r>
              <a:rPr lang="en-US" dirty="0" smtClean="0"/>
              <a:t>is a failure to release memory when no longer needed.</a:t>
            </a:r>
          </a:p>
          <a:p>
            <a:pPr lvl="1"/>
            <a:r>
              <a:rPr lang="en-US" dirty="0" smtClean="0"/>
              <a:t>easy to do in C</a:t>
            </a:r>
          </a:p>
          <a:p>
            <a:pPr lvl="1"/>
            <a:r>
              <a:rPr lang="en-US" dirty="0" smtClean="0"/>
              <a:t>can be a problem if your program will run for a long time</a:t>
            </a:r>
          </a:p>
          <a:p>
            <a:pPr lvl="1"/>
            <a:r>
              <a:rPr lang="en-US" dirty="0" smtClean="0"/>
              <a:t>when your program exits, all of its memory is returned to the OS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f(void)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 a =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(1000,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  // oops; the memory for a is now lost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dirty="0" smtClean="0"/>
              <a:t>: releases memory</a:t>
            </a:r>
            <a:endParaRPr lang="en-US" dirty="0" smtClean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free(pointer);</a:t>
            </a:r>
          </a:p>
          <a:p>
            <a:r>
              <a:rPr lang="en-US" dirty="0" smtClean="0"/>
              <a:t>Releases the memory pointed to by the given pointer</a:t>
            </a:r>
          </a:p>
          <a:p>
            <a:pPr lvl="1"/>
            <a:r>
              <a:rPr lang="en-US" dirty="0" smtClean="0"/>
              <a:t>precondition: pointer must refer to a heap-allocated memory block that has not already been freed</a:t>
            </a:r>
          </a:p>
          <a:p>
            <a:pPr lvl="1"/>
            <a:r>
              <a:rPr lang="en-US" dirty="0" smtClean="0"/>
              <a:t>it is considered good practice to set a pointer to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dirty="0" smtClean="0"/>
              <a:t> after </a:t>
            </a:r>
            <a:r>
              <a:rPr lang="en-US" dirty="0" smtClean="0"/>
              <a:t>freeing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a =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(8,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free(a);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a = NULL;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corruption</a:t>
            </a:r>
            <a:endParaRPr lang="en-US" smtClean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If the pointer passed to free doesn't point to a heap-allocated block, or if that block has already been freed, bad things happen</a:t>
            </a:r>
          </a:p>
          <a:p>
            <a:pPr lvl="1"/>
            <a:r>
              <a:rPr lang="en-US" sz="2000" dirty="0" smtClean="0"/>
              <a:t>you're lucky if it crashes, rather than silently corrupting </a:t>
            </a:r>
            <a:r>
              <a:rPr lang="en-US" sz="2000" dirty="0" smtClean="0"/>
              <a:t>something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a1 =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*)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(1000,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a2[1000];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a3;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 a4 = NULL;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free(a1);     // ok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free(a1);     // bad (already freed)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free(a2);     // bad (not heap allocated)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free(a3);     // bad (not heap allocated)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free(a4);     // bad (not heap allocated)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35935" y="1971040"/>
          <a:ext cx="7957085" cy="140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7618"/>
                <a:gridCol w="1425893"/>
                <a:gridCol w="1363472"/>
                <a:gridCol w="975043"/>
                <a:gridCol w="16650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10/23</a:t>
                      </a:r>
                      <a:endParaRPr lang="en-US" sz="16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Monday</a:t>
                      </a:r>
                      <a:br>
                        <a:rPr lang="en-US" sz="1600" i="1" dirty="0" smtClean="0"/>
                      </a:br>
                      <a:r>
                        <a:rPr lang="en-US" sz="1600" i="1" dirty="0" smtClean="0"/>
                        <a:t>10/26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Wednesday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10/30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Monday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11/2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Finish-up Wednesday</a:t>
                      </a:r>
                    </a:p>
                    <a:p>
                      <a:r>
                        <a:rPr lang="en-US" sz="1600" baseline="0" dirty="0" smtClean="0"/>
                        <a:t>Some specifics for HW3</a:t>
                      </a:r>
                    </a:p>
                    <a:p>
                      <a:r>
                        <a:rPr lang="en-US" sz="1600" baseline="0" dirty="0" smtClean="0"/>
                        <a:t>Social implications Friday</a:t>
                      </a:r>
                      <a:endParaRPr lang="en-US" sz="16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dirty="0" smtClean="0"/>
                        <a:t>Memory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management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Midterm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review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Midterm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3657600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3363" algn="l">
              <a:buFont typeface="Arial" pitchFamily="34" charset="0"/>
              <a:buChar char="•"/>
            </a:pPr>
            <a:r>
              <a:rPr lang="en-US" dirty="0" smtClean="0"/>
              <a:t>Swap</a:t>
            </a:r>
          </a:p>
          <a:p>
            <a:pPr indent="233363" algn="l">
              <a:buFont typeface="Arial" pitchFamily="34" charset="0"/>
              <a:buChar char="•"/>
            </a:pPr>
            <a:r>
              <a:rPr lang="en-US" dirty="0" smtClean="0"/>
              <a:t>Arrays </a:t>
            </a:r>
            <a:r>
              <a:rPr lang="en-US" dirty="0" smtClean="0"/>
              <a:t>as parameters and returns</a:t>
            </a:r>
          </a:p>
          <a:p>
            <a:pPr marL="457200" lvl="2" indent="233363" algn="l">
              <a:buFont typeface="Arial" pitchFamily="34" charset="0"/>
              <a:buChar char="•"/>
            </a:pPr>
            <a:r>
              <a:rPr lang="en-US" dirty="0" smtClean="0"/>
              <a:t>Arrays vs. pointers</a:t>
            </a:r>
          </a:p>
          <a:p>
            <a:pPr indent="233363" algn="l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heap</a:t>
            </a:r>
          </a:p>
          <a:p>
            <a:pPr lvl="1" indent="233363" algn="l">
              <a:buFont typeface="Arial" pitchFamily="34" charset="0"/>
              <a:buChar char="•"/>
            </a:pPr>
            <a:r>
              <a:rPr lang="en-US" dirty="0" smtClean="0"/>
              <a:t>Dynamic </a:t>
            </a:r>
            <a:r>
              <a:rPr lang="en-US" dirty="0" smtClean="0"/>
              <a:t>memory allocation  (</a:t>
            </a:r>
            <a:r>
              <a:rPr lang="en-US" dirty="0" err="1" smtClean="0"/>
              <a:t>malloc</a:t>
            </a:r>
            <a:r>
              <a:rPr lang="en-US" dirty="0" smtClean="0"/>
              <a:t>, </a:t>
            </a:r>
            <a:r>
              <a:rPr lang="en-US" dirty="0" err="1" smtClean="0"/>
              <a:t>calloc</a:t>
            </a:r>
            <a:r>
              <a:rPr lang="en-US" dirty="0" smtClean="0"/>
              <a:t>, </a:t>
            </a:r>
            <a:r>
              <a:rPr lang="en-US" dirty="0" smtClean="0"/>
              <a:t>free)</a:t>
            </a:r>
          </a:p>
          <a:p>
            <a:pPr lvl="1" indent="233363" algn="l">
              <a:buFont typeface="Arial" pitchFamily="34" charset="0"/>
              <a:buChar char="•"/>
            </a:pPr>
            <a:r>
              <a:rPr lang="en-US" dirty="0" smtClean="0"/>
              <a:t>Memory </a:t>
            </a:r>
            <a:r>
              <a:rPr lang="en-US" dirty="0" smtClean="0"/>
              <a:t>leaks and corruption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2286000" y="2362200"/>
            <a:ext cx="1752600" cy="1524000"/>
          </a:xfrm>
          <a:prstGeom prst="straightConnector1">
            <a:avLst/>
          </a:prstGeom>
          <a:noFill/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8223" y="768489"/>
            <a:ext cx="9005777" cy="614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("%d 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d",&amp;a,&amp;b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("Before swap: a=%d b=%d\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n",a,b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swap(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("After return from swap: a=%d b=%d\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n",a,b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swap2(&amp;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a,&amp;b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("After return from swap2: a=%d b=%d\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n",a,b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swap(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t = x; x = y; y = 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("Before return from swap: x=%d y=%d\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n",x,y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swap2(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f,int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*g) {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t = *f; *f = *g; *g = 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("Before return from swap2: f=%d g=%d\n",*f,*g);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Group 163"/>
          <p:cNvGraphicFramePr>
            <a:graphicFrameLocks noGrp="1"/>
          </p:cNvGraphicFramePr>
          <p:nvPr/>
        </p:nvGraphicFramePr>
        <p:xfrm>
          <a:off x="5505797" y="2194560"/>
          <a:ext cx="2918239" cy="1188720"/>
        </p:xfrm>
        <a:graphic>
          <a:graphicData uri="http://schemas.openxmlformats.org/drawingml/2006/table">
            <a:tbl>
              <a:tblPr/>
              <a:tblGrid>
                <a:gridCol w="2239742"/>
                <a:gridCol w="309880"/>
                <a:gridCol w="368617"/>
              </a:tblGrid>
              <a:tr h="35743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swap2 (after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assignments)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Group 163"/>
          <p:cNvGraphicFramePr>
            <a:graphicFrameLocks noGrp="1"/>
          </p:cNvGraphicFramePr>
          <p:nvPr/>
        </p:nvGraphicFramePr>
        <p:xfrm>
          <a:off x="5505797" y="2194560"/>
          <a:ext cx="2918239" cy="1188720"/>
        </p:xfrm>
        <a:graphic>
          <a:graphicData uri="http://schemas.openxmlformats.org/drawingml/2006/table">
            <a:tbl>
              <a:tblPr/>
              <a:tblGrid>
                <a:gridCol w="2239742"/>
                <a:gridCol w="309880"/>
                <a:gridCol w="368617"/>
              </a:tblGrid>
              <a:tr h="35743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swap2 (before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assignments)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163"/>
          <p:cNvGraphicFramePr>
            <a:graphicFrameLocks noGrp="1"/>
          </p:cNvGraphicFramePr>
          <p:nvPr/>
        </p:nvGraphicFramePr>
        <p:xfrm>
          <a:off x="762000" y="2194560"/>
          <a:ext cx="2918239" cy="1188720"/>
        </p:xfrm>
        <a:graphic>
          <a:graphicData uri="http://schemas.openxmlformats.org/drawingml/2006/table">
            <a:tbl>
              <a:tblPr/>
              <a:tblGrid>
                <a:gridCol w="2239742"/>
                <a:gridCol w="309880"/>
                <a:gridCol w="368617"/>
              </a:tblGrid>
              <a:tr h="35743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swap (before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assignments)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Group 163"/>
          <p:cNvGraphicFramePr>
            <a:graphicFrameLocks noGrp="1"/>
          </p:cNvGraphicFramePr>
          <p:nvPr/>
        </p:nvGraphicFramePr>
        <p:xfrm>
          <a:off x="762000" y="2194560"/>
          <a:ext cx="2918239" cy="1188720"/>
        </p:xfrm>
        <a:graphic>
          <a:graphicData uri="http://schemas.openxmlformats.org/drawingml/2006/table">
            <a:tbl>
              <a:tblPr/>
              <a:tblGrid>
                <a:gridCol w="2239742"/>
                <a:gridCol w="309880"/>
                <a:gridCol w="368617"/>
              </a:tblGrid>
              <a:tr h="357431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swap (after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assignments)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243" name="Group 163"/>
          <p:cNvGraphicFramePr>
            <a:graphicFrameLocks noGrp="1"/>
          </p:cNvGraphicFramePr>
          <p:nvPr/>
        </p:nvGraphicFramePr>
        <p:xfrm>
          <a:off x="2907982" y="228600"/>
          <a:ext cx="3328035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93975"/>
                <a:gridCol w="365443"/>
                <a:gridCol w="368617"/>
              </a:tblGrid>
              <a:tr h="52753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main (before</a:t>
                      </a:r>
                      <a:b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swap call)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1">
                <a:tc vMerge="1"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7" name="Elbow Connector 16"/>
          <p:cNvCxnSpPr/>
          <p:nvPr/>
        </p:nvCxnSpPr>
        <p:spPr bwMode="auto">
          <a:xfrm>
            <a:off x="8001886" y="2615609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4" name="Group 163"/>
          <p:cNvGraphicFramePr>
            <a:graphicFrameLocks noGrp="1"/>
          </p:cNvGraphicFramePr>
          <p:nvPr/>
        </p:nvGraphicFramePr>
        <p:xfrm>
          <a:off x="2907982" y="228600"/>
          <a:ext cx="3328035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93975"/>
                <a:gridCol w="365443"/>
                <a:gridCol w="368617"/>
              </a:tblGrid>
              <a:tr h="52753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main (between</a:t>
                      </a:r>
                      <a:b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swap/swap2 call)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1">
                <a:tc vMerge="1"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6236018" y="987423"/>
            <a:ext cx="2451578" cy="1834360"/>
            <a:chOff x="6236018" y="987423"/>
            <a:chExt cx="2451578" cy="183436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 rot="10800000">
              <a:off x="6236018" y="987423"/>
              <a:ext cx="2450782" cy="1589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rot="5400000" flipH="1" flipV="1">
              <a:off x="7771607" y="1904207"/>
              <a:ext cx="1830387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rot="10800000">
              <a:off x="8229605" y="2820195"/>
              <a:ext cx="457991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6236018" y="458787"/>
            <a:ext cx="2680269" cy="1981202"/>
            <a:chOff x="6236018" y="458787"/>
            <a:chExt cx="2680269" cy="1981202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 rot="10800000" flipV="1">
              <a:off x="6236018" y="458787"/>
              <a:ext cx="2680268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rot="5400000" flipH="1" flipV="1">
              <a:off x="7926480" y="1448594"/>
              <a:ext cx="1979613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rot="10800000">
              <a:off x="8229608" y="2438401"/>
              <a:ext cx="686679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cxnSp>
        <p:nvCxnSpPr>
          <p:cNvPr id="57" name="Straight Arrow Connector 56"/>
          <p:cNvCxnSpPr/>
          <p:nvPr/>
        </p:nvCxnSpPr>
        <p:spPr bwMode="auto">
          <a:xfrm flipV="1">
            <a:off x="2057400" y="1143000"/>
            <a:ext cx="2362200" cy="105156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stealth"/>
            <a:tailEnd type="non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rot="10800000">
            <a:off x="4419600" y="1143000"/>
            <a:ext cx="2667000" cy="105156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stealth"/>
            <a:tailEnd type="none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6236018" y="458789"/>
            <a:ext cx="2451578" cy="2365378"/>
            <a:chOff x="6236018" y="987423"/>
            <a:chExt cx="2451578" cy="1834360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rot="10800000">
              <a:off x="6236018" y="987423"/>
              <a:ext cx="2450782" cy="1589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rot="5400000" flipH="1" flipV="1">
              <a:off x="7771607" y="1904207"/>
              <a:ext cx="1830387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rot="10800000">
              <a:off x="8229605" y="2820195"/>
              <a:ext cx="457991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7" name="Group 66"/>
          <p:cNvGrpSpPr/>
          <p:nvPr/>
        </p:nvGrpSpPr>
        <p:grpSpPr>
          <a:xfrm>
            <a:off x="6236017" y="987421"/>
            <a:ext cx="2680269" cy="1455643"/>
            <a:chOff x="6236018" y="458787"/>
            <a:chExt cx="2680269" cy="1981202"/>
          </a:xfrm>
        </p:grpSpPr>
        <p:cxnSp>
          <p:nvCxnSpPr>
            <p:cNvPr id="68" name="Straight Arrow Connector 67"/>
            <p:cNvCxnSpPr/>
            <p:nvPr/>
          </p:nvCxnSpPr>
          <p:spPr bwMode="auto">
            <a:xfrm rot="10800000" flipV="1">
              <a:off x="6236018" y="458787"/>
              <a:ext cx="2680268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rot="5400000" flipH="1" flipV="1">
              <a:off x="7926480" y="1448594"/>
              <a:ext cx="1979613" cy="1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rot="10800000">
              <a:off x="8229608" y="2438401"/>
              <a:ext cx="686679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aphicFrame>
        <p:nvGraphicFramePr>
          <p:cNvPr id="71" name="Group 163"/>
          <p:cNvGraphicFramePr>
            <a:graphicFrameLocks noGrp="1"/>
          </p:cNvGraphicFramePr>
          <p:nvPr/>
        </p:nvGraphicFramePr>
        <p:xfrm>
          <a:off x="2907983" y="228600"/>
          <a:ext cx="3328035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93975"/>
                <a:gridCol w="365443"/>
                <a:gridCol w="368617"/>
              </a:tblGrid>
              <a:tr h="52753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main (after swap2 assignments)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1">
                <a:tc vMerge="1"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2" name="Group 163"/>
          <p:cNvGraphicFramePr>
            <a:graphicFrameLocks noGrp="1"/>
          </p:cNvGraphicFramePr>
          <p:nvPr/>
        </p:nvGraphicFramePr>
        <p:xfrm>
          <a:off x="2907982" y="228600"/>
          <a:ext cx="3328035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93975"/>
                <a:gridCol w="365443"/>
                <a:gridCol w="368617"/>
              </a:tblGrid>
              <a:tr h="52753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main (after swap2 return)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1">
                <a:tc vMerge="1"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and pointers</a:t>
            </a:r>
            <a:endParaRPr lang="en-US" smtClean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r>
              <a:rPr lang="en-US" sz="2400" dirty="0" smtClean="0"/>
              <a:t>A pointer can point to an array element</a:t>
            </a:r>
          </a:p>
          <a:p>
            <a:r>
              <a:rPr lang="en-US" sz="2400" dirty="0" smtClean="0"/>
              <a:t>An array's name can be used as a pointer to its first element</a:t>
            </a:r>
          </a:p>
          <a:p>
            <a:r>
              <a:rPr lang="en-US" sz="2400" dirty="0" smtClean="0"/>
              <a:t>The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400" dirty="0" smtClean="0"/>
              <a:t> notation treats a pointer like an array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pointer[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elements' worth of bytes forward from pointer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572000" cy="4179606"/>
          </a:xfr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a[5] = {10, 20, 30, 40, 50};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p1 = &amp;a[3];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a's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4</a:t>
            </a:r>
            <a:r>
              <a:rPr lang="en-US" sz="1600" b="1" baseline="30000" dirty="0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element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p2 = &amp;a[0];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a's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1</a:t>
            </a:r>
            <a:r>
              <a:rPr lang="en-US" sz="1600" b="1" baseline="30000" dirty="0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element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p3 = a;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a's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1</a:t>
            </a:r>
            <a:r>
              <a:rPr lang="en-US" sz="1600" b="1" baseline="30000" dirty="0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element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*p1 = 100;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*p2 = 200;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p1[1] = 300;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p2[1] = 400;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p3[2] = 500;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cs typeface="Courier New" pitchFamily="49" charset="0"/>
              </a:rPr>
              <a:t>Final array contents:</a:t>
            </a:r>
          </a:p>
          <a:p>
            <a:pPr lvl="1">
              <a:buNone/>
            </a:pPr>
            <a:r>
              <a:rPr lang="en-US" sz="1600" b="1" dirty="0" smtClean="0">
                <a:cs typeface="Courier New" pitchFamily="49" charset="0"/>
              </a:rPr>
              <a:t>{200, 400, 500, 100, 300</a:t>
            </a:r>
            <a:r>
              <a:rPr lang="en-US" sz="1600" b="1" dirty="0" smtClean="0">
                <a:cs typeface="Courier New" pitchFamily="49" charset="0"/>
              </a:rPr>
              <a:t>}</a:t>
            </a:r>
            <a:endParaRPr lang="en-US" sz="1600" b="1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“pointer[</a:t>
            </a:r>
            <a:r>
              <a:rPr lang="en-US" sz="3200" dirty="0" err="1" smtClean="0"/>
              <a:t>i</a:t>
            </a:r>
            <a:r>
              <a:rPr lang="en-US" sz="3200" dirty="0" smtClean="0"/>
              <a:t>] is </a:t>
            </a:r>
            <a:r>
              <a:rPr lang="en-US" sz="3200" dirty="0" err="1" smtClean="0"/>
              <a:t>i</a:t>
            </a:r>
            <a:r>
              <a:rPr lang="en-US" sz="3200" dirty="0" smtClean="0"/>
              <a:t> elements' worth of bytes” – what is an “elements’ worth”?</a:t>
            </a:r>
            <a:endParaRPr lang="en-US" sz="3200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x;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a[5];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=%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d,double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=%d\n", 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(double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("x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uses %d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bytes\n",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uses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%d bytes\n",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("a[0] uses %d bytes\n",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(a[0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]));</a:t>
            </a:r>
          </a:p>
          <a:p>
            <a:pPr marL="569913" indent="-569913">
              <a:lnSpc>
                <a:spcPct val="70000"/>
              </a:lnSpc>
              <a:buFontTx/>
              <a:buNone/>
            </a:pPr>
            <a:endParaRPr lang="en-US" sz="1600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569913" lvl="1" indent="-569913">
              <a:lnSpc>
                <a:spcPct val="70000"/>
              </a:lnSpc>
              <a:buFont typeface="Wingdings" pitchFamily="2" charset="2"/>
              <a:buNone/>
            </a:pPr>
            <a:endParaRPr lang="en-US" sz="1800" dirty="0" smtClean="0">
              <a:solidFill>
                <a:srgbClr val="404040"/>
              </a:solidFill>
              <a:cs typeface="Courier New" pitchFamily="49" charset="0"/>
            </a:endParaRPr>
          </a:p>
          <a:p>
            <a:pPr marL="569913" lvl="1" indent="-569913"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 err="1" smtClean="0">
                <a:solidFill>
                  <a:srgbClr val="7030A0"/>
                </a:solidFill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cs typeface="Courier New" pitchFamily="49" charset="0"/>
              </a:rPr>
              <a:t>=4</a:t>
            </a:r>
            <a:r>
              <a:rPr lang="en-US" sz="1800" dirty="0" smtClean="0">
                <a:solidFill>
                  <a:srgbClr val="7030A0"/>
                </a:solidFill>
                <a:cs typeface="Courier New" pitchFamily="49" charset="0"/>
              </a:rPr>
              <a:t>, double=8</a:t>
            </a:r>
          </a:p>
          <a:p>
            <a:pPr marL="569913" lvl="1" indent="-569913"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7030A0"/>
                </a:solidFill>
                <a:cs typeface="Courier New" pitchFamily="49" charset="0"/>
              </a:rPr>
              <a:t>x    uses 4 bytes</a:t>
            </a:r>
          </a:p>
          <a:p>
            <a:pPr marL="569913" lvl="1" indent="-569913"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7030A0"/>
                </a:solidFill>
                <a:cs typeface="Courier New" pitchFamily="49" charset="0"/>
              </a:rPr>
              <a:t>a    uses 20 bytes</a:t>
            </a:r>
          </a:p>
          <a:p>
            <a:pPr marL="569913" lvl="1" indent="-569913"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7030A0"/>
                </a:solidFill>
                <a:cs typeface="Courier New" pitchFamily="49" charset="0"/>
              </a:rPr>
              <a:t>a[0] uses 4 bytes</a:t>
            </a:r>
          </a:p>
          <a:p>
            <a:pPr marL="569913" indent="-569913"/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(type)</a:t>
            </a:r>
            <a:r>
              <a:rPr lang="en-US" sz="2000" dirty="0" smtClean="0">
                <a:solidFill>
                  <a:srgbClr val="262626"/>
                </a:solidFill>
              </a:rPr>
              <a:t> or </a:t>
            </a:r>
            <a:r>
              <a:rPr lang="en-US" sz="20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variable</a:t>
            </a:r>
            <a:r>
              <a:rPr lang="en-US" sz="20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solidFill>
                  <a:srgbClr val="262626"/>
                </a:solidFill>
              </a:rPr>
              <a:t>returns memory size in </a:t>
            </a:r>
            <a:r>
              <a:rPr lang="en-US" sz="2000" dirty="0" smtClean="0">
                <a:solidFill>
                  <a:srgbClr val="262626"/>
                </a:solidFill>
              </a:rPr>
              <a:t>bytes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solidFill>
                  <a:srgbClr val="404040"/>
                </a:solidFill>
              </a:rPr>
              <a:t>Arrays </a:t>
            </a:r>
            <a:r>
              <a:rPr lang="en-US" sz="2000" dirty="0" smtClean="0">
                <a:solidFill>
                  <a:srgbClr val="404040"/>
                </a:solidFill>
              </a:rPr>
              <a:t>passed as parameters do not remember their </a:t>
            </a:r>
            <a:r>
              <a:rPr lang="en-US" sz="2000" dirty="0" smtClean="0">
                <a:solidFill>
                  <a:srgbClr val="404040"/>
                </a:solidFill>
              </a:rPr>
              <a:t>size</a:t>
            </a:r>
            <a:r>
              <a:rPr lang="en-US" sz="2400" dirty="0" smtClean="0">
                <a:solidFill>
                  <a:srgbClr val="262626"/>
                </a:solidFill>
              </a:rPr>
              <a:t/>
            </a:r>
            <a:br>
              <a:rPr lang="en-US" sz="2400" dirty="0" smtClean="0">
                <a:solidFill>
                  <a:srgbClr val="262626"/>
                </a:solidFill>
              </a:rPr>
            </a:br>
            <a:endParaRPr lang="en-US" sz="2400" dirty="0" smtClean="0">
              <a:solidFill>
                <a:srgbClr val="262626"/>
              </a:solidFill>
            </a:endParaRPr>
          </a:p>
          <a:p>
            <a:pPr marL="455613" indent="-239713">
              <a:lnSpc>
                <a:spcPct val="65000"/>
              </a:lnSpc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a[5];</a:t>
            </a:r>
          </a:p>
          <a:p>
            <a:pPr marL="455613" indent="-239713">
              <a:lnSpc>
                <a:spcPct val="65000"/>
              </a:lnSpc>
              <a:buFontTx/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 uses %d bytes\n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455613" indent="-239713">
              <a:lnSpc>
                <a:spcPct val="65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55613" indent="-239713">
              <a:lnSpc>
                <a:spcPct val="65000"/>
              </a:lnSpc>
              <a:buFontTx/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f(a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5613" indent="-239713">
              <a:lnSpc>
                <a:spcPct val="65000"/>
              </a:lnSpc>
              <a:buNone/>
            </a:pPr>
            <a:endParaRPr lang="en-US" sz="1600" b="1" dirty="0" err="1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marL="455613" indent="-239713">
              <a:lnSpc>
                <a:spcPct val="65000"/>
              </a:lnSpc>
              <a:buNone/>
            </a:pP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void f(int a[]) {</a:t>
            </a:r>
          </a:p>
          <a:p>
            <a:pPr marL="455613" indent="-239713">
              <a:lnSpc>
                <a:spcPct val="65000"/>
              </a:lnSpc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("a uses %2d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bytes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in f\n", 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55613" indent="-239713">
              <a:lnSpc>
                <a:spcPct val="65000"/>
              </a:lnSpc>
              <a:buNone/>
            </a:pPr>
            <a: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600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</a:br>
            <a:endParaRPr lang="en-US" sz="1600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 indent="-284163">
              <a:lnSpc>
                <a:spcPct val="65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7030A0"/>
                </a:solidFill>
                <a:cs typeface="Courier New" pitchFamily="49" charset="0"/>
              </a:rPr>
              <a:t>a uses 20 bytes</a:t>
            </a:r>
          </a:p>
          <a:p>
            <a:pPr indent="-284163">
              <a:lnSpc>
                <a:spcPct val="65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7030A0"/>
                </a:solidFill>
                <a:cs typeface="Courier New" pitchFamily="49" charset="0"/>
              </a:rPr>
              <a:t>a uses  4 bytes in f</a:t>
            </a:r>
          </a:p>
          <a:p>
            <a:endParaRPr lang="en-US" sz="2400" dirty="0" smtClean="0">
              <a:solidFill>
                <a:srgbClr val="262626"/>
              </a:solidFill>
            </a:endParaRPr>
          </a:p>
          <a:p>
            <a:endParaRPr lang="en-US" sz="2400" dirty="0" smtClean="0">
              <a:solidFill>
                <a:srgbClr val="262626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93D72-9E2E-4A7D-BE67-19327E6AD9E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as parameters</a:t>
            </a:r>
            <a:endParaRPr lang="en-US" smtClean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Array parameters are passed as pointers to the first element; the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2000" dirty="0" smtClean="0"/>
              <a:t>syntax on parameters is only a convenience – the two programs below are equivalent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a[5];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f(a);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267200" y="2971800"/>
            <a:ext cx="4495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a);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main(void) {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a[5];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f(&amp;a[0]);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a) {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 eaLnBrk="0" hangingPunct="0">
              <a:spcBef>
                <a:spcPts val="0"/>
              </a:spcBef>
              <a:buClr>
                <a:srgbClr val="BD0901"/>
              </a:buClr>
              <a:buSzPct val="100000"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Returning an array</a:t>
            </a:r>
            <a:endParaRPr lang="en-US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Stack-allocated variables disappear at the end of the function:</a:t>
            </a:r>
            <a:r>
              <a:rPr lang="en-US" sz="2000" dirty="0" smtClean="0"/>
              <a:t> </a:t>
            </a:r>
            <a:r>
              <a:rPr lang="en-US" sz="2000" dirty="0" smtClean="0"/>
              <a:t>this means an array cannot generally be safely returned from a method</a:t>
            </a:r>
          </a:p>
          <a:p>
            <a:pPr marL="0" lvl="1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[4] = {7, 4, 3, 5};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nums2[4] =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4);   // no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a2[size];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a2[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a2;   // no</a:t>
            </a:r>
          </a:p>
          <a:p>
            <a:pPr marL="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(alone) don't help</a:t>
            </a:r>
            <a:endParaRPr lang="en-US" dirty="0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i="1" dirty="0" smtClean="0"/>
              <a:t>dangling pointer </a:t>
            </a:r>
            <a:r>
              <a:rPr lang="en-US" sz="2000" dirty="0" smtClean="0"/>
              <a:t>points to an invalid memory location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main(void)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[4] = {7, 4, 3, 5};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nums2 =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4);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// nums2 dangling here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a[],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a2[size];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a2[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a2;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19819</TotalTime>
  <Words>1346</Words>
  <Application>Microsoft Office PowerPoint</Application>
  <PresentationFormat>On-screen Show (4:3)</PresentationFormat>
  <Paragraphs>318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Slide 1</vt:lpstr>
      <vt:lpstr>Upcoming schedule</vt:lpstr>
      <vt:lpstr>Slide 3</vt:lpstr>
      <vt:lpstr>Slide 4</vt:lpstr>
      <vt:lpstr>Arrays and pointers</vt:lpstr>
      <vt:lpstr>“pointer[i] is i elements' worth of bytes” – what is an “elements’ worth”?</vt:lpstr>
      <vt:lpstr>Arrays as parameters</vt:lpstr>
      <vt:lpstr>Returning an array</vt:lpstr>
      <vt:lpstr>Pointers (alone) don't help</vt:lpstr>
      <vt:lpstr>Our conundrum</vt:lpstr>
      <vt:lpstr>The heap</vt:lpstr>
      <vt:lpstr>malloc: allocating heap memory</vt:lpstr>
      <vt:lpstr>calloc: allocate and zero</vt:lpstr>
      <vt:lpstr>Returning a heap array</vt:lpstr>
      <vt:lpstr>NULL: an invalid memory location</vt:lpstr>
      <vt:lpstr>Deallocating memory</vt:lpstr>
      <vt:lpstr>Memory leaks</vt:lpstr>
      <vt:lpstr>free: releases memory</vt:lpstr>
      <vt:lpstr>Memory corruption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1302</cp:revision>
  <dcterms:created xsi:type="dcterms:W3CDTF">2005-03-28T18:45:14Z</dcterms:created>
  <dcterms:modified xsi:type="dcterms:W3CDTF">2009-10-26T19:37:27Z</dcterms:modified>
</cp:coreProperties>
</file>