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19"/>
  </p:notesMasterIdLst>
  <p:handoutMasterIdLst>
    <p:handoutMasterId r:id="rId20"/>
  </p:handoutMasterIdLst>
  <p:sldIdLst>
    <p:sldId id="256" r:id="rId2"/>
    <p:sldId id="474" r:id="rId3"/>
    <p:sldId id="475" r:id="rId4"/>
    <p:sldId id="476" r:id="rId5"/>
    <p:sldId id="477" r:id="rId6"/>
    <p:sldId id="478" r:id="rId7"/>
    <p:sldId id="479" r:id="rId8"/>
    <p:sldId id="480" r:id="rId9"/>
    <p:sldId id="481" r:id="rId10"/>
    <p:sldId id="482" r:id="rId11"/>
    <p:sldId id="484" r:id="rId12"/>
    <p:sldId id="485" r:id="rId13"/>
    <p:sldId id="486" r:id="rId14"/>
    <p:sldId id="487" r:id="rId15"/>
    <p:sldId id="488" r:id="rId16"/>
    <p:sldId id="489" r:id="rId17"/>
    <p:sldId id="433" r:id="rId18"/>
  </p:sldIdLst>
  <p:sldSz cx="9144000" cy="6858000" type="screen4x3"/>
  <p:notesSz cx="6858000" cy="9296400"/>
  <p:defaultTextStyle>
    <a:defPPr>
      <a:defRPr lang="en-US"/>
    </a:defPPr>
    <a:lvl1pPr algn="ctr" rtl="0" fontAlgn="base">
      <a:spcBef>
        <a:spcPct val="20000"/>
      </a:spcBef>
      <a:spcAft>
        <a:spcPct val="0"/>
      </a:spcAft>
      <a:defRPr sz="2400" kern="1200">
        <a:solidFill>
          <a:schemeClr val="tx1"/>
        </a:solidFill>
        <a:latin typeface="Arial" charset="0"/>
        <a:ea typeface="+mn-ea"/>
        <a:cs typeface="+mn-cs"/>
      </a:defRPr>
    </a:lvl1pPr>
    <a:lvl2pPr marL="457200" algn="ctr" rtl="0" fontAlgn="base">
      <a:spcBef>
        <a:spcPct val="20000"/>
      </a:spcBef>
      <a:spcAft>
        <a:spcPct val="0"/>
      </a:spcAft>
      <a:defRPr sz="2400" kern="1200">
        <a:solidFill>
          <a:schemeClr val="tx1"/>
        </a:solidFill>
        <a:latin typeface="Arial" charset="0"/>
        <a:ea typeface="+mn-ea"/>
        <a:cs typeface="+mn-cs"/>
      </a:defRPr>
    </a:lvl2pPr>
    <a:lvl3pPr marL="914400" algn="ctr" rtl="0" fontAlgn="base">
      <a:spcBef>
        <a:spcPct val="20000"/>
      </a:spcBef>
      <a:spcAft>
        <a:spcPct val="0"/>
      </a:spcAft>
      <a:defRPr sz="2400" kern="1200">
        <a:solidFill>
          <a:schemeClr val="tx1"/>
        </a:solidFill>
        <a:latin typeface="Arial" charset="0"/>
        <a:ea typeface="+mn-ea"/>
        <a:cs typeface="+mn-cs"/>
      </a:defRPr>
    </a:lvl3pPr>
    <a:lvl4pPr marL="1371600" algn="ctr" rtl="0" fontAlgn="base">
      <a:spcBef>
        <a:spcPct val="20000"/>
      </a:spcBef>
      <a:spcAft>
        <a:spcPct val="0"/>
      </a:spcAft>
      <a:defRPr sz="2400" kern="1200">
        <a:solidFill>
          <a:schemeClr val="tx1"/>
        </a:solidFill>
        <a:latin typeface="Arial" charset="0"/>
        <a:ea typeface="+mn-ea"/>
        <a:cs typeface="+mn-cs"/>
      </a:defRPr>
    </a:lvl4pPr>
    <a:lvl5pPr marL="1828800" algn="ctr" rtl="0" fontAlgn="base">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80008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2" autoAdjust="0"/>
    <p:restoredTop sz="95708" autoAdjust="0"/>
  </p:normalViewPr>
  <p:slideViewPr>
    <p:cSldViewPr snapToObjects="1">
      <p:cViewPr>
        <p:scale>
          <a:sx n="90" d="100"/>
          <a:sy n="90" d="100"/>
        </p:scale>
        <p:origin x="-42" y="-300"/>
      </p:cViewPr>
      <p:guideLst>
        <p:guide orient="horz" pos="7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2D688DA-F7D1-4AD9-B35A-0A2CD29BEF51}" type="datetimeFigureOut">
              <a:rPr lang="en-US" smtClean="0"/>
              <a:pPr/>
              <a:t>11/13/2009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BCAC0E30-FE5D-4E44-BCC0-8F57B2E759C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0"/>
              </a:spcBef>
              <a:defRPr sz="1200">
                <a:latin typeface="Times" pitchFamily="1" charset="0"/>
              </a:defRPr>
            </a:lvl1pPr>
          </a:lstStyle>
          <a:p>
            <a:pPr>
              <a:defRPr/>
            </a:pPr>
            <a:endParaRPr lang="en-US"/>
          </a:p>
        </p:txBody>
      </p:sp>
      <p:sp>
        <p:nvSpPr>
          <p:cNvPr id="52227" name="Rectangle 3"/>
          <p:cNvSpPr>
            <a:spLocks noGrp="1" noChangeArrowheads="1"/>
          </p:cNvSpPr>
          <p:nvPr>
            <p:ph type="dt"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latin typeface="Times" pitchFamily="1" charset="0"/>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685800" y="4415790"/>
            <a:ext cx="54864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230" name="Rectangle 6"/>
          <p:cNvSpPr>
            <a:spLocks noGrp="1" noChangeArrowheads="1"/>
          </p:cNvSpPr>
          <p:nvPr>
            <p:ph type="ftr" sz="quarter" idx="4"/>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spcBef>
                <a:spcPct val="0"/>
              </a:spcBef>
              <a:defRPr sz="1200">
                <a:latin typeface="Times" pitchFamily="1" charset="0"/>
              </a:defRPr>
            </a:lvl1pPr>
          </a:lstStyle>
          <a:p>
            <a:pPr>
              <a:defRPr/>
            </a:pPr>
            <a:endParaRPr lang="en-US"/>
          </a:p>
        </p:txBody>
      </p:sp>
      <p:sp>
        <p:nvSpPr>
          <p:cNvPr id="52231" name="Rectangle 7"/>
          <p:cNvSpPr>
            <a:spLocks noGrp="1" noChangeArrowheads="1"/>
          </p:cNvSpPr>
          <p:nvPr>
            <p:ph type="sldNum" sz="quarter" idx="5"/>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latin typeface="Times" pitchFamily="1" charset="0"/>
              </a:defRPr>
            </a:lvl1pPr>
          </a:lstStyle>
          <a:p>
            <a:pPr>
              <a:defRPr/>
            </a:pPr>
            <a:fld id="{39875255-8E73-4D19-AD83-DC4E54DE3B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CC98CECE-D45A-494F-A7F9-32DD22E1A8EE}" type="slidenum">
              <a:rPr lang="en-US" smtClean="0"/>
              <a:pPr/>
              <a:t>1</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CDDE67-B4EF-414E-9236-EF4ADD88765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CDDE67-B4EF-414E-9236-EF4ADD88765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CDDE67-B4EF-414E-9236-EF4ADD88765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CDDE67-B4EF-414E-9236-EF4ADD88765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CDDE67-B4EF-414E-9236-EF4ADD88765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CDDE67-B4EF-414E-9236-EF4ADD88765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CDDE67-B4EF-414E-9236-EF4ADD88765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CDDE67-B4EF-414E-9236-EF4ADD88765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CDDE67-B4EF-414E-9236-EF4ADD88765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CDDE67-B4EF-414E-9236-EF4ADD88765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CDDE67-B4EF-414E-9236-EF4ADD88765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CDDE67-B4EF-414E-9236-EF4ADD88765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CDDE67-B4EF-414E-9236-EF4ADD88765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ffectLst/>
        </p:spPr>
        <p:txBody>
          <a:bodyPr/>
          <a:lstStyle/>
          <a:p>
            <a:pPr>
              <a:defRPr/>
            </a:pPr>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ffectLst/>
        </p:spPr>
        <p:txBody>
          <a:bodyPr/>
          <a:lstStyle/>
          <a:p>
            <a:pPr>
              <a:defRPr/>
            </a:pPr>
            <a:endParaRPr lang="en-US"/>
          </a:p>
        </p:txBody>
      </p:sp>
      <p:sp>
        <p:nvSpPr>
          <p:cNvPr id="70659"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a:t>Click to edit Master subtitle style</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pPr>
              <a:defRPr/>
            </a:pPr>
            <a:r>
              <a:rPr lang="en-US" smtClean="0"/>
              <a:t>CSE303 Au09</a:t>
            </a:r>
            <a:endParaRPr lang="en-US"/>
          </a:p>
        </p:txBody>
      </p:sp>
      <p:sp>
        <p:nvSpPr>
          <p:cNvPr id="11" name="Slide Number Placeholder 10"/>
          <p:cNvSpPr>
            <a:spLocks noGrp="1"/>
          </p:cNvSpPr>
          <p:nvPr>
            <p:ph type="sldNum" sz="quarter" idx="11"/>
          </p:nvPr>
        </p:nvSpPr>
        <p:spPr/>
        <p:txBody>
          <a:bodyPr/>
          <a:lstStyle/>
          <a:p>
            <a:pPr>
              <a:defRPr/>
            </a:pPr>
            <a:fld id="{27A9A2CF-3181-487B-9AD4-744EA61661BF}" type="slidenum">
              <a:rPr lang="en-US" smtClean="0"/>
              <a:pPr>
                <a:defRPr/>
              </a:pPr>
              <a:t>‹#›</a:t>
            </a:fld>
            <a:endParaRPr lang="en-US" dirty="0"/>
          </a:p>
        </p:txBody>
      </p:sp>
      <p:sp>
        <p:nvSpPr>
          <p:cNvPr id="12" name="Footer Placeholder 11"/>
          <p:cNvSpPr>
            <a:spLocks noGrp="1"/>
          </p:cNvSpPr>
          <p:nvPr>
            <p:ph type="ftr" sz="quarter" idx="12"/>
          </p:nvPr>
        </p:nvSpPr>
        <p:spPr/>
        <p:txBody>
          <a:body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955DCD-DD53-4D27-9759-E8ED78E7B02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BDFF4E-8388-456E-B82C-8E57F90A028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51FA2C-3B3E-4FA6-BAFA-85683040B9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687209-3C7B-48C7-A0A0-09EFA8C63A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593D72-9E2E-4A7D-BE67-19327E6AD9E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F614727-0A28-4CC5-9A36-E56E237283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17A4F5D-B194-4D02-97B9-FEAAE1970A5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81A1E8F-9E64-4F57-9C28-9B348329C9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1256C8F-A7E5-44F2-AD5A-C53FC410645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BB87CC-CFCD-4586-8CBB-65EEB103856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36"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a:solidFill>
                  <a:srgbClr val="800080"/>
                </a:solidFill>
                <a:latin typeface="Times New Roman" pitchFamily="18" charset="0"/>
              </a:defRPr>
            </a:lvl1pPr>
          </a:lstStyle>
          <a:p>
            <a:pPr>
              <a:defRPr/>
            </a:pPr>
            <a:r>
              <a:rPr lang="en-US" smtClean="0"/>
              <a:t>CSE303 Au09</a:t>
            </a:r>
            <a:endParaRPr lang="en-US"/>
          </a:p>
        </p:txBody>
      </p:sp>
      <p:sp>
        <p:nvSpPr>
          <p:cNvPr id="69637"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solidFill>
                  <a:srgbClr val="800080"/>
                </a:solidFill>
                <a:latin typeface="Times New Roman" pitchFamily="18" charset="0"/>
              </a:defRPr>
            </a:lvl1pPr>
          </a:lstStyle>
          <a:p>
            <a:pPr>
              <a:defRPr/>
            </a:pPr>
            <a:endParaRPr lang="en-US" dirty="0"/>
          </a:p>
        </p:txBody>
      </p:sp>
      <p:sp>
        <p:nvSpPr>
          <p:cNvPr id="69638"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solidFill>
                  <a:srgbClr val="800080"/>
                </a:solidFill>
                <a:latin typeface="Times New Roman" pitchFamily="18" charset="0"/>
              </a:defRPr>
            </a:lvl1pPr>
          </a:lstStyle>
          <a:p>
            <a:pPr>
              <a:defRPr/>
            </a:pPr>
            <a:fld id="{27A9A2CF-3181-487B-9AD4-744EA61661BF}" type="slidenum">
              <a:rPr lang="en-US"/>
              <a:pPr>
                <a:defRPr/>
              </a:pPr>
              <a:t>‹#›</a:t>
            </a:fld>
            <a:endParaRPr lang="en-US" dirty="0"/>
          </a:p>
        </p:txBody>
      </p:sp>
      <p:sp>
        <p:nvSpPr>
          <p:cNvPr id="69639" name="Line 7"/>
          <p:cNvSpPr>
            <a:spLocks noChangeShapeType="1"/>
          </p:cNvSpPr>
          <p:nvPr/>
        </p:nvSpPr>
        <p:spPr bwMode="auto">
          <a:xfrm>
            <a:off x="762000" y="1295400"/>
            <a:ext cx="7543800" cy="0"/>
          </a:xfrm>
          <a:prstGeom prst="line">
            <a:avLst/>
          </a:prstGeom>
          <a:noFill/>
          <a:ln w="38100">
            <a:solidFill>
              <a:srgbClr val="800080"/>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fontAlgn="base">
        <a:spcBef>
          <a:spcPct val="0"/>
        </a:spcBef>
        <a:spcAft>
          <a:spcPct val="0"/>
        </a:spcAft>
        <a:defRPr sz="3600">
          <a:solidFill>
            <a:srgbClr val="800080"/>
          </a:solidFill>
          <a:latin typeface="Arial" charset="0"/>
        </a:defRPr>
      </a:lvl6pPr>
      <a:lvl7pPr marL="914400" algn="l" rtl="0" fontAlgn="base">
        <a:spcBef>
          <a:spcPct val="0"/>
        </a:spcBef>
        <a:spcAft>
          <a:spcPct val="0"/>
        </a:spcAft>
        <a:defRPr sz="3600">
          <a:solidFill>
            <a:srgbClr val="800080"/>
          </a:solidFill>
          <a:latin typeface="Arial" charset="0"/>
        </a:defRPr>
      </a:lvl7pPr>
      <a:lvl8pPr marL="1371600" algn="l" rtl="0" fontAlgn="base">
        <a:spcBef>
          <a:spcPct val="0"/>
        </a:spcBef>
        <a:spcAft>
          <a:spcPct val="0"/>
        </a:spcAft>
        <a:defRPr sz="3600">
          <a:solidFill>
            <a:srgbClr val="800080"/>
          </a:solidFill>
          <a:latin typeface="Arial" charset="0"/>
        </a:defRPr>
      </a:lvl8pPr>
      <a:lvl9pPr marL="1828800" algn="l" rtl="0" fontAlgn="base">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382773" y="6088566"/>
            <a:ext cx="8250864" cy="477139"/>
          </a:xfrm>
        </p:spPr>
        <p:txBody>
          <a:bodyPr/>
          <a:lstStyle/>
          <a:p>
            <a:r>
              <a:rPr lang="en-US" dirty="0" smtClean="0"/>
              <a:t>David Notkin </a:t>
            </a:r>
            <a:r>
              <a:rPr lang="en-US" sz="1800" dirty="0" smtClean="0">
                <a:sym typeface="Wingdings"/>
              </a:rPr>
              <a:t></a:t>
            </a:r>
            <a:r>
              <a:rPr lang="en-US" dirty="0" smtClean="0">
                <a:sym typeface="Wingdings"/>
              </a:rPr>
              <a:t> </a:t>
            </a:r>
            <a:r>
              <a:rPr lang="en-US" dirty="0" smtClean="0"/>
              <a:t>Autumn 2009</a:t>
            </a:r>
            <a:r>
              <a:rPr lang="en-US" dirty="0" smtClean="0">
                <a:sym typeface="Wingdings"/>
              </a:rPr>
              <a:t>  CSE303 Lecture </a:t>
            </a:r>
            <a:r>
              <a:rPr lang="en-US" dirty="0" smtClean="0">
                <a:sym typeface="Wingdings"/>
              </a:rPr>
              <a:t>20</a:t>
            </a:r>
            <a:endParaRPr lang="en-US" dirty="0" smtClean="0"/>
          </a:p>
        </p:txBody>
      </p:sp>
      <p:sp>
        <p:nvSpPr>
          <p:cNvPr id="4" name="Rectangle 3"/>
          <p:cNvSpPr/>
          <p:nvPr/>
        </p:nvSpPr>
        <p:spPr>
          <a:xfrm>
            <a:off x="2673082" y="3198168"/>
            <a:ext cx="3797835" cy="904863"/>
          </a:xfrm>
          <a:prstGeom prst="rect">
            <a:avLst/>
          </a:prstGeom>
        </p:spPr>
        <p:txBody>
          <a:bodyPr wrap="none">
            <a:spAutoFit/>
          </a:bodyPr>
          <a:lstStyle/>
          <a:p>
            <a:r>
              <a:rPr lang="en-US" dirty="0" smtClean="0"/>
              <a:t>Multi-file (larger) </a:t>
            </a:r>
            <a:r>
              <a:rPr lang="en-US" dirty="0" smtClean="0"/>
              <a:t>programs</a:t>
            </a:r>
          </a:p>
          <a:p>
            <a:r>
              <a:rPr lang="en-US" dirty="0" smtClean="0"/>
              <a:t>Friday: social implications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r>
              <a:rPr lang="en-US" smtClean="0"/>
              <a:t>Header files</a:t>
            </a:r>
            <a:endParaRPr lang="en-US" smtClean="0"/>
          </a:p>
        </p:txBody>
      </p:sp>
      <p:sp>
        <p:nvSpPr>
          <p:cNvPr id="271363" name="Rectangle 3"/>
          <p:cNvSpPr>
            <a:spLocks noGrp="1" noChangeArrowheads="1"/>
          </p:cNvSpPr>
          <p:nvPr>
            <p:ph type="body" idx="1"/>
          </p:nvPr>
        </p:nvSpPr>
        <p:spPr/>
        <p:txBody>
          <a:bodyPr/>
          <a:lstStyle/>
          <a:p>
            <a:r>
              <a:rPr lang="en-US" sz="2000" dirty="0" smtClean="0"/>
              <a:t>Header : A file whose only purpose is to be included</a:t>
            </a:r>
          </a:p>
          <a:p>
            <a:pPr lvl="1"/>
            <a:r>
              <a:rPr lang="en-US" sz="2000" dirty="0" smtClean="0"/>
              <a:t>By convention a filename with the </a:t>
            </a:r>
            <a:r>
              <a:rPr lang="en-US" sz="2000" b="1" dirty="0" smtClean="0">
                <a:latin typeface="Courier New" pitchFamily="49" charset="0"/>
                <a:cs typeface="Courier New" pitchFamily="49" charset="0"/>
              </a:rPr>
              <a:t>.h </a:t>
            </a:r>
            <a:r>
              <a:rPr lang="en-US" sz="2000" dirty="0" smtClean="0"/>
              <a:t>extension</a:t>
            </a:r>
          </a:p>
          <a:p>
            <a:pPr lvl="1"/>
            <a:r>
              <a:rPr lang="en-US" sz="2000" dirty="0" smtClean="0"/>
              <a:t>Holds shared variables, types, and function declarations</a:t>
            </a:r>
          </a:p>
          <a:p>
            <a:r>
              <a:rPr lang="en-US" sz="2000" dirty="0" smtClean="0"/>
              <a:t>Key ideas:</a:t>
            </a:r>
          </a:p>
          <a:p>
            <a:pPr lvl="1"/>
            <a:r>
              <a:rPr lang="en-US" sz="2000" dirty="0" smtClean="0"/>
              <a:t>every </a:t>
            </a:r>
            <a:r>
              <a:rPr lang="en-US" sz="2000" b="1" dirty="0" err="1" smtClean="0">
                <a:latin typeface="Courier New" pitchFamily="49" charset="0"/>
                <a:cs typeface="Courier New" pitchFamily="49" charset="0"/>
              </a:rPr>
              <a:t>name.c</a:t>
            </a:r>
            <a:r>
              <a:rPr lang="en-US" sz="2000" dirty="0" smtClean="0"/>
              <a:t> intended to be a module has a </a:t>
            </a:r>
            <a:r>
              <a:rPr lang="en-US" sz="2000" b="1" dirty="0" err="1" smtClean="0">
                <a:latin typeface="Courier New" pitchFamily="49" charset="0"/>
                <a:cs typeface="Courier New" pitchFamily="49" charset="0"/>
              </a:rPr>
              <a:t>name.h</a:t>
            </a:r>
            <a:endParaRPr lang="en-US" sz="2000" b="1" dirty="0" smtClean="0">
              <a:latin typeface="Courier New" pitchFamily="49" charset="0"/>
              <a:cs typeface="Courier New" pitchFamily="49" charset="0"/>
            </a:endParaRPr>
          </a:p>
          <a:p>
            <a:pPr lvl="1"/>
            <a:r>
              <a:rPr lang="en-US" sz="2000" b="1" dirty="0" err="1" smtClean="0">
                <a:latin typeface="Courier New" pitchFamily="49" charset="0"/>
                <a:cs typeface="Courier New" pitchFamily="49" charset="0"/>
              </a:rPr>
              <a:t>name.h</a:t>
            </a:r>
            <a:r>
              <a:rPr lang="en-US" sz="2000" dirty="0" smtClean="0"/>
              <a:t> declares all global functions/data of the module</a:t>
            </a:r>
          </a:p>
          <a:p>
            <a:pPr lvl="1"/>
            <a:r>
              <a:rPr lang="en-US" sz="2000" dirty="0" smtClean="0"/>
              <a:t>other </a:t>
            </a:r>
            <a:r>
              <a:rPr lang="en-US" sz="2000" b="1" dirty="0" smtClean="0">
                <a:latin typeface="Courier New" pitchFamily="49" charset="0"/>
                <a:cs typeface="Courier New" pitchFamily="49" charset="0"/>
              </a:rPr>
              <a:t>.c </a:t>
            </a:r>
            <a:r>
              <a:rPr lang="en-US" sz="2000" dirty="0" smtClean="0"/>
              <a:t>files that want to use the module will </a:t>
            </a:r>
            <a:r>
              <a:rPr lang="en-US" sz="2000" b="1" dirty="0" smtClean="0">
                <a:latin typeface="Courier New" pitchFamily="49" charset="0"/>
                <a:cs typeface="Courier New" pitchFamily="49" charset="0"/>
              </a:rPr>
              <a:t>#include </a:t>
            </a:r>
            <a:r>
              <a:rPr lang="en-US" sz="2000" b="1" dirty="0" err="1" smtClean="0">
                <a:latin typeface="Courier New" pitchFamily="49" charset="0"/>
                <a:cs typeface="Courier New" pitchFamily="49" charset="0"/>
              </a:rPr>
              <a:t>name.h</a:t>
            </a:r>
            <a:endParaRPr lang="en-US" sz="2000" dirty="0" smtClean="0"/>
          </a:p>
          <a:p>
            <a:r>
              <a:rPr lang="en-US" sz="2000" dirty="0" smtClean="0"/>
              <a:t>Some conventions:</a:t>
            </a:r>
          </a:p>
          <a:p>
            <a:pPr lvl="1"/>
            <a:r>
              <a:rPr lang="en-US" sz="2000" b="1" dirty="0" smtClean="0">
                <a:latin typeface="Courier New" pitchFamily="49" charset="0"/>
                <a:cs typeface="Courier New" pitchFamily="49" charset="0"/>
              </a:rPr>
              <a:t>.c </a:t>
            </a:r>
            <a:r>
              <a:rPr lang="en-US" sz="2000" dirty="0" smtClean="0"/>
              <a:t>files never contain global function prototypes</a:t>
            </a:r>
          </a:p>
          <a:p>
            <a:pPr lvl="1"/>
            <a:r>
              <a:rPr lang="en-US" sz="2000" b="1" dirty="0" smtClean="0">
                <a:latin typeface="Courier New" pitchFamily="49" charset="0"/>
                <a:cs typeface="Courier New" pitchFamily="49" charset="0"/>
              </a:rPr>
              <a:t>.h </a:t>
            </a:r>
            <a:r>
              <a:rPr lang="en-US" sz="2000" dirty="0" smtClean="0"/>
              <a:t>files never contain definitions (only declarations)</a:t>
            </a:r>
          </a:p>
          <a:p>
            <a:pPr lvl="1"/>
            <a:r>
              <a:rPr lang="en-US" sz="2000" dirty="0" smtClean="0"/>
              <a:t>never </a:t>
            </a:r>
            <a:r>
              <a:rPr lang="en-US" sz="2000" b="1" dirty="0" smtClean="0">
                <a:latin typeface="Courier New" pitchFamily="49" charset="0"/>
                <a:cs typeface="Courier New" pitchFamily="49" charset="0"/>
              </a:rPr>
              <a:t>#include </a:t>
            </a:r>
            <a:r>
              <a:rPr lang="en-US" sz="2000" dirty="0" smtClean="0"/>
              <a:t>a </a:t>
            </a:r>
            <a:r>
              <a:rPr lang="en-US" sz="2000" b="1" dirty="0" smtClean="0">
                <a:latin typeface="Courier New" pitchFamily="49" charset="0"/>
                <a:cs typeface="Courier New" pitchFamily="49" charset="0"/>
              </a:rPr>
              <a:t>.c </a:t>
            </a:r>
            <a:r>
              <a:rPr lang="en-US" sz="2000" dirty="0" smtClean="0"/>
              <a:t>file (only </a:t>
            </a:r>
            <a:r>
              <a:rPr lang="en-US" sz="2000" b="1" dirty="0" smtClean="0">
                <a:latin typeface="Courier New" pitchFamily="49" charset="0"/>
                <a:cs typeface="Courier New" pitchFamily="49" charset="0"/>
              </a:rPr>
              <a:t>.h </a:t>
            </a:r>
            <a:r>
              <a:rPr lang="en-US" sz="2000" dirty="0" smtClean="0"/>
              <a:t>files)</a:t>
            </a:r>
          </a:p>
          <a:p>
            <a:pPr lvl="1"/>
            <a:r>
              <a:rPr lang="en-US" sz="2000" dirty="0" smtClean="0"/>
              <a:t>any file with a </a:t>
            </a:r>
            <a:r>
              <a:rPr lang="en-US" sz="2000" b="1" dirty="0" smtClean="0">
                <a:latin typeface="Courier New" pitchFamily="49" charset="0"/>
                <a:cs typeface="Courier New" pitchFamily="49" charset="0"/>
              </a:rPr>
              <a:t>.h </a:t>
            </a:r>
            <a:r>
              <a:rPr lang="en-US" sz="2000" dirty="0" smtClean="0"/>
              <a:t>file should be able to be built into a .</a:t>
            </a:r>
            <a:r>
              <a:rPr lang="en-US" sz="2000" b="1" dirty="0" smtClean="0">
                <a:latin typeface="Courier New" pitchFamily="49" charset="0"/>
                <a:cs typeface="Courier New" pitchFamily="49" charset="0"/>
              </a:rPr>
              <a:t>o</a:t>
            </a:r>
            <a:r>
              <a:rPr lang="en-US" sz="2000" dirty="0" smtClean="0"/>
              <a:t> file</a:t>
            </a:r>
            <a:endParaRPr lang="en-US" sz="2000" dirty="0" smtClean="0"/>
          </a:p>
        </p:txBody>
      </p:sp>
      <p:sp>
        <p:nvSpPr>
          <p:cNvPr id="4" name="Date Placeholder 3"/>
          <p:cNvSpPr>
            <a:spLocks noGrp="1"/>
          </p:cNvSpPr>
          <p:nvPr>
            <p:ph type="dt" sz="half" idx="10"/>
          </p:nvPr>
        </p:nvSpPr>
        <p:spPr/>
        <p:txBody>
          <a:bodyPr/>
          <a:lstStyle/>
          <a:p>
            <a:r>
              <a:rPr lang="en-US" smtClean="0"/>
              <a:t>CSE303 Au09</a:t>
            </a:r>
            <a:endParaRPr lang="en-US"/>
          </a:p>
        </p:txBody>
      </p:sp>
      <p:sp>
        <p:nvSpPr>
          <p:cNvPr id="5" name="Slide Number Placeholder 4"/>
          <p:cNvSpPr>
            <a:spLocks noGrp="1"/>
          </p:cNvSpPr>
          <p:nvPr>
            <p:ph type="sldNum" sz="quarter" idx="12"/>
          </p:nvPr>
        </p:nvSpPr>
        <p:spPr/>
        <p:txBody>
          <a:bodyPr/>
          <a:lstStyle/>
          <a:p>
            <a:fld id="{3451FA2C-3B3E-4FA6-BAFA-85683040B980}"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r>
              <a:rPr lang="en-US" smtClean="0"/>
              <a:t>Multiple inclusion</a:t>
            </a:r>
            <a:endParaRPr lang="en-US" smtClean="0"/>
          </a:p>
        </p:txBody>
      </p:sp>
      <p:sp>
        <p:nvSpPr>
          <p:cNvPr id="272387" name="Rectangle 3"/>
          <p:cNvSpPr>
            <a:spLocks noGrp="1" noChangeArrowheads="1"/>
          </p:cNvSpPr>
          <p:nvPr>
            <p:ph type="body" idx="1"/>
          </p:nvPr>
        </p:nvSpPr>
        <p:spPr/>
        <p:txBody>
          <a:bodyPr/>
          <a:lstStyle/>
          <a:p>
            <a:r>
              <a:rPr lang="en-US" sz="2000" dirty="0" smtClean="0"/>
              <a:t>If multiple modules include the same header, the variables/functions in it will be declared twice</a:t>
            </a:r>
          </a:p>
          <a:p>
            <a:r>
              <a:rPr lang="en-US" sz="2000" dirty="0" smtClean="0"/>
              <a:t>Solution : use preprocessor to introduce conditional compilation</a:t>
            </a:r>
          </a:p>
          <a:p>
            <a:pPr lvl="1"/>
            <a:r>
              <a:rPr lang="en-US" sz="2000" dirty="0" smtClean="0"/>
              <a:t>convention: </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ifndef</a:t>
            </a:r>
            <a:r>
              <a:rPr lang="en-US" sz="2000" b="1" dirty="0" smtClean="0">
                <a:latin typeface="Courier New" pitchFamily="49" charset="0"/>
                <a:cs typeface="Courier New" pitchFamily="49" charset="0"/>
              </a:rPr>
              <a:t>/#define </a:t>
            </a:r>
            <a:r>
              <a:rPr lang="en-US" sz="2000" dirty="0" smtClean="0"/>
              <a:t>with a variable named like the </a:t>
            </a:r>
            <a:r>
              <a:rPr lang="en-US" sz="2000" b="1" dirty="0" smtClean="0">
                <a:latin typeface="Courier New" pitchFamily="49" charset="0"/>
                <a:cs typeface="Courier New" pitchFamily="49" charset="0"/>
              </a:rPr>
              <a:t>.h </a:t>
            </a:r>
            <a:r>
              <a:rPr lang="en-US" sz="2000" dirty="0" smtClean="0"/>
              <a:t>file</a:t>
            </a:r>
          </a:p>
          <a:p>
            <a:pPr lvl="1"/>
            <a:r>
              <a:rPr lang="en-US" sz="2000" dirty="0" smtClean="0"/>
              <a:t>first time file is included, the variable won't be defined</a:t>
            </a:r>
          </a:p>
          <a:p>
            <a:pPr lvl="1"/>
            <a:r>
              <a:rPr lang="en-US" sz="2000" dirty="0" smtClean="0"/>
              <a:t>on inclusions by other modules, will be defined </a:t>
            </a:r>
            <a:r>
              <a:rPr lang="en-US" sz="2000" dirty="0" smtClean="0">
                <a:sym typeface="Symbol" pitchFamily="18" charset="2"/>
              </a:rPr>
              <a:t>and thus</a:t>
            </a:r>
            <a:r>
              <a:rPr lang="en-US" sz="2000" dirty="0" smtClean="0"/>
              <a:t> not included again</a:t>
            </a:r>
            <a:endParaRPr lang="en-US" dirty="0" smtClean="0"/>
          </a:p>
          <a:p>
            <a:pPr lvl="1">
              <a:buNone/>
            </a:pP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ifndef</a:t>
            </a:r>
            <a:r>
              <a:rPr lang="en-US" b="1" dirty="0" smtClean="0">
                <a:latin typeface="Courier New" pitchFamily="49" charset="0"/>
                <a:cs typeface="Courier New" pitchFamily="49" charset="0"/>
              </a:rPr>
              <a:t> _FOO_H</a:t>
            </a:r>
          </a:p>
          <a:p>
            <a:pPr lvl="1">
              <a:buNone/>
            </a:pPr>
            <a:r>
              <a:rPr lang="en-US" b="1" dirty="0" smtClean="0">
                <a:latin typeface="Courier New" pitchFamily="49" charset="0"/>
                <a:cs typeface="Courier New" pitchFamily="49" charset="0"/>
              </a:rPr>
              <a:t>#define _FOO_H</a:t>
            </a:r>
          </a:p>
          <a:p>
            <a:pPr lvl="1">
              <a:buNone/>
            </a:pPr>
            <a:r>
              <a:rPr lang="en-US" b="1" dirty="0" smtClean="0">
                <a:latin typeface="Courier New" pitchFamily="49" charset="0"/>
                <a:cs typeface="Courier New" pitchFamily="49" charset="0"/>
              </a:rPr>
              <a:t>... // contents of </a:t>
            </a:r>
            <a:r>
              <a:rPr lang="en-US" b="1" dirty="0" err="1" smtClean="0">
                <a:latin typeface="Courier New" pitchFamily="49" charset="0"/>
                <a:cs typeface="Courier New" pitchFamily="49" charset="0"/>
              </a:rPr>
              <a:t>foo.h</a:t>
            </a:r>
            <a:endParaRPr lang="en-US" b="1" dirty="0" smtClean="0">
              <a:latin typeface="Courier New" pitchFamily="49" charset="0"/>
              <a:cs typeface="Courier New" pitchFamily="49" charset="0"/>
            </a:endParaRPr>
          </a:p>
          <a:p>
            <a:pPr lvl="1">
              <a:buNone/>
            </a:pP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endif</a:t>
            </a:r>
            <a:endParaRPr lang="en-US" b="1" dirty="0" smtClean="0">
              <a:latin typeface="Courier New" pitchFamily="49" charset="0"/>
              <a:cs typeface="Courier New" pitchFamily="49" charset="0"/>
            </a:endParaRPr>
          </a:p>
        </p:txBody>
      </p:sp>
      <p:sp>
        <p:nvSpPr>
          <p:cNvPr id="4" name="Date Placeholder 3"/>
          <p:cNvSpPr>
            <a:spLocks noGrp="1"/>
          </p:cNvSpPr>
          <p:nvPr>
            <p:ph type="dt" sz="half" idx="10"/>
          </p:nvPr>
        </p:nvSpPr>
        <p:spPr/>
        <p:txBody>
          <a:bodyPr/>
          <a:lstStyle/>
          <a:p>
            <a:r>
              <a:rPr lang="en-US" smtClean="0"/>
              <a:t>CSE303 Au09</a:t>
            </a:r>
            <a:endParaRPr lang="en-US"/>
          </a:p>
        </p:txBody>
      </p:sp>
      <p:sp>
        <p:nvSpPr>
          <p:cNvPr id="5" name="Slide Number Placeholder 4"/>
          <p:cNvSpPr>
            <a:spLocks noGrp="1"/>
          </p:cNvSpPr>
          <p:nvPr>
            <p:ph type="sldNum" sz="quarter" idx="12"/>
          </p:nvPr>
        </p:nvSpPr>
        <p:spPr/>
        <p:txBody>
          <a:bodyPr/>
          <a:lstStyle/>
          <a:p>
            <a:fld id="{3451FA2C-3B3E-4FA6-BAFA-85683040B980}"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r>
              <a:rPr lang="en-US" smtClean="0"/>
              <a:t>Global visibility</a:t>
            </a:r>
            <a:endParaRPr lang="en-US" smtClean="0"/>
          </a:p>
        </p:txBody>
      </p:sp>
      <p:sp>
        <p:nvSpPr>
          <p:cNvPr id="280579" name="Rectangle 3"/>
          <p:cNvSpPr>
            <a:spLocks noGrp="1" noChangeArrowheads="1"/>
          </p:cNvSpPr>
          <p:nvPr>
            <p:ph type="body" idx="1"/>
          </p:nvPr>
        </p:nvSpPr>
        <p:spPr/>
        <p:txBody>
          <a:bodyPr/>
          <a:lstStyle/>
          <a:p>
            <a:pPr marL="0" indent="0">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example.c</a:t>
            </a:r>
            <a:endParaRPr lang="en-US" sz="1800" b="1" dirty="0" smtClean="0">
              <a:latin typeface="Courier New" pitchFamily="49" charset="0"/>
              <a:cs typeface="Courier New" pitchFamily="49" charset="0"/>
            </a:endParaRPr>
          </a:p>
          <a:p>
            <a:pPr marL="0" indent="0">
              <a:buNone/>
            </a:pPr>
            <a:r>
              <a:rPr lang="en-US" sz="1800" b="1" dirty="0" err="1" smtClean="0">
                <a:latin typeface="Courier New" pitchFamily="49" charset="0"/>
                <a:cs typeface="Courier New" pitchFamily="49" charset="0"/>
              </a:rPr>
              <a:t>int</a:t>
            </a: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passcode</a:t>
            </a:r>
            <a:r>
              <a:rPr lang="en-US" sz="1800" b="1" dirty="0" smtClean="0">
                <a:latin typeface="Courier New" pitchFamily="49" charset="0"/>
                <a:cs typeface="Courier New" pitchFamily="49" charset="0"/>
              </a:rPr>
              <a:t> = 12345;</a:t>
            </a:r>
          </a:p>
          <a:p>
            <a:pPr marL="0" indent="0">
              <a:buNone/>
            </a:pPr>
            <a:endParaRPr lang="en-US" sz="1800" b="1" dirty="0" smtClean="0">
              <a:latin typeface="Courier New" pitchFamily="49" charset="0"/>
              <a:cs typeface="Courier New" pitchFamily="49" charset="0"/>
            </a:endParaRPr>
          </a:p>
          <a:p>
            <a:pPr marL="0" indent="0">
              <a:buNone/>
            </a:pPr>
            <a:r>
              <a:rPr lang="en-US" sz="1800" b="1" dirty="0" smtClean="0">
                <a:latin typeface="Courier New" pitchFamily="49" charset="0"/>
                <a:cs typeface="Courier New" pitchFamily="49" charset="0"/>
              </a:rPr>
              <a:t>// example2.c</a:t>
            </a:r>
          </a:p>
          <a:p>
            <a:pPr marL="0" indent="0">
              <a:buNone/>
            </a:pPr>
            <a:r>
              <a:rPr lang="en-US" sz="1800" b="1" dirty="0" err="1" smtClean="0">
                <a:latin typeface="Courier New" pitchFamily="49" charset="0"/>
                <a:cs typeface="Courier New" pitchFamily="49" charset="0"/>
              </a:rPr>
              <a:t>int</a:t>
            </a:r>
            <a:r>
              <a:rPr lang="en-US" sz="1800" b="1" dirty="0" smtClean="0">
                <a:latin typeface="Courier New" pitchFamily="49" charset="0"/>
                <a:cs typeface="Courier New" pitchFamily="49" charset="0"/>
              </a:rPr>
              <a:t> main(void) {</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printf</a:t>
            </a:r>
            <a:r>
              <a:rPr lang="en-US" sz="1800" b="1" dirty="0" smtClean="0">
                <a:latin typeface="Courier New" pitchFamily="49" charset="0"/>
                <a:cs typeface="Courier New" pitchFamily="49" charset="0"/>
              </a:rPr>
              <a:t>("Password is %d\n", </a:t>
            </a:r>
            <a:r>
              <a:rPr lang="en-US" sz="1800" b="1" dirty="0" err="1" smtClean="0">
                <a:latin typeface="Courier New" pitchFamily="49" charset="0"/>
                <a:cs typeface="Courier New" pitchFamily="49" charset="0"/>
              </a:rPr>
              <a:t>passcode</a:t>
            </a:r>
            <a:r>
              <a:rPr lang="en-US" sz="1800" b="1" dirty="0" smtClean="0">
                <a:latin typeface="Courier New" pitchFamily="49" charset="0"/>
                <a:cs typeface="Courier New" pitchFamily="49" charset="0"/>
              </a:rPr>
              <a:t>);</a:t>
            </a:r>
          </a:p>
          <a:p>
            <a:pPr marL="0" indent="0">
              <a:buNone/>
            </a:pPr>
            <a:r>
              <a:rPr lang="en-US" sz="1800" b="1" dirty="0" smtClean="0">
                <a:latin typeface="Courier New" pitchFamily="49" charset="0"/>
                <a:cs typeface="Courier New" pitchFamily="49" charset="0"/>
              </a:rPr>
              <a:t>  return 0;</a:t>
            </a:r>
          </a:p>
          <a:p>
            <a:pPr marL="0" indent="0">
              <a:buNone/>
            </a:pPr>
            <a:r>
              <a:rPr lang="en-US" sz="1800" b="1" dirty="0" smtClean="0">
                <a:latin typeface="Courier New" pitchFamily="49" charset="0"/>
                <a:cs typeface="Courier New" pitchFamily="49" charset="0"/>
              </a:rPr>
              <a:t>}</a:t>
            </a:r>
            <a:endParaRPr lang="en-US" sz="2000" dirty="0" smtClean="0"/>
          </a:p>
          <a:p>
            <a:r>
              <a:rPr lang="en-US" sz="2000" dirty="0" smtClean="0"/>
              <a:t>By default, global variables and functions defined in one module can be seen and used by other modules it is compiled with</a:t>
            </a:r>
          </a:p>
          <a:p>
            <a:pPr lvl="1"/>
            <a:r>
              <a:rPr lang="en-US" sz="2000" dirty="0" smtClean="0"/>
              <a:t>problem : </a:t>
            </a:r>
            <a:r>
              <a:rPr lang="en-US" sz="2000" b="1" dirty="0" err="1" smtClean="0">
                <a:latin typeface="Courier New" pitchFamily="49" charset="0"/>
                <a:cs typeface="Courier New" pitchFamily="49" charset="0"/>
              </a:rPr>
              <a:t>gcc</a:t>
            </a:r>
            <a:r>
              <a:rPr lang="en-US" sz="2000" dirty="0" smtClean="0"/>
              <a:t> compiles each file individually before linking them</a:t>
            </a:r>
          </a:p>
          <a:p>
            <a:pPr lvl="1"/>
            <a:r>
              <a:rPr lang="en-US" sz="2000" dirty="0" smtClean="0"/>
              <a:t>if </a:t>
            </a:r>
            <a:r>
              <a:rPr lang="en-US" sz="2000" b="1" dirty="0" smtClean="0">
                <a:latin typeface="Courier New" pitchFamily="49" charset="0"/>
                <a:cs typeface="Courier New" pitchFamily="49" charset="0"/>
              </a:rPr>
              <a:t>example2.c</a:t>
            </a:r>
            <a:r>
              <a:rPr lang="en-US" sz="2000" dirty="0" smtClean="0"/>
              <a:t> is compiled separately into a</a:t>
            </a:r>
            <a:r>
              <a:rPr lang="en-US" sz="2000" b="1" dirty="0" smtClean="0">
                <a:latin typeface="Courier New" pitchFamily="49" charset="0"/>
                <a:cs typeface="Courier New" pitchFamily="49" charset="0"/>
              </a:rPr>
              <a:t> .o </a:t>
            </a:r>
            <a:r>
              <a:rPr lang="en-US" sz="2000" dirty="0" smtClean="0"/>
              <a:t>file, its reference to </a:t>
            </a:r>
            <a:r>
              <a:rPr lang="en-US" sz="2000" b="1" dirty="0" err="1" smtClean="0">
                <a:latin typeface="Courier New" pitchFamily="49" charset="0"/>
                <a:cs typeface="Courier New" pitchFamily="49" charset="0"/>
              </a:rPr>
              <a:t>passcode</a:t>
            </a:r>
            <a:r>
              <a:rPr lang="en-US" sz="2000" dirty="0" smtClean="0"/>
              <a:t> will fail as being undeclared</a:t>
            </a:r>
            <a:endParaRPr lang="en-US" sz="2000" dirty="0" smtClean="0"/>
          </a:p>
        </p:txBody>
      </p:sp>
      <p:sp>
        <p:nvSpPr>
          <p:cNvPr id="4" name="Date Placeholder 3"/>
          <p:cNvSpPr>
            <a:spLocks noGrp="1"/>
          </p:cNvSpPr>
          <p:nvPr>
            <p:ph type="dt" sz="half" idx="10"/>
          </p:nvPr>
        </p:nvSpPr>
        <p:spPr/>
        <p:txBody>
          <a:bodyPr/>
          <a:lstStyle/>
          <a:p>
            <a:r>
              <a:rPr lang="en-US" smtClean="0"/>
              <a:t>CSE303 Au09</a:t>
            </a:r>
            <a:endParaRPr lang="en-US"/>
          </a:p>
        </p:txBody>
      </p:sp>
      <p:sp>
        <p:nvSpPr>
          <p:cNvPr id="5" name="Slide Number Placeholder 4"/>
          <p:cNvSpPr>
            <a:spLocks noGrp="1"/>
          </p:cNvSpPr>
          <p:nvPr>
            <p:ph type="sldNum" sz="quarter" idx="12"/>
          </p:nvPr>
        </p:nvSpPr>
        <p:spPr/>
        <p:txBody>
          <a:bodyPr/>
          <a:lstStyle/>
          <a:p>
            <a:fld id="{3451FA2C-3B3E-4FA6-BAFA-85683040B980}"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r>
              <a:rPr lang="en-US" smtClean="0"/>
              <a:t>extern</a:t>
            </a:r>
            <a:endParaRPr lang="en-US" smtClean="0"/>
          </a:p>
        </p:txBody>
      </p:sp>
      <p:sp>
        <p:nvSpPr>
          <p:cNvPr id="269315" name="Rectangle 3"/>
          <p:cNvSpPr>
            <a:spLocks noGrp="1" noChangeArrowheads="1"/>
          </p:cNvSpPr>
          <p:nvPr>
            <p:ph type="body" idx="1"/>
          </p:nvPr>
        </p:nvSpPr>
        <p:spPr/>
        <p:txBody>
          <a:bodyPr/>
          <a:lstStyle/>
          <a:p>
            <a:pPr marL="0" indent="0">
              <a:buNone/>
            </a:pPr>
            <a:r>
              <a:rPr lang="en-US" sz="2000" b="1" dirty="0" smtClean="0">
                <a:latin typeface="Courier New" pitchFamily="49" charset="0"/>
                <a:cs typeface="Courier New" pitchFamily="49" charset="0"/>
              </a:rPr>
              <a:t>// example2.c</a:t>
            </a:r>
          </a:p>
          <a:p>
            <a:pPr marL="0" indent="0">
              <a:buNone/>
            </a:pPr>
            <a:r>
              <a:rPr lang="en-US" sz="2000" b="1" dirty="0" smtClean="0">
                <a:latin typeface="Courier New" pitchFamily="49" charset="0"/>
                <a:cs typeface="Courier New" pitchFamily="49" charset="0"/>
              </a:rPr>
              <a:t>extern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passcode</a:t>
            </a:r>
            <a:r>
              <a:rPr lang="en-US" sz="2000" b="1" dirty="0" smtClean="0">
                <a:latin typeface="Courier New" pitchFamily="49" charset="0"/>
                <a:cs typeface="Courier New" pitchFamily="49" charset="0"/>
              </a:rPr>
              <a:t>;</a:t>
            </a:r>
          </a:p>
          <a:p>
            <a:pPr marL="0" indent="0">
              <a:buNone/>
            </a:pPr>
            <a:r>
              <a:rPr lang="en-US" sz="2000" b="1" dirty="0" smtClean="0">
                <a:latin typeface="Courier New" pitchFamily="49" charset="0"/>
                <a:cs typeface="Courier New" pitchFamily="49" charset="0"/>
              </a:rPr>
              <a:t>...</a:t>
            </a:r>
          </a:p>
          <a:p>
            <a:pPr marL="0" indent="0">
              <a:buNone/>
            </a:pPr>
            <a:r>
              <a:rPr lang="en-US" sz="2000" b="1" dirty="0" err="1" smtClean="0">
                <a:latin typeface="Courier New" pitchFamily="49" charset="0"/>
                <a:cs typeface="Courier New" pitchFamily="49" charset="0"/>
              </a:rPr>
              <a:t>printf</a:t>
            </a:r>
            <a:r>
              <a:rPr lang="en-US" sz="2000" b="1" dirty="0" smtClean="0">
                <a:latin typeface="Courier New" pitchFamily="49" charset="0"/>
                <a:cs typeface="Courier New" pitchFamily="49" charset="0"/>
              </a:rPr>
              <a:t>("Password is %d\n", </a:t>
            </a:r>
            <a:r>
              <a:rPr lang="en-US" sz="2000" b="1" dirty="0" err="1" smtClean="0">
                <a:latin typeface="Courier New" pitchFamily="49" charset="0"/>
                <a:cs typeface="Courier New" pitchFamily="49" charset="0"/>
              </a:rPr>
              <a:t>passcode</a:t>
            </a:r>
            <a:r>
              <a:rPr lang="en-US" sz="2000" b="1" dirty="0" smtClean="0">
                <a:latin typeface="Courier New" pitchFamily="49" charset="0"/>
                <a:cs typeface="Courier New" pitchFamily="49" charset="0"/>
              </a:rPr>
              <a:t>);</a:t>
            </a:r>
            <a:endParaRPr lang="en-US" dirty="0" smtClean="0"/>
          </a:p>
          <a:p>
            <a:r>
              <a:rPr lang="en-US" sz="2000" b="1" dirty="0" smtClean="0">
                <a:latin typeface="Courier New" pitchFamily="49" charset="0"/>
                <a:cs typeface="Courier New" pitchFamily="49" charset="0"/>
              </a:rPr>
              <a:t>extern</a:t>
            </a:r>
            <a:r>
              <a:rPr lang="en-US" dirty="0" smtClean="0"/>
              <a:t> used on variables and functions</a:t>
            </a:r>
          </a:p>
          <a:p>
            <a:pPr lvl="1"/>
            <a:r>
              <a:rPr lang="en-US" sz="2000" dirty="0" smtClean="0"/>
              <a:t>does not actually define a variable/function or allocate space for it – but promises the compiler that some other module will define it</a:t>
            </a:r>
          </a:p>
          <a:p>
            <a:pPr lvl="1"/>
            <a:r>
              <a:rPr lang="en-US" sz="2000" dirty="0" smtClean="0"/>
              <a:t>allows your module to compile even with an undeclared variable/function reference, so long as eventually its </a:t>
            </a:r>
            <a:r>
              <a:rPr lang="en-US" sz="2000" b="1" dirty="0" smtClean="0">
                <a:latin typeface="Courier New" pitchFamily="49" charset="0"/>
                <a:ea typeface="+mn-ea"/>
                <a:cs typeface="Courier New" pitchFamily="49" charset="0"/>
              </a:rPr>
              <a:t>.o</a:t>
            </a:r>
            <a:r>
              <a:rPr lang="en-US" sz="2000" dirty="0" smtClean="0"/>
              <a:t> object is linked to some other module that declares that variable/function</a:t>
            </a:r>
          </a:p>
          <a:p>
            <a:pPr lvl="2"/>
            <a:r>
              <a:rPr lang="en-US" sz="2000" dirty="0" smtClean="0"/>
              <a:t>if </a:t>
            </a:r>
            <a:r>
              <a:rPr lang="en-US" sz="2000" b="1" dirty="0" err="1" smtClean="0">
                <a:latin typeface="Courier New" pitchFamily="49" charset="0"/>
                <a:cs typeface="Courier New" pitchFamily="49" charset="0"/>
              </a:rPr>
              <a:t>example.c</a:t>
            </a:r>
            <a:r>
              <a:rPr lang="en-US" sz="2000" dirty="0" smtClean="0"/>
              <a:t> and </a:t>
            </a:r>
            <a:r>
              <a:rPr lang="en-US" sz="2000" b="1" dirty="0" smtClean="0">
                <a:latin typeface="Courier New" pitchFamily="49" charset="0"/>
                <a:cs typeface="Courier New" pitchFamily="49" charset="0"/>
              </a:rPr>
              <a:t>example2.c</a:t>
            </a:r>
            <a:r>
              <a:rPr lang="en-US" sz="2000" dirty="0" smtClean="0"/>
              <a:t> are linked together, the above will work</a:t>
            </a:r>
            <a:endParaRPr lang="en-US" sz="2000" dirty="0" smtClean="0"/>
          </a:p>
        </p:txBody>
      </p:sp>
      <p:sp>
        <p:nvSpPr>
          <p:cNvPr id="4" name="Date Placeholder 3"/>
          <p:cNvSpPr>
            <a:spLocks noGrp="1"/>
          </p:cNvSpPr>
          <p:nvPr>
            <p:ph type="dt" sz="half" idx="10"/>
          </p:nvPr>
        </p:nvSpPr>
        <p:spPr/>
        <p:txBody>
          <a:bodyPr/>
          <a:lstStyle/>
          <a:p>
            <a:r>
              <a:rPr lang="en-US" smtClean="0"/>
              <a:t>CSE303 Au09</a:t>
            </a:r>
            <a:endParaRPr lang="en-US"/>
          </a:p>
        </p:txBody>
      </p:sp>
      <p:sp>
        <p:nvSpPr>
          <p:cNvPr id="5" name="Slide Number Placeholder 4"/>
          <p:cNvSpPr>
            <a:spLocks noGrp="1"/>
          </p:cNvSpPr>
          <p:nvPr>
            <p:ph type="sldNum" sz="quarter" idx="12"/>
          </p:nvPr>
        </p:nvSpPr>
        <p:spPr/>
        <p:txBody>
          <a:bodyPr/>
          <a:lstStyle/>
          <a:p>
            <a:fld id="{3451FA2C-3B3E-4FA6-BAFA-85683040B980}"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p:txBody>
          <a:bodyPr/>
          <a:lstStyle/>
          <a:p>
            <a:r>
              <a:rPr lang="en-US" dirty="0" smtClean="0"/>
              <a:t>static</a:t>
            </a:r>
            <a:endParaRPr lang="en-US" dirty="0" smtClean="0"/>
          </a:p>
        </p:txBody>
      </p:sp>
      <p:sp>
        <p:nvSpPr>
          <p:cNvPr id="270339" name="Rectangle 3"/>
          <p:cNvSpPr>
            <a:spLocks noGrp="1" noChangeArrowheads="1"/>
          </p:cNvSpPr>
          <p:nvPr>
            <p:ph type="body" idx="1"/>
          </p:nvPr>
        </p:nvSpPr>
        <p:spPr/>
        <p:txBody>
          <a:bodyPr/>
          <a:lstStyle/>
          <a:p>
            <a:pPr marL="0" indent="0">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example.c</a:t>
            </a:r>
            <a:endParaRPr lang="en-US" sz="2000" b="1" dirty="0" smtClean="0">
              <a:latin typeface="Courier New" pitchFamily="49" charset="0"/>
              <a:cs typeface="Courier New" pitchFamily="49" charset="0"/>
            </a:endParaRPr>
          </a:p>
          <a:p>
            <a:pPr marL="0" indent="0">
              <a:buNone/>
            </a:pP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passcode</a:t>
            </a:r>
            <a:r>
              <a:rPr lang="en-US" sz="2000" b="1" dirty="0" smtClean="0">
                <a:latin typeface="Courier New" pitchFamily="49" charset="0"/>
                <a:cs typeface="Courier New" pitchFamily="49" charset="0"/>
              </a:rPr>
              <a:t> = 12345;                // public</a:t>
            </a:r>
          </a:p>
          <a:p>
            <a:pPr marL="0" indent="0">
              <a:buNone/>
            </a:pPr>
            <a:r>
              <a:rPr lang="en-US" sz="2000" b="1" dirty="0" smtClean="0">
                <a:latin typeface="Courier New" pitchFamily="49" charset="0"/>
                <a:cs typeface="Courier New" pitchFamily="49" charset="0"/>
              </a:rPr>
              <a:t>static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admin_passcode</a:t>
            </a:r>
            <a:r>
              <a:rPr lang="en-US" sz="2000" b="1" dirty="0" smtClean="0">
                <a:latin typeface="Courier New" pitchFamily="49" charset="0"/>
                <a:cs typeface="Courier New" pitchFamily="49" charset="0"/>
              </a:rPr>
              <a:t> = 67890;   // private</a:t>
            </a:r>
            <a:br>
              <a:rPr lang="en-US" sz="2000" b="1" dirty="0" smtClean="0">
                <a:latin typeface="Courier New" pitchFamily="49" charset="0"/>
                <a:cs typeface="Courier New" pitchFamily="49" charset="0"/>
              </a:rPr>
            </a:br>
            <a:endParaRPr lang="en-US" dirty="0" smtClean="0"/>
          </a:p>
          <a:p>
            <a:r>
              <a:rPr lang="en-US" sz="2000" b="1" dirty="0" smtClean="0">
                <a:latin typeface="Courier New" pitchFamily="49" charset="0"/>
                <a:cs typeface="Courier New" pitchFamily="49" charset="0"/>
              </a:rPr>
              <a:t>static </a:t>
            </a:r>
            <a:r>
              <a:rPr lang="en-US" sz="2000" dirty="0" smtClean="0"/>
              <a:t>used on global variables and functions</a:t>
            </a:r>
          </a:p>
          <a:p>
            <a:pPr lvl="1"/>
            <a:r>
              <a:rPr lang="en-US" sz="2000" dirty="0" smtClean="0"/>
              <a:t>visible only to the current file/module  (sort of like Java's </a:t>
            </a:r>
            <a:r>
              <a:rPr lang="en-US" sz="2000" b="1" dirty="0" smtClean="0">
                <a:latin typeface="Courier New" pitchFamily="49" charset="0"/>
                <a:ea typeface="+mn-ea"/>
                <a:cs typeface="Courier New" pitchFamily="49" charset="0"/>
              </a:rPr>
              <a:t>private</a:t>
            </a:r>
            <a:r>
              <a:rPr lang="en-US" sz="2000" dirty="0" smtClean="0"/>
              <a:t>)</a:t>
            </a:r>
          </a:p>
          <a:p>
            <a:pPr lvl="1"/>
            <a:r>
              <a:rPr lang="en-US" sz="2000" dirty="0" smtClean="0"/>
              <a:t>declare things </a:t>
            </a:r>
            <a:r>
              <a:rPr lang="en-US" sz="2000" b="1" dirty="0" smtClean="0">
                <a:latin typeface="Courier New" pitchFamily="49" charset="0"/>
                <a:ea typeface="+mn-ea"/>
                <a:cs typeface="Courier New" pitchFamily="49" charset="0"/>
              </a:rPr>
              <a:t>static</a:t>
            </a:r>
            <a:r>
              <a:rPr lang="en-US" sz="2000" dirty="0" smtClean="0"/>
              <a:t> if you do not want them exposed</a:t>
            </a:r>
          </a:p>
          <a:p>
            <a:pPr lvl="1"/>
            <a:r>
              <a:rPr lang="en-US" sz="2000" dirty="0" smtClean="0"/>
              <a:t>avoids potential conflicts with multiple modules that happen to declare global variables with the same names</a:t>
            </a:r>
          </a:p>
          <a:p>
            <a:pPr lvl="1"/>
            <a:r>
              <a:rPr lang="en-US" sz="2000" b="1" dirty="0" err="1" smtClean="0">
                <a:latin typeface="Courier New" pitchFamily="49" charset="0"/>
                <a:ea typeface="+mn-ea"/>
                <a:cs typeface="Courier New" pitchFamily="49" charset="0"/>
              </a:rPr>
              <a:t>passcode</a:t>
            </a:r>
            <a:r>
              <a:rPr lang="en-US" sz="2000" dirty="0" smtClean="0"/>
              <a:t> will be visible through the rest of </a:t>
            </a:r>
            <a:r>
              <a:rPr lang="en-US" sz="2000" b="1" dirty="0" err="1" smtClean="0">
                <a:latin typeface="Courier New" pitchFamily="49" charset="0"/>
                <a:ea typeface="+mn-ea"/>
                <a:cs typeface="Courier New" pitchFamily="49" charset="0"/>
              </a:rPr>
              <a:t>example.c</a:t>
            </a:r>
            <a:r>
              <a:rPr lang="en-US" sz="2000" dirty="0" smtClean="0"/>
              <a:t>, but not to any other modules/files compiled with </a:t>
            </a:r>
            <a:r>
              <a:rPr lang="en-US" sz="2000" b="1" dirty="0" err="1" smtClean="0">
                <a:latin typeface="Courier New" pitchFamily="49" charset="0"/>
                <a:ea typeface="+mn-ea"/>
                <a:cs typeface="Courier New" pitchFamily="49" charset="0"/>
              </a:rPr>
              <a:t>example.c</a:t>
            </a:r>
            <a:endParaRPr lang="en-US" sz="2000" b="1" dirty="0" smtClean="0">
              <a:latin typeface="Courier New" pitchFamily="49" charset="0"/>
              <a:ea typeface="+mn-ea"/>
              <a:cs typeface="Courier New" pitchFamily="49" charset="0"/>
            </a:endParaRPr>
          </a:p>
        </p:txBody>
      </p:sp>
      <p:sp>
        <p:nvSpPr>
          <p:cNvPr id="4" name="Date Placeholder 3"/>
          <p:cNvSpPr>
            <a:spLocks noGrp="1"/>
          </p:cNvSpPr>
          <p:nvPr>
            <p:ph type="dt" sz="half" idx="10"/>
          </p:nvPr>
        </p:nvSpPr>
        <p:spPr/>
        <p:txBody>
          <a:bodyPr/>
          <a:lstStyle/>
          <a:p>
            <a:r>
              <a:rPr lang="en-US" smtClean="0"/>
              <a:t>CSE303 Au09</a:t>
            </a:r>
            <a:endParaRPr lang="en-US"/>
          </a:p>
        </p:txBody>
      </p:sp>
      <p:sp>
        <p:nvSpPr>
          <p:cNvPr id="5" name="Slide Number Placeholder 4"/>
          <p:cNvSpPr>
            <a:spLocks noGrp="1"/>
          </p:cNvSpPr>
          <p:nvPr>
            <p:ph type="sldNum" sz="quarter" idx="12"/>
          </p:nvPr>
        </p:nvSpPr>
        <p:spPr/>
        <p:txBody>
          <a:bodyPr/>
          <a:lstStyle/>
          <a:p>
            <a:fld id="{3451FA2C-3B3E-4FA6-BAFA-85683040B980}"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p:txBody>
          <a:bodyPr/>
          <a:lstStyle/>
          <a:p>
            <a:r>
              <a:rPr lang="en-US" smtClean="0"/>
              <a:t>Function static data</a:t>
            </a:r>
            <a:endParaRPr lang="en-US" smtClean="0"/>
          </a:p>
        </p:txBody>
      </p:sp>
      <p:sp>
        <p:nvSpPr>
          <p:cNvPr id="281603" name="Rectangle 3"/>
          <p:cNvSpPr>
            <a:spLocks noGrp="1" noChangeArrowheads="1"/>
          </p:cNvSpPr>
          <p:nvPr>
            <p:ph type="body" idx="1"/>
          </p:nvPr>
        </p:nvSpPr>
        <p:spPr/>
        <p:txBody>
          <a:bodyPr/>
          <a:lstStyle/>
          <a:p>
            <a:r>
              <a:rPr lang="en-US" dirty="0" smtClean="0"/>
              <a:t>When used inside a function</a:t>
            </a:r>
          </a:p>
          <a:p>
            <a:pPr>
              <a:buNone/>
            </a:pPr>
            <a:r>
              <a:rPr lang="en-US" sz="2000" b="1" dirty="0" smtClean="0">
                <a:latin typeface="Courier New" pitchFamily="49" charset="0"/>
                <a:cs typeface="Courier New" pitchFamily="49" charset="0"/>
              </a:rPr>
              <a:t>	static type name = value;</a:t>
            </a:r>
          </a:p>
          <a:p>
            <a:pPr>
              <a:buNone/>
            </a:pPr>
            <a:r>
              <a:rPr lang="en-US" dirty="0" smtClean="0"/>
              <a:t>	</a:t>
            </a:r>
            <a:r>
              <a:rPr lang="en-US" dirty="0" smtClean="0"/>
              <a:t>… declares a static local variable that will be remembered across calls</a:t>
            </a:r>
          </a:p>
          <a:p>
            <a:pPr lvl="1">
              <a:buNone/>
            </a:pP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nextSquare</a:t>
            </a:r>
            <a:r>
              <a:rPr lang="en-US" sz="2000" b="1" dirty="0" smtClean="0">
                <a:latin typeface="Courier New" pitchFamily="49" charset="0"/>
                <a:cs typeface="Courier New" pitchFamily="49" charset="0"/>
              </a:rPr>
              <a:t>() {</a:t>
            </a:r>
          </a:p>
          <a:p>
            <a:pPr lvl="1">
              <a:buNone/>
            </a:pPr>
            <a:r>
              <a:rPr lang="en-US" sz="2000" b="1" dirty="0" smtClean="0">
                <a:latin typeface="Courier New" pitchFamily="49" charset="0"/>
                <a:cs typeface="Courier New" pitchFamily="49" charset="0"/>
              </a:rPr>
              <a:t>    static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n = 0;</a:t>
            </a:r>
          </a:p>
          <a:p>
            <a:pPr lvl="1">
              <a:buNone/>
            </a:pPr>
            <a:r>
              <a:rPr lang="en-US" sz="2000" b="1" dirty="0" smtClean="0">
                <a:latin typeface="Courier New" pitchFamily="49" charset="0"/>
                <a:cs typeface="Courier New" pitchFamily="49" charset="0"/>
              </a:rPr>
              <a:t>    static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increment = 1;</a:t>
            </a:r>
          </a:p>
          <a:p>
            <a:pPr lvl="1">
              <a:buNone/>
            </a:pPr>
            <a:r>
              <a:rPr lang="en-US" sz="2000" b="1" dirty="0" smtClean="0">
                <a:latin typeface="Courier New" pitchFamily="49" charset="0"/>
                <a:cs typeface="Courier New" pitchFamily="49" charset="0"/>
              </a:rPr>
              <a:t>    n += increment;</a:t>
            </a:r>
          </a:p>
          <a:p>
            <a:pPr lvl="1">
              <a:buNone/>
            </a:pPr>
            <a:r>
              <a:rPr lang="en-US" sz="2000" b="1" dirty="0" smtClean="0">
                <a:latin typeface="Courier New" pitchFamily="49" charset="0"/>
                <a:cs typeface="Courier New" pitchFamily="49" charset="0"/>
              </a:rPr>
              <a:t>    increment += 2;</a:t>
            </a:r>
          </a:p>
          <a:p>
            <a:pPr lvl="1">
              <a:buNone/>
            </a:pPr>
            <a:r>
              <a:rPr lang="en-US" sz="2000" b="1" dirty="0" smtClean="0">
                <a:latin typeface="Courier New" pitchFamily="49" charset="0"/>
                <a:cs typeface="Courier New" pitchFamily="49" charset="0"/>
              </a:rPr>
              <a:t>    return n;</a:t>
            </a:r>
          </a:p>
          <a:p>
            <a:pPr lvl="1">
              <a:buNone/>
            </a:pPr>
            <a:r>
              <a:rPr lang="en-US" sz="2000" b="1" dirty="0" smtClean="0">
                <a:latin typeface="Courier New" pitchFamily="49" charset="0"/>
                <a:cs typeface="Courier New" pitchFamily="49" charset="0"/>
              </a:rPr>
              <a:t>}</a:t>
            </a:r>
            <a:endParaRPr lang="en-US" dirty="0" smtClean="0"/>
          </a:p>
          <a:p>
            <a:r>
              <a:rPr lang="en-US" sz="2000" b="1" dirty="0" err="1" smtClean="0">
                <a:latin typeface="Courier New" pitchFamily="49" charset="0"/>
                <a:cs typeface="Courier New" pitchFamily="49" charset="0"/>
              </a:rPr>
              <a:t>nextSquare</a:t>
            </a:r>
            <a:r>
              <a:rPr lang="en-US" sz="2000" b="1" dirty="0" smtClean="0">
                <a:latin typeface="Courier New" pitchFamily="49" charset="0"/>
                <a:cs typeface="Courier New" pitchFamily="49" charset="0"/>
              </a:rPr>
              <a:t>() </a:t>
            </a:r>
            <a:r>
              <a:rPr lang="en-US" dirty="0" smtClean="0"/>
              <a:t>returns </a:t>
            </a:r>
            <a:r>
              <a:rPr lang="en-US" sz="2000" b="1" dirty="0" smtClean="0">
                <a:latin typeface="Courier New" pitchFamily="49" charset="0"/>
                <a:cs typeface="Courier New" pitchFamily="49" charset="0"/>
              </a:rPr>
              <a:t>1</a:t>
            </a:r>
            <a:r>
              <a:rPr lang="en-US" dirty="0" smtClean="0"/>
              <a:t>, then </a:t>
            </a:r>
            <a:r>
              <a:rPr lang="en-US" sz="2000" b="1" dirty="0" smtClean="0">
                <a:latin typeface="Courier New" pitchFamily="49" charset="0"/>
                <a:cs typeface="Courier New" pitchFamily="49" charset="0"/>
              </a:rPr>
              <a:t>4</a:t>
            </a:r>
            <a:r>
              <a:rPr lang="en-US" dirty="0" smtClean="0"/>
              <a:t>, then </a:t>
            </a:r>
            <a:r>
              <a:rPr lang="en-US" sz="2000" b="1" dirty="0" smtClean="0">
                <a:latin typeface="Courier New" pitchFamily="49" charset="0"/>
                <a:cs typeface="Courier New" pitchFamily="49" charset="0"/>
              </a:rPr>
              <a:t>9</a:t>
            </a:r>
            <a:r>
              <a:rPr lang="en-US" dirty="0" smtClean="0"/>
              <a:t>, then </a:t>
            </a:r>
            <a:r>
              <a:rPr lang="en-US" sz="2000" b="1" dirty="0" smtClean="0">
                <a:latin typeface="Courier New" pitchFamily="49" charset="0"/>
                <a:cs typeface="Courier New" pitchFamily="49" charset="0"/>
              </a:rPr>
              <a:t>16</a:t>
            </a:r>
            <a:r>
              <a:rPr lang="en-US" dirty="0" smtClean="0"/>
              <a:t>, ...</a:t>
            </a:r>
            <a:endParaRPr lang="en-US" dirty="0" smtClean="0"/>
          </a:p>
        </p:txBody>
      </p:sp>
      <p:sp>
        <p:nvSpPr>
          <p:cNvPr id="4" name="Date Placeholder 3"/>
          <p:cNvSpPr>
            <a:spLocks noGrp="1"/>
          </p:cNvSpPr>
          <p:nvPr>
            <p:ph type="dt" sz="half" idx="10"/>
          </p:nvPr>
        </p:nvSpPr>
        <p:spPr/>
        <p:txBody>
          <a:bodyPr/>
          <a:lstStyle/>
          <a:p>
            <a:r>
              <a:rPr lang="en-US" smtClean="0"/>
              <a:t>CSE303 Au09</a:t>
            </a:r>
            <a:endParaRPr lang="en-US"/>
          </a:p>
        </p:txBody>
      </p:sp>
      <p:sp>
        <p:nvSpPr>
          <p:cNvPr id="5" name="Slide Number Placeholder 4"/>
          <p:cNvSpPr>
            <a:spLocks noGrp="1"/>
          </p:cNvSpPr>
          <p:nvPr>
            <p:ph type="sldNum" sz="quarter" idx="12"/>
          </p:nvPr>
        </p:nvSpPr>
        <p:spPr/>
        <p:txBody>
          <a:bodyPr/>
          <a:lstStyle/>
          <a:p>
            <a:fld id="{3451FA2C-3B3E-4FA6-BAFA-85683040B980}"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a:t>
            </a:r>
            <a:endParaRPr lang="en-US" dirty="0"/>
          </a:p>
        </p:txBody>
      </p:sp>
      <p:sp>
        <p:nvSpPr>
          <p:cNvPr id="3" name="Content Placeholder 2"/>
          <p:cNvSpPr>
            <a:spLocks noGrp="1"/>
          </p:cNvSpPr>
          <p:nvPr>
            <p:ph idx="1"/>
          </p:nvPr>
        </p:nvSpPr>
        <p:spPr/>
        <p:txBody>
          <a:bodyPr/>
          <a:lstStyle/>
          <a:p>
            <a:r>
              <a:rPr lang="en-US" sz="1800" b="1" dirty="0" smtClean="0"/>
              <a:t>File share leaks data on US Congress members under investigation</a:t>
            </a:r>
          </a:p>
          <a:p>
            <a:r>
              <a:rPr lang="en-US" sz="1800" i="1" dirty="0" smtClean="0"/>
              <a:t>Jeremy Epstein &lt;jeremy.j.epstein@gmail.com&gt; Fri, 30 Oct 2009 13:54:08 -0400</a:t>
            </a:r>
            <a:r>
              <a:rPr lang="en-US" sz="1800" dirty="0" smtClean="0"/>
              <a:t> The Washington Post's Oct 30 lead article notes that "more than 30 lawmakers and several aides" are under investigation for various possible misdeeds associated with "defense lobbying and corporate influence peddling". What's technology relevant is that the information leaked because a report was (presumably accidentally) placed on an unprotected computer (not clear whether it was a web site, a file share, or something else). No word on whether the problem was a </a:t>
            </a:r>
            <a:r>
              <a:rPr lang="en-US" sz="1800" dirty="0" err="1" smtClean="0"/>
              <a:t>misconfiguration</a:t>
            </a:r>
            <a:r>
              <a:rPr lang="en-US" sz="1800" dirty="0" smtClean="0"/>
              <a:t> (i.e., </a:t>
            </a:r>
            <a:r>
              <a:rPr lang="en-US" sz="1800" dirty="0" err="1" smtClean="0"/>
              <a:t>mis</a:t>
            </a:r>
            <a:r>
              <a:rPr lang="en-US" sz="1800" dirty="0" smtClean="0"/>
              <a:t>-set file permissions, whether accidentally or intentionally) or due to a bug in software that allowed bypassing protections. No indication that the data was encrypted... perhaps this is an opportunity for Congress to learn the need for more usable security systems, including encryption, to reduce the RISK of accidental sharing?</a:t>
            </a:r>
            <a:endParaRPr lang="en-US" sz="1800" dirty="0"/>
          </a:p>
        </p:txBody>
      </p:sp>
      <p:sp>
        <p:nvSpPr>
          <p:cNvPr id="4" name="Date Placeholder 3"/>
          <p:cNvSpPr>
            <a:spLocks noGrp="1"/>
          </p:cNvSpPr>
          <p:nvPr>
            <p:ph type="dt" sz="half" idx="10"/>
          </p:nvPr>
        </p:nvSpPr>
        <p:spPr/>
        <p:txBody>
          <a:bodyPr/>
          <a:lstStyle/>
          <a:p>
            <a:pPr>
              <a:defRPr/>
            </a:pPr>
            <a:r>
              <a:rPr lang="en-US" smtClean="0"/>
              <a:t>CSE303 Au09</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CSE303 Au09</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lstStyle/>
          <a:p>
            <a:r>
              <a:rPr lang="en-US" smtClean="0"/>
              <a:t>Motivation</a:t>
            </a:r>
            <a:endParaRPr lang="en-US" smtClean="0"/>
          </a:p>
        </p:txBody>
      </p:sp>
      <p:sp>
        <p:nvSpPr>
          <p:cNvPr id="267267" name="Rectangle 3"/>
          <p:cNvSpPr>
            <a:spLocks noGrp="1" noChangeArrowheads="1"/>
          </p:cNvSpPr>
          <p:nvPr>
            <p:ph type="body" idx="1"/>
          </p:nvPr>
        </p:nvSpPr>
        <p:spPr/>
        <p:txBody>
          <a:bodyPr/>
          <a:lstStyle/>
          <a:p>
            <a:r>
              <a:rPr lang="en-US" dirty="0" smtClean="0"/>
              <a:t>Single-file programs do not work well when code gets large</a:t>
            </a:r>
          </a:p>
          <a:p>
            <a:pPr lvl="1"/>
            <a:r>
              <a:rPr lang="en-US" dirty="0" smtClean="0"/>
              <a:t>compilation can be slow</a:t>
            </a:r>
          </a:p>
          <a:p>
            <a:pPr lvl="1"/>
            <a:r>
              <a:rPr lang="en-US" dirty="0" smtClean="0"/>
              <a:t>hard to collaborate between multiple programmers</a:t>
            </a:r>
          </a:p>
          <a:p>
            <a:pPr lvl="1"/>
            <a:r>
              <a:rPr lang="en-US" dirty="0" smtClean="0"/>
              <a:t>more cumbersome to edit</a:t>
            </a:r>
          </a:p>
          <a:p>
            <a:r>
              <a:rPr lang="en-US" dirty="0" smtClean="0"/>
              <a:t>So, larger programs are split into multiple files</a:t>
            </a:r>
          </a:p>
          <a:p>
            <a:pPr lvl="1"/>
            <a:r>
              <a:rPr lang="en-US" dirty="0" smtClean="0"/>
              <a:t>each file represents a partial program or module</a:t>
            </a:r>
          </a:p>
          <a:p>
            <a:pPr lvl="1"/>
            <a:r>
              <a:rPr lang="en-US" dirty="0" smtClean="0"/>
              <a:t>modules can be compiled separately or together</a:t>
            </a:r>
          </a:p>
          <a:p>
            <a:pPr lvl="1"/>
            <a:r>
              <a:rPr lang="en-US" dirty="0" smtClean="0"/>
              <a:t>a module can be shared between multiple programs</a:t>
            </a:r>
            <a:endParaRPr lang="en-US" dirty="0" smtClean="0"/>
          </a:p>
        </p:txBody>
      </p:sp>
      <p:sp>
        <p:nvSpPr>
          <p:cNvPr id="6" name="Date Placeholder 5"/>
          <p:cNvSpPr>
            <a:spLocks noGrp="1"/>
          </p:cNvSpPr>
          <p:nvPr>
            <p:ph type="dt" sz="half" idx="10"/>
          </p:nvPr>
        </p:nvSpPr>
        <p:spPr/>
        <p:txBody>
          <a:bodyPr/>
          <a:lstStyle/>
          <a:p>
            <a:pPr>
              <a:defRPr/>
            </a:pPr>
            <a:r>
              <a:rPr lang="en-US" smtClean="0"/>
              <a:t>CSE303 Au09</a:t>
            </a:r>
            <a:endParaRPr lang="en-US"/>
          </a:p>
        </p:txBody>
      </p:sp>
      <p:sp>
        <p:nvSpPr>
          <p:cNvPr id="7" name="Slide Number Placeholder 6"/>
          <p:cNvSpPr>
            <a:spLocks noGrp="1"/>
          </p:cNvSpPr>
          <p:nvPr>
            <p:ph type="sldNum" sz="quarter" idx="12"/>
          </p:nvPr>
        </p:nvSpPr>
        <p:spPr/>
        <p:txBody>
          <a:bodyPr/>
          <a:lstStyle/>
          <a:p>
            <a:pPr>
              <a:defRPr/>
            </a:pPr>
            <a:fld id="{3451FA2C-3B3E-4FA6-BAFA-85683040B980}"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r>
              <a:rPr lang="en-US" smtClean="0"/>
              <a:t>Partial programs</a:t>
            </a:r>
            <a:endParaRPr lang="en-US" smtClean="0"/>
          </a:p>
        </p:txBody>
      </p:sp>
      <p:sp>
        <p:nvSpPr>
          <p:cNvPr id="274435" name="Rectangle 3"/>
          <p:cNvSpPr>
            <a:spLocks noGrp="1" noChangeArrowheads="1"/>
          </p:cNvSpPr>
          <p:nvPr>
            <p:ph type="body" idx="1"/>
          </p:nvPr>
        </p:nvSpPr>
        <p:spPr/>
        <p:txBody>
          <a:bodyPr/>
          <a:lstStyle/>
          <a:p>
            <a:r>
              <a:rPr lang="en-US" dirty="0" smtClean="0"/>
              <a:t>A </a:t>
            </a:r>
            <a:r>
              <a:rPr lang="en-US" b="1" dirty="0" smtClean="0">
                <a:latin typeface="Courier New" pitchFamily="49" charset="0"/>
                <a:cs typeface="Courier New" pitchFamily="49" charset="0"/>
              </a:rPr>
              <a:t>.c </a:t>
            </a:r>
            <a:r>
              <a:rPr lang="en-US" dirty="0" smtClean="0"/>
              <a:t>file can contain a partial program:</a:t>
            </a:r>
          </a:p>
          <a:p>
            <a:pPr lvl="1">
              <a:buNone/>
            </a:pPr>
            <a:r>
              <a:rPr lang="en-US" sz="2000" b="1" dirty="0" smtClean="0">
                <a:latin typeface="Courier New" pitchFamily="49" charset="0"/>
                <a:cs typeface="Courier New" pitchFamily="49" charset="0"/>
              </a:rPr>
              <a:t>#include &lt;</a:t>
            </a:r>
            <a:r>
              <a:rPr lang="en-US" sz="2000" b="1" dirty="0" err="1" smtClean="0">
                <a:latin typeface="Courier New" pitchFamily="49" charset="0"/>
                <a:cs typeface="Courier New" pitchFamily="49" charset="0"/>
              </a:rPr>
              <a:t>stdio.h</a:t>
            </a:r>
            <a:r>
              <a:rPr lang="en-US" sz="2000" b="1" dirty="0" smtClean="0">
                <a:latin typeface="Courier New" pitchFamily="49" charset="0"/>
                <a:cs typeface="Courier New" pitchFamily="49" charset="0"/>
              </a:rPr>
              <a:t>&gt;</a:t>
            </a:r>
          </a:p>
          <a:p>
            <a:pPr lvl="1">
              <a:buNone/>
            </a:pPr>
            <a:r>
              <a:rPr lang="en-US" sz="2000" b="1" dirty="0" smtClean="0">
                <a:latin typeface="Courier New" pitchFamily="49" charset="0"/>
                <a:cs typeface="Courier New" pitchFamily="49" charset="0"/>
              </a:rPr>
              <a:t>void f1(void) {               // part1.c</a:t>
            </a:r>
          </a:p>
          <a:p>
            <a:pPr lvl="1">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printf</a:t>
            </a:r>
            <a:r>
              <a:rPr lang="en-US" sz="2000" b="1" dirty="0" smtClean="0">
                <a:latin typeface="Courier New" pitchFamily="49" charset="0"/>
                <a:cs typeface="Courier New" pitchFamily="49" charset="0"/>
              </a:rPr>
              <a:t>("this is f1\n");</a:t>
            </a:r>
          </a:p>
          <a:p>
            <a:pPr lvl="1">
              <a:buNone/>
            </a:pPr>
            <a:r>
              <a:rPr lang="en-US" sz="2000" b="1" dirty="0" smtClean="0">
                <a:latin typeface="Courier New" pitchFamily="49" charset="0"/>
                <a:cs typeface="Courier New" pitchFamily="49" charset="0"/>
              </a:rPr>
              <a:t>}</a:t>
            </a:r>
          </a:p>
          <a:p>
            <a:pPr lvl="1"/>
            <a:endParaRPr lang="en-US" dirty="0" smtClean="0"/>
          </a:p>
          <a:p>
            <a:r>
              <a:rPr lang="en-US" dirty="0" smtClean="0"/>
              <a:t>Such a file cannot be compiled into an executable by itself:</a:t>
            </a:r>
          </a:p>
          <a:p>
            <a:pPr lvl="1">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gcc</a:t>
            </a:r>
            <a:r>
              <a:rPr lang="en-US" sz="2000" b="1" dirty="0" smtClean="0">
                <a:latin typeface="Courier New" pitchFamily="49" charset="0"/>
                <a:cs typeface="Courier New" pitchFamily="49" charset="0"/>
              </a:rPr>
              <a:t> part1.c</a:t>
            </a:r>
          </a:p>
          <a:p>
            <a:pPr lvl="1">
              <a:buNone/>
            </a:pP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usr</a:t>
            </a:r>
            <a:r>
              <a:rPr lang="en-US" sz="2000" b="1" dirty="0" smtClean="0">
                <a:latin typeface="Courier New" pitchFamily="49" charset="0"/>
                <a:cs typeface="Courier New" pitchFamily="49" charset="0"/>
              </a:rPr>
              <a:t>/lib/</a:t>
            </a:r>
            <a:r>
              <a:rPr lang="en-US" sz="2000" b="1" dirty="0" err="1" smtClean="0">
                <a:latin typeface="Courier New" pitchFamily="49" charset="0"/>
                <a:cs typeface="Courier New" pitchFamily="49" charset="0"/>
              </a:rPr>
              <a:t>gcc</a:t>
            </a:r>
            <a:r>
              <a:rPr lang="en-US" sz="2000" b="1" dirty="0" smtClean="0">
                <a:latin typeface="Courier New" pitchFamily="49" charset="0"/>
                <a:cs typeface="Courier New" pitchFamily="49" charset="0"/>
              </a:rPr>
              <a:t>/crt1.o: In function `_start':</a:t>
            </a:r>
          </a:p>
          <a:p>
            <a:pPr lvl="1">
              <a:buNone/>
            </a:pPr>
            <a:r>
              <a:rPr lang="en-US" sz="2000" b="1" dirty="0" smtClean="0">
                <a:latin typeface="Courier New" pitchFamily="49" charset="0"/>
                <a:cs typeface="Courier New" pitchFamily="49" charset="0"/>
              </a:rPr>
              <a:t>(.text+0x18): undefined reference to `main'</a:t>
            </a:r>
          </a:p>
          <a:p>
            <a:pPr lvl="1">
              <a:buNone/>
            </a:pPr>
            <a:r>
              <a:rPr lang="en-US" sz="2000" b="1" dirty="0" smtClean="0">
                <a:latin typeface="Courier New" pitchFamily="49" charset="0"/>
                <a:cs typeface="Courier New" pitchFamily="49" charset="0"/>
              </a:rPr>
              <a:t>collect2: ld returned 1 exit status</a:t>
            </a:r>
            <a:endParaRPr lang="en-US" sz="2000" b="1" dirty="0" smtClean="0">
              <a:latin typeface="Courier New" pitchFamily="49" charset="0"/>
              <a:cs typeface="Courier New" pitchFamily="49" charset="0"/>
            </a:endParaRPr>
          </a:p>
        </p:txBody>
      </p:sp>
      <p:sp>
        <p:nvSpPr>
          <p:cNvPr id="6" name="Date Placeholder 5"/>
          <p:cNvSpPr>
            <a:spLocks noGrp="1"/>
          </p:cNvSpPr>
          <p:nvPr>
            <p:ph type="dt" sz="half" idx="10"/>
          </p:nvPr>
        </p:nvSpPr>
        <p:spPr/>
        <p:txBody>
          <a:bodyPr/>
          <a:lstStyle/>
          <a:p>
            <a:pPr>
              <a:defRPr/>
            </a:pPr>
            <a:r>
              <a:rPr lang="en-US" smtClean="0"/>
              <a:t>CSE303 Au09</a:t>
            </a:r>
            <a:endParaRPr lang="en-US"/>
          </a:p>
        </p:txBody>
      </p:sp>
      <p:sp>
        <p:nvSpPr>
          <p:cNvPr id="7" name="Slide Number Placeholder 6"/>
          <p:cNvSpPr>
            <a:spLocks noGrp="1"/>
          </p:cNvSpPr>
          <p:nvPr>
            <p:ph type="sldNum" sz="quarter" idx="12"/>
          </p:nvPr>
        </p:nvSpPr>
        <p:spPr/>
        <p:txBody>
          <a:bodyPr/>
          <a:lstStyle/>
          <a:p>
            <a:pPr>
              <a:defRPr/>
            </a:pPr>
            <a:fld id="{3451FA2C-3B3E-4FA6-BAFA-85683040B980}"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en-US" sz="2800" dirty="0" smtClean="0"/>
              <a:t>But </a:t>
            </a:r>
            <a:r>
              <a:rPr lang="en-US" sz="2800" b="1" dirty="0" smtClean="0">
                <a:latin typeface="Courier New" pitchFamily="49" charset="0"/>
                <a:cs typeface="Courier New" pitchFamily="49" charset="0"/>
              </a:rPr>
              <a:t>part2.c</a:t>
            </a:r>
            <a:r>
              <a:rPr lang="en-US" sz="2800" dirty="0" smtClean="0"/>
              <a:t> </a:t>
            </a:r>
            <a:r>
              <a:rPr lang="en-US" sz="2800" dirty="0" smtClean="0"/>
              <a:t>wants to use </a:t>
            </a:r>
            <a:r>
              <a:rPr lang="en-US" sz="2800" b="1" dirty="0" smtClean="0">
                <a:latin typeface="Courier New" pitchFamily="49" charset="0"/>
                <a:cs typeface="Courier New" pitchFamily="49" charset="0"/>
              </a:rPr>
              <a:t>part1.c‘s </a:t>
            </a:r>
            <a:r>
              <a:rPr lang="en-US" sz="2800" dirty="0" smtClean="0"/>
              <a:t>code?</a:t>
            </a:r>
            <a:endParaRPr lang="en-US" sz="2800" dirty="0" smtClean="0"/>
          </a:p>
        </p:txBody>
      </p:sp>
      <p:sp>
        <p:nvSpPr>
          <p:cNvPr id="283651" name="Rectangle 3"/>
          <p:cNvSpPr>
            <a:spLocks noGrp="1" noChangeArrowheads="1"/>
          </p:cNvSpPr>
          <p:nvPr>
            <p:ph type="body" idx="1"/>
          </p:nvPr>
        </p:nvSpPr>
        <p:spPr/>
        <p:txBody>
          <a:bodyPr/>
          <a:lstStyle/>
          <a:p>
            <a:pPr>
              <a:buNone/>
            </a:pPr>
            <a:r>
              <a:rPr lang="en-US" sz="2000" b="1" dirty="0" smtClean="0">
                <a:latin typeface="Courier New" pitchFamily="49" charset="0"/>
                <a:cs typeface="Courier New" pitchFamily="49" charset="0"/>
              </a:rPr>
              <a:t>#include &lt;</a:t>
            </a:r>
            <a:r>
              <a:rPr lang="en-US" sz="2000" b="1" dirty="0" err="1" smtClean="0">
                <a:latin typeface="Courier New" pitchFamily="49" charset="0"/>
                <a:cs typeface="Courier New" pitchFamily="49" charset="0"/>
              </a:rPr>
              <a:t>stdio.h</a:t>
            </a:r>
            <a:r>
              <a:rPr lang="en-US" sz="2000" b="1" dirty="0" smtClean="0">
                <a:latin typeface="Courier New" pitchFamily="49" charset="0"/>
                <a:cs typeface="Courier New" pitchFamily="49" charset="0"/>
              </a:rPr>
              <a:t>&gt;</a:t>
            </a:r>
          </a:p>
          <a:p>
            <a:pPr>
              <a:buNone/>
            </a:pPr>
            <a:r>
              <a:rPr lang="en-US" sz="2000" b="1" dirty="0" smtClean="0">
                <a:latin typeface="Courier New" pitchFamily="49" charset="0"/>
                <a:cs typeface="Courier New" pitchFamily="49" charset="0"/>
              </a:rPr>
              <a:t>void f2(void);             // part2.c</a:t>
            </a:r>
          </a:p>
          <a:p>
            <a:pPr>
              <a:buNone/>
            </a:pP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main(void) {</a:t>
            </a:r>
          </a:p>
          <a:p>
            <a:pPr>
              <a:buNone/>
            </a:pPr>
            <a:r>
              <a:rPr lang="en-US" sz="2000" b="1" dirty="0" smtClean="0">
                <a:latin typeface="Courier New" pitchFamily="49" charset="0"/>
                <a:cs typeface="Courier New" pitchFamily="49" charset="0"/>
              </a:rPr>
              <a:t>    f1();                  // not defined!</a:t>
            </a:r>
          </a:p>
          <a:p>
            <a:pPr>
              <a:buNone/>
            </a:pPr>
            <a:r>
              <a:rPr lang="en-US" sz="2000" b="1" dirty="0" smtClean="0">
                <a:latin typeface="Courier New" pitchFamily="49" charset="0"/>
                <a:cs typeface="Courier New" pitchFamily="49" charset="0"/>
              </a:rPr>
              <a:t>    f2();</a:t>
            </a:r>
          </a:p>
          <a:p>
            <a:pPr>
              <a:buNone/>
            </a:pPr>
            <a:r>
              <a:rPr lang="en-US" sz="2000" b="1" dirty="0" smtClean="0">
                <a:latin typeface="Courier New" pitchFamily="49" charset="0"/>
                <a:cs typeface="Courier New" pitchFamily="49" charset="0"/>
              </a:rPr>
              <a:t>}</a:t>
            </a:r>
          </a:p>
          <a:p>
            <a:pPr>
              <a:buNone/>
            </a:pPr>
            <a:r>
              <a:rPr lang="en-US" sz="2000" b="1" dirty="0" smtClean="0">
                <a:latin typeface="Courier New" pitchFamily="49" charset="0"/>
                <a:cs typeface="Courier New" pitchFamily="49" charset="0"/>
              </a:rPr>
              <a:t>void f2(void) {</a:t>
            </a:r>
          </a:p>
          <a:p>
            <a:pPr>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printf</a:t>
            </a:r>
            <a:r>
              <a:rPr lang="en-US" sz="2000" b="1" dirty="0" smtClean="0">
                <a:latin typeface="Courier New" pitchFamily="49" charset="0"/>
                <a:cs typeface="Courier New" pitchFamily="49" charset="0"/>
              </a:rPr>
              <a:t>("this is f2\n");</a:t>
            </a:r>
          </a:p>
          <a:p>
            <a:pPr>
              <a:buNone/>
            </a:pPr>
            <a:r>
              <a:rPr lang="en-US" sz="2000" b="1" dirty="0" smtClean="0">
                <a:latin typeface="Courier New" pitchFamily="49" charset="0"/>
                <a:cs typeface="Courier New" pitchFamily="49" charset="0"/>
              </a:rPr>
              <a:t>}</a:t>
            </a:r>
            <a:endParaRPr lang="en-US" dirty="0" smtClean="0"/>
          </a:p>
          <a:p>
            <a:r>
              <a:rPr lang="en-US" dirty="0" smtClean="0"/>
              <a:t>The program will not compile</a:t>
            </a:r>
          </a:p>
          <a:p>
            <a:pPr lvl="1"/>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gcc</a:t>
            </a:r>
            <a:r>
              <a:rPr lang="en-US" sz="2000" b="1" dirty="0" smtClean="0">
                <a:latin typeface="Courier New" pitchFamily="49" charset="0"/>
                <a:cs typeface="Courier New" pitchFamily="49" charset="0"/>
              </a:rPr>
              <a:t> -o combined part2.c</a:t>
            </a:r>
          </a:p>
          <a:p>
            <a:pPr lvl="1"/>
            <a:r>
              <a:rPr lang="en-US" sz="2000" b="1" dirty="0" smtClean="0">
                <a:latin typeface="Courier New" pitchFamily="49" charset="0"/>
                <a:cs typeface="Courier New" pitchFamily="49" charset="0"/>
              </a:rPr>
              <a:t>In function `main':</a:t>
            </a:r>
          </a:p>
          <a:p>
            <a:pPr lvl="1"/>
            <a:r>
              <a:rPr lang="en-US" sz="2000" b="1" dirty="0" smtClean="0">
                <a:latin typeface="Courier New" pitchFamily="49" charset="0"/>
                <a:cs typeface="Courier New" pitchFamily="49" charset="0"/>
              </a:rPr>
              <a:t>part2.c:6: undefined reference to `f1'</a:t>
            </a:r>
            <a:endParaRPr lang="en-US" sz="2000" b="1" dirty="0" smtClean="0">
              <a:latin typeface="Courier New" pitchFamily="49" charset="0"/>
              <a:cs typeface="Courier New" pitchFamily="49" charset="0"/>
            </a:endParaRPr>
          </a:p>
        </p:txBody>
      </p:sp>
      <p:sp>
        <p:nvSpPr>
          <p:cNvPr id="6" name="Date Placeholder 5"/>
          <p:cNvSpPr>
            <a:spLocks noGrp="1"/>
          </p:cNvSpPr>
          <p:nvPr>
            <p:ph type="dt" sz="half" idx="10"/>
          </p:nvPr>
        </p:nvSpPr>
        <p:spPr/>
        <p:txBody>
          <a:bodyPr/>
          <a:lstStyle/>
          <a:p>
            <a:pPr>
              <a:defRPr/>
            </a:pPr>
            <a:r>
              <a:rPr lang="en-US" smtClean="0"/>
              <a:t>CSE303 Au09</a:t>
            </a:r>
            <a:endParaRPr lang="en-US"/>
          </a:p>
        </p:txBody>
      </p:sp>
      <p:sp>
        <p:nvSpPr>
          <p:cNvPr id="7" name="Slide Number Placeholder 6"/>
          <p:cNvSpPr>
            <a:spLocks noGrp="1"/>
          </p:cNvSpPr>
          <p:nvPr>
            <p:ph type="sldNum" sz="quarter" idx="12"/>
          </p:nvPr>
        </p:nvSpPr>
        <p:spPr/>
        <p:txBody>
          <a:bodyPr/>
          <a:lstStyle/>
          <a:p>
            <a:pPr>
              <a:defRPr/>
            </a:pPr>
            <a:fld id="{3451FA2C-3B3E-4FA6-BAFA-85683040B980}"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r>
              <a:rPr lang="en-US" smtClean="0"/>
              <a:t>Including .c files (bad)</a:t>
            </a:r>
            <a:endParaRPr lang="en-US" smtClean="0"/>
          </a:p>
        </p:txBody>
      </p:sp>
      <p:sp>
        <p:nvSpPr>
          <p:cNvPr id="268291" name="Rectangle 3"/>
          <p:cNvSpPr>
            <a:spLocks noGrp="1" noChangeArrowheads="1"/>
          </p:cNvSpPr>
          <p:nvPr>
            <p:ph type="body" idx="1"/>
          </p:nvPr>
        </p:nvSpPr>
        <p:spPr/>
        <p:txBody>
          <a:bodyPr/>
          <a:lstStyle/>
          <a:p>
            <a:r>
              <a:rPr lang="en-US" sz="2000" dirty="0" smtClean="0"/>
              <a:t>One solution: </a:t>
            </a:r>
            <a:r>
              <a:rPr lang="en-US" sz="2000" b="1" dirty="0" smtClean="0">
                <a:latin typeface="Courier New" pitchFamily="49" charset="0"/>
                <a:cs typeface="Courier New" pitchFamily="49" charset="0"/>
              </a:rPr>
              <a:t>#include part1.c </a:t>
            </a:r>
            <a:r>
              <a:rPr lang="en-US" sz="2000" dirty="0" smtClean="0"/>
              <a:t>in </a:t>
            </a:r>
            <a:r>
              <a:rPr lang="en-US" sz="2000" b="1" dirty="0" smtClean="0">
                <a:latin typeface="Courier New" pitchFamily="49" charset="0"/>
                <a:cs typeface="Courier New" pitchFamily="49" charset="0"/>
              </a:rPr>
              <a:t>part2.c</a:t>
            </a:r>
            <a:endParaRPr lang="en-US" sz="2000" b="1" dirty="0" smtClean="0"/>
          </a:p>
          <a:p>
            <a:pPr lvl="1">
              <a:buNone/>
            </a:pPr>
            <a:r>
              <a:rPr lang="en-US" sz="2000" b="1" dirty="0" smtClean="0">
                <a:latin typeface="Courier New" pitchFamily="49" charset="0"/>
                <a:cs typeface="Courier New" pitchFamily="49" charset="0"/>
              </a:rPr>
              <a:t>#include &lt;</a:t>
            </a:r>
            <a:r>
              <a:rPr lang="en-US" sz="2000" b="1" dirty="0" err="1" smtClean="0">
                <a:latin typeface="Courier New" pitchFamily="49" charset="0"/>
                <a:cs typeface="Courier New" pitchFamily="49" charset="0"/>
              </a:rPr>
              <a:t>stdio.h</a:t>
            </a:r>
            <a:r>
              <a:rPr lang="en-US" sz="2000" b="1" dirty="0" smtClean="0">
                <a:latin typeface="Courier New" pitchFamily="49" charset="0"/>
                <a:cs typeface="Courier New" pitchFamily="49" charset="0"/>
              </a:rPr>
              <a:t>&gt;</a:t>
            </a:r>
          </a:p>
          <a:p>
            <a:pPr lvl="1">
              <a:buNone/>
            </a:pPr>
            <a:r>
              <a:rPr lang="en-US" sz="2000" b="1" dirty="0" smtClean="0">
                <a:latin typeface="Courier New" pitchFamily="49" charset="0"/>
                <a:cs typeface="Courier New" pitchFamily="49" charset="0"/>
              </a:rPr>
              <a:t>#include "part1.c"       // note "" not &lt;&gt;</a:t>
            </a:r>
          </a:p>
          <a:p>
            <a:pPr lvl="1">
              <a:buNone/>
            </a:pPr>
            <a:r>
              <a:rPr lang="en-US" sz="2000" b="1" dirty="0" smtClean="0">
                <a:latin typeface="Courier New" pitchFamily="49" charset="0"/>
                <a:cs typeface="Courier New" pitchFamily="49" charset="0"/>
              </a:rPr>
              <a:t>void f2(void);</a:t>
            </a:r>
          </a:p>
          <a:p>
            <a:pPr lvl="1">
              <a:buNone/>
            </a:pP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main(void) {</a:t>
            </a:r>
          </a:p>
          <a:p>
            <a:pPr lvl="1">
              <a:buNone/>
            </a:pPr>
            <a:r>
              <a:rPr lang="en-US" sz="2000" b="1" dirty="0" smtClean="0">
                <a:latin typeface="Courier New" pitchFamily="49" charset="0"/>
                <a:cs typeface="Courier New" pitchFamily="49" charset="0"/>
              </a:rPr>
              <a:t>    f1();                // defined in part1.c</a:t>
            </a:r>
          </a:p>
          <a:p>
            <a:pPr lvl="1">
              <a:buNone/>
            </a:pPr>
            <a:r>
              <a:rPr lang="en-US" sz="2000" b="1" dirty="0" smtClean="0">
                <a:latin typeface="Courier New" pitchFamily="49" charset="0"/>
                <a:cs typeface="Courier New" pitchFamily="49" charset="0"/>
              </a:rPr>
              <a:t>    f2();</a:t>
            </a:r>
          </a:p>
          <a:p>
            <a:pPr lvl="1">
              <a:buNone/>
            </a:pPr>
            <a:r>
              <a:rPr lang="en-US" sz="2000" b="1" dirty="0" smtClean="0">
                <a:latin typeface="Courier New" pitchFamily="49" charset="0"/>
                <a:cs typeface="Courier New" pitchFamily="49" charset="0"/>
              </a:rPr>
              <a:t>}</a:t>
            </a:r>
          </a:p>
          <a:p>
            <a:pPr lvl="1">
              <a:buNone/>
            </a:pPr>
            <a:r>
              <a:rPr lang="en-US" sz="2000" b="1" dirty="0" smtClean="0">
                <a:latin typeface="Courier New" pitchFamily="49" charset="0"/>
                <a:cs typeface="Courier New" pitchFamily="49" charset="0"/>
              </a:rPr>
              <a:t>void f2(void) {</a:t>
            </a:r>
          </a:p>
          <a:p>
            <a:pPr lvl="1">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printf</a:t>
            </a:r>
            <a:r>
              <a:rPr lang="en-US" sz="2000" b="1" dirty="0" smtClean="0">
                <a:latin typeface="Courier New" pitchFamily="49" charset="0"/>
                <a:cs typeface="Courier New" pitchFamily="49" charset="0"/>
              </a:rPr>
              <a:t>("this is f2\n");</a:t>
            </a:r>
          </a:p>
          <a:p>
            <a:pPr lvl="1">
              <a:buNone/>
            </a:pPr>
            <a:r>
              <a:rPr lang="en-US" sz="2000" b="1" dirty="0" smtClean="0">
                <a:latin typeface="Courier New" pitchFamily="49" charset="0"/>
                <a:cs typeface="Courier New" pitchFamily="49" charset="0"/>
              </a:rPr>
              <a:t>}</a:t>
            </a:r>
          </a:p>
          <a:p>
            <a:r>
              <a:rPr lang="en-US" sz="2000" dirty="0" smtClean="0"/>
              <a:t>The program will compile successfully:</a:t>
            </a:r>
          </a:p>
          <a:p>
            <a:pPr lvl="1">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gcc</a:t>
            </a:r>
            <a:r>
              <a:rPr lang="en-US" sz="2000" b="1" dirty="0" smtClean="0">
                <a:latin typeface="Courier New" pitchFamily="49" charset="0"/>
                <a:cs typeface="Courier New" pitchFamily="49" charset="0"/>
              </a:rPr>
              <a:t> -g -Wall -o combined part2.c</a:t>
            </a:r>
            <a:endParaRPr lang="en-US" sz="2000" b="1" dirty="0" smtClean="0">
              <a:latin typeface="Courier New" pitchFamily="49" charset="0"/>
              <a:cs typeface="Courier New" pitchFamily="49" charset="0"/>
            </a:endParaRPr>
          </a:p>
        </p:txBody>
      </p:sp>
      <p:sp>
        <p:nvSpPr>
          <p:cNvPr id="6" name="Date Placeholder 5"/>
          <p:cNvSpPr>
            <a:spLocks noGrp="1"/>
          </p:cNvSpPr>
          <p:nvPr>
            <p:ph type="dt" sz="half" idx="10"/>
          </p:nvPr>
        </p:nvSpPr>
        <p:spPr/>
        <p:txBody>
          <a:bodyPr/>
          <a:lstStyle/>
          <a:p>
            <a:pPr>
              <a:defRPr/>
            </a:pPr>
            <a:r>
              <a:rPr lang="en-US" smtClean="0"/>
              <a:t>CSE303 Au09</a:t>
            </a:r>
            <a:endParaRPr lang="en-US"/>
          </a:p>
        </p:txBody>
      </p:sp>
      <p:sp>
        <p:nvSpPr>
          <p:cNvPr id="7" name="Slide Number Placeholder 6"/>
          <p:cNvSpPr>
            <a:spLocks noGrp="1"/>
          </p:cNvSpPr>
          <p:nvPr>
            <p:ph type="sldNum" sz="quarter" idx="12"/>
          </p:nvPr>
        </p:nvSpPr>
        <p:spPr/>
        <p:txBody>
          <a:bodyPr/>
          <a:lstStyle/>
          <a:p>
            <a:pPr>
              <a:defRPr/>
            </a:pPr>
            <a:fld id="{3451FA2C-3B3E-4FA6-BAFA-85683040B980}"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r>
              <a:rPr lang="en-US" smtClean="0"/>
              <a:t>Multi-file compilation</a:t>
            </a:r>
            <a:endParaRPr lang="en-US" smtClean="0"/>
          </a:p>
        </p:txBody>
      </p:sp>
      <p:sp>
        <p:nvSpPr>
          <p:cNvPr id="282627" name="Rectangle 3"/>
          <p:cNvSpPr>
            <a:spLocks noGrp="1" noChangeArrowheads="1"/>
          </p:cNvSpPr>
          <p:nvPr>
            <p:ph type="body" idx="1"/>
          </p:nvPr>
        </p:nvSpPr>
        <p:spPr/>
        <p:txBody>
          <a:bodyPr/>
          <a:lstStyle/>
          <a:p>
            <a:pPr>
              <a:buNone/>
            </a:pPr>
            <a:r>
              <a:rPr lang="en-US" sz="1800" b="1" dirty="0" smtClean="0">
                <a:latin typeface="Courier New" pitchFamily="49" charset="0"/>
                <a:cs typeface="Courier New" pitchFamily="49" charset="0"/>
              </a:rPr>
              <a:t>#include &lt;</a:t>
            </a:r>
            <a:r>
              <a:rPr lang="en-US" sz="1800" b="1" dirty="0" err="1" smtClean="0">
                <a:latin typeface="Courier New" pitchFamily="49" charset="0"/>
                <a:cs typeface="Courier New" pitchFamily="49" charset="0"/>
              </a:rPr>
              <a:t>stdio.h</a:t>
            </a:r>
            <a:r>
              <a:rPr lang="en-US" sz="1800" b="1" dirty="0" smtClean="0">
                <a:latin typeface="Courier New" pitchFamily="49" charset="0"/>
                <a:cs typeface="Courier New" pitchFamily="49" charset="0"/>
              </a:rPr>
              <a:t>&gt;</a:t>
            </a:r>
          </a:p>
          <a:p>
            <a:pPr>
              <a:buNone/>
            </a:pPr>
            <a:r>
              <a:rPr lang="en-US" sz="1800" b="1" dirty="0" smtClean="0">
                <a:latin typeface="Courier New" pitchFamily="49" charset="0"/>
                <a:cs typeface="Courier New" pitchFamily="49" charset="0"/>
              </a:rPr>
              <a:t>void f2(void);             // part2.c</a:t>
            </a:r>
          </a:p>
          <a:p>
            <a:pPr>
              <a:buNone/>
            </a:pPr>
            <a:r>
              <a:rPr lang="en-US" sz="1800" b="1" dirty="0" err="1" smtClean="0">
                <a:latin typeface="Courier New" pitchFamily="49" charset="0"/>
                <a:cs typeface="Courier New" pitchFamily="49" charset="0"/>
              </a:rPr>
              <a:t>int</a:t>
            </a:r>
            <a:r>
              <a:rPr lang="en-US" sz="1800" b="1" dirty="0" smtClean="0">
                <a:latin typeface="Courier New" pitchFamily="49" charset="0"/>
                <a:cs typeface="Courier New" pitchFamily="49" charset="0"/>
              </a:rPr>
              <a:t> main(void) {</a:t>
            </a:r>
          </a:p>
          <a:p>
            <a:pPr>
              <a:buNone/>
            </a:pPr>
            <a:r>
              <a:rPr lang="en-US" sz="1800" b="1" dirty="0" smtClean="0">
                <a:latin typeface="Courier New" pitchFamily="49" charset="0"/>
                <a:cs typeface="Courier New" pitchFamily="49" charset="0"/>
              </a:rPr>
              <a:t>    f1();                  // not defined?</a:t>
            </a:r>
          </a:p>
          <a:p>
            <a:pPr>
              <a:buNone/>
            </a:pPr>
            <a:r>
              <a:rPr lang="en-US" sz="1800" b="1" dirty="0" smtClean="0">
                <a:latin typeface="Courier New" pitchFamily="49" charset="0"/>
                <a:cs typeface="Courier New" pitchFamily="49" charset="0"/>
              </a:rPr>
              <a:t>    f2();</a:t>
            </a:r>
          </a:p>
          <a:p>
            <a:pPr>
              <a:buNone/>
            </a:pPr>
            <a:r>
              <a:rPr lang="en-US" sz="1800" b="1" dirty="0" smtClean="0">
                <a:latin typeface="Courier New" pitchFamily="49" charset="0"/>
                <a:cs typeface="Courier New" pitchFamily="49" charset="0"/>
              </a:rPr>
              <a:t>}</a:t>
            </a:r>
          </a:p>
          <a:p>
            <a:pPr>
              <a:buNone/>
            </a:pPr>
            <a:r>
              <a:rPr lang="en-US" sz="1800" b="1" dirty="0" smtClean="0">
                <a:latin typeface="Courier New" pitchFamily="49" charset="0"/>
                <a:cs typeface="Courier New" pitchFamily="49" charset="0"/>
              </a:rPr>
              <a:t>void f2(void) {</a:t>
            </a:r>
          </a:p>
          <a:p>
            <a:pPr>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printf</a:t>
            </a:r>
            <a:r>
              <a:rPr lang="en-US" sz="1800" b="1" dirty="0" smtClean="0">
                <a:latin typeface="Courier New" pitchFamily="49" charset="0"/>
                <a:cs typeface="Courier New" pitchFamily="49" charset="0"/>
              </a:rPr>
              <a:t>("this is f2\n");</a:t>
            </a:r>
          </a:p>
          <a:p>
            <a:pPr>
              <a:buNone/>
            </a:pPr>
            <a:r>
              <a:rPr lang="en-US" sz="1800" b="1" dirty="0" smtClean="0">
                <a:latin typeface="Courier New" pitchFamily="49" charset="0"/>
                <a:cs typeface="Courier New" pitchFamily="49" charset="0"/>
              </a:rPr>
              <a:t>}</a:t>
            </a:r>
          </a:p>
          <a:p>
            <a:r>
              <a:rPr lang="en-US" sz="2000" b="1" dirty="0" err="1" smtClean="0">
                <a:latin typeface="Courier New" pitchFamily="49" charset="0"/>
                <a:cs typeface="Courier New" pitchFamily="49" charset="0"/>
              </a:rPr>
              <a:t>gcc</a:t>
            </a:r>
            <a:r>
              <a:rPr lang="en-US" sz="2000" b="1" dirty="0" smtClean="0">
                <a:latin typeface="Courier New" pitchFamily="49" charset="0"/>
                <a:cs typeface="Courier New" pitchFamily="49" charset="0"/>
              </a:rPr>
              <a:t> </a:t>
            </a:r>
            <a:r>
              <a:rPr lang="en-US" dirty="0" smtClean="0"/>
              <a:t>accepts multiple source files to combine</a:t>
            </a:r>
          </a:p>
          <a:p>
            <a:pPr lvl="1">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gcc</a:t>
            </a:r>
            <a:r>
              <a:rPr lang="en-US" sz="2000" b="1" dirty="0" smtClean="0">
                <a:latin typeface="Courier New" pitchFamily="49" charset="0"/>
                <a:cs typeface="Courier New" pitchFamily="49" charset="0"/>
              </a:rPr>
              <a:t> -g -Wall -o combined part1.c part2.c</a:t>
            </a:r>
          </a:p>
          <a:p>
            <a:pPr lvl="1">
              <a:buNone/>
            </a:pPr>
            <a:r>
              <a:rPr lang="en-US" sz="2000" b="1" dirty="0" smtClean="0">
                <a:latin typeface="Courier New" pitchFamily="49" charset="0"/>
                <a:cs typeface="Courier New" pitchFamily="49" charset="0"/>
              </a:rPr>
              <a:t>$ ./combined</a:t>
            </a:r>
          </a:p>
          <a:p>
            <a:pPr lvl="1">
              <a:buNone/>
            </a:pPr>
            <a:r>
              <a:rPr lang="en-US" sz="2000" b="1" dirty="0" smtClean="0">
                <a:latin typeface="Courier New" pitchFamily="49" charset="0"/>
                <a:cs typeface="Courier New" pitchFamily="49" charset="0"/>
              </a:rPr>
              <a:t>this is f1</a:t>
            </a:r>
          </a:p>
          <a:p>
            <a:pPr lvl="1">
              <a:buNone/>
            </a:pPr>
            <a:r>
              <a:rPr lang="en-US" sz="2000" b="1" dirty="0" smtClean="0">
                <a:latin typeface="Courier New" pitchFamily="49" charset="0"/>
                <a:cs typeface="Courier New" pitchFamily="49" charset="0"/>
              </a:rPr>
              <a:t>this is f2</a:t>
            </a:r>
            <a:endParaRPr lang="en-US" sz="2000" b="1" dirty="0" smtClean="0">
              <a:latin typeface="Courier New" pitchFamily="49" charset="0"/>
              <a:cs typeface="Courier New" pitchFamily="49" charset="0"/>
            </a:endParaRPr>
          </a:p>
        </p:txBody>
      </p:sp>
      <p:sp>
        <p:nvSpPr>
          <p:cNvPr id="6" name="Date Placeholder 5"/>
          <p:cNvSpPr>
            <a:spLocks noGrp="1"/>
          </p:cNvSpPr>
          <p:nvPr>
            <p:ph type="dt" sz="half" idx="10"/>
          </p:nvPr>
        </p:nvSpPr>
        <p:spPr/>
        <p:txBody>
          <a:bodyPr/>
          <a:lstStyle/>
          <a:p>
            <a:pPr>
              <a:defRPr/>
            </a:pPr>
            <a:r>
              <a:rPr lang="en-US" smtClean="0"/>
              <a:t>CSE303 Au09</a:t>
            </a:r>
            <a:endParaRPr lang="en-US"/>
          </a:p>
        </p:txBody>
      </p:sp>
      <p:sp>
        <p:nvSpPr>
          <p:cNvPr id="7" name="Slide Number Placeholder 6"/>
          <p:cNvSpPr>
            <a:spLocks noGrp="1"/>
          </p:cNvSpPr>
          <p:nvPr>
            <p:ph type="sldNum" sz="quarter" idx="12"/>
          </p:nvPr>
        </p:nvSpPr>
        <p:spPr/>
        <p:txBody>
          <a:bodyPr/>
          <a:lstStyle/>
          <a:p>
            <a:pPr>
              <a:defRPr/>
            </a:pPr>
            <a:fld id="{3451FA2C-3B3E-4FA6-BAFA-85683040B980}"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r>
              <a:rPr lang="en-US" dirty="0" smtClean="0"/>
              <a:t>Object (.o) files</a:t>
            </a:r>
            <a:endParaRPr lang="en-US" dirty="0" smtClean="0"/>
          </a:p>
        </p:txBody>
      </p:sp>
      <p:sp>
        <p:nvSpPr>
          <p:cNvPr id="276483" name="Rectangle 3"/>
          <p:cNvSpPr>
            <a:spLocks noGrp="1" noChangeArrowheads="1"/>
          </p:cNvSpPr>
          <p:nvPr>
            <p:ph type="body" idx="1"/>
          </p:nvPr>
        </p:nvSpPr>
        <p:spPr/>
        <p:txBody>
          <a:bodyPr/>
          <a:lstStyle/>
          <a:p>
            <a:r>
              <a:rPr lang="en-US" dirty="0" smtClean="0"/>
              <a:t>A partial program can be compiled into an object (</a:t>
            </a:r>
            <a:r>
              <a:rPr lang="en-US" b="1" dirty="0" smtClean="0">
                <a:latin typeface="Courier New" pitchFamily="49" charset="0"/>
                <a:cs typeface="Courier New" pitchFamily="49" charset="0"/>
              </a:rPr>
              <a:t>.o</a:t>
            </a:r>
            <a:r>
              <a:rPr lang="en-US" dirty="0" smtClean="0"/>
              <a:t>) file with </a:t>
            </a:r>
            <a:r>
              <a:rPr lang="en-US" b="1" dirty="0" smtClean="0">
                <a:latin typeface="Courier New" pitchFamily="49" charset="0"/>
                <a:cs typeface="Courier New" pitchFamily="49" charset="0"/>
              </a:rPr>
              <a:t>-c </a:t>
            </a:r>
          </a:p>
          <a:p>
            <a:pPr lvl="1">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gcc</a:t>
            </a:r>
            <a:r>
              <a:rPr lang="en-US" sz="2000" b="1" dirty="0" smtClean="0">
                <a:latin typeface="Courier New" pitchFamily="49" charset="0"/>
                <a:cs typeface="Courier New" pitchFamily="49" charset="0"/>
              </a:rPr>
              <a:t> -g -Wall -c part1.c</a:t>
            </a:r>
          </a:p>
          <a:p>
            <a:pPr lvl="1">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ls</a:t>
            </a:r>
            <a:endParaRPr lang="en-US" sz="2000" b="1" dirty="0" smtClean="0">
              <a:latin typeface="Courier New" pitchFamily="49" charset="0"/>
              <a:cs typeface="Courier New" pitchFamily="49" charset="0"/>
            </a:endParaRPr>
          </a:p>
          <a:p>
            <a:pPr lvl="1">
              <a:buNone/>
            </a:pPr>
            <a:r>
              <a:rPr lang="en-US" sz="2000" b="1" dirty="0" smtClean="0">
                <a:latin typeface="Courier New" pitchFamily="49" charset="0"/>
                <a:cs typeface="Courier New" pitchFamily="49" charset="0"/>
              </a:rPr>
              <a:t>part1.c   part1.o   part2.c</a:t>
            </a:r>
          </a:p>
          <a:p>
            <a:r>
              <a:rPr lang="en-US" dirty="0" smtClean="0"/>
              <a:t>A </a:t>
            </a:r>
            <a:r>
              <a:rPr lang="en-US" b="1" dirty="0" smtClean="0">
                <a:latin typeface="Courier New" pitchFamily="49" charset="0"/>
                <a:cs typeface="Courier New" pitchFamily="49" charset="0"/>
              </a:rPr>
              <a:t>.o </a:t>
            </a:r>
            <a:r>
              <a:rPr lang="en-US" dirty="0" smtClean="0"/>
              <a:t>file is a </a:t>
            </a:r>
            <a:r>
              <a:rPr lang="en-US" dirty="0" smtClean="0"/>
              <a:t>binary blob of compiled C code that cannot be directly executed, but can be directly inserted into a larger executable later</a:t>
            </a:r>
          </a:p>
          <a:p>
            <a:r>
              <a:rPr lang="en-US" dirty="0" smtClean="0"/>
              <a:t>You can compile a mixture of </a:t>
            </a:r>
            <a:r>
              <a:rPr lang="en-US" b="1" dirty="0" smtClean="0">
                <a:latin typeface="Courier New" pitchFamily="49" charset="0"/>
                <a:cs typeface="Courier New" pitchFamily="49" charset="0"/>
              </a:rPr>
              <a:t>.c </a:t>
            </a:r>
            <a:r>
              <a:rPr lang="en-US" dirty="0" smtClean="0"/>
              <a:t>and </a:t>
            </a:r>
            <a:r>
              <a:rPr lang="en-US" b="1" dirty="0" smtClean="0">
                <a:latin typeface="Courier New" pitchFamily="49" charset="0"/>
                <a:cs typeface="Courier New" pitchFamily="49" charset="0"/>
              </a:rPr>
              <a:t>.o </a:t>
            </a:r>
            <a:r>
              <a:rPr lang="en-US" dirty="0" smtClean="0"/>
              <a:t>files</a:t>
            </a:r>
          </a:p>
          <a:p>
            <a:pPr lvl="1">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gcc</a:t>
            </a:r>
            <a:r>
              <a:rPr lang="en-US" sz="2000" b="1" dirty="0" smtClean="0">
                <a:latin typeface="Courier New" pitchFamily="49" charset="0"/>
                <a:cs typeface="Courier New" pitchFamily="49" charset="0"/>
              </a:rPr>
              <a:t> -g -Wall -o combined part1.o part2.</a:t>
            </a:r>
          </a:p>
          <a:p>
            <a:r>
              <a:rPr lang="en-US" dirty="0" smtClean="0"/>
              <a:t>A</a:t>
            </a:r>
            <a:r>
              <a:rPr lang="en-US" dirty="0" smtClean="0"/>
              <a:t>voids recompilation of unchanged partial program files</a:t>
            </a:r>
            <a:endParaRPr lang="en-US" dirty="0" smtClean="0"/>
          </a:p>
        </p:txBody>
      </p:sp>
      <p:sp>
        <p:nvSpPr>
          <p:cNvPr id="6" name="Date Placeholder 5"/>
          <p:cNvSpPr>
            <a:spLocks noGrp="1"/>
          </p:cNvSpPr>
          <p:nvPr>
            <p:ph type="dt" sz="half" idx="10"/>
          </p:nvPr>
        </p:nvSpPr>
        <p:spPr/>
        <p:txBody>
          <a:bodyPr/>
          <a:lstStyle/>
          <a:p>
            <a:pPr>
              <a:defRPr/>
            </a:pPr>
            <a:r>
              <a:rPr lang="en-US" smtClean="0"/>
              <a:t>CSE303 Au09</a:t>
            </a:r>
            <a:endParaRPr lang="en-US"/>
          </a:p>
        </p:txBody>
      </p:sp>
      <p:sp>
        <p:nvSpPr>
          <p:cNvPr id="7" name="Slide Number Placeholder 6"/>
          <p:cNvSpPr>
            <a:spLocks noGrp="1"/>
          </p:cNvSpPr>
          <p:nvPr>
            <p:ph type="sldNum" sz="quarter" idx="12"/>
          </p:nvPr>
        </p:nvSpPr>
        <p:spPr/>
        <p:txBody>
          <a:bodyPr/>
          <a:lstStyle/>
          <a:p>
            <a:pPr>
              <a:defRPr/>
            </a:pPr>
            <a:fld id="{3451FA2C-3B3E-4FA6-BAFA-85683040B980}"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r>
              <a:rPr lang="en-US" smtClean="0"/>
              <a:t>The compilation process</a:t>
            </a:r>
            <a:endParaRPr lang="en-US" smtClean="0"/>
          </a:p>
        </p:txBody>
      </p:sp>
      <p:sp>
        <p:nvSpPr>
          <p:cNvPr id="275459" name="Rectangle 3"/>
          <p:cNvSpPr>
            <a:spLocks noGrp="1" noChangeArrowheads="1"/>
          </p:cNvSpPr>
          <p:nvPr>
            <p:ph type="body" idx="1"/>
          </p:nvPr>
        </p:nvSpPr>
        <p:spPr>
          <a:xfrm>
            <a:off x="685800" y="1295400"/>
            <a:ext cx="7772400" cy="4495800"/>
          </a:xfrm>
        </p:spPr>
        <p:txBody>
          <a:bodyPr/>
          <a:lstStyle/>
          <a:p>
            <a:r>
              <a:rPr lang="en-US" dirty="0" smtClean="0"/>
              <a:t>Each step's output can be dumped to a file, depending on arguments passed to </a:t>
            </a:r>
            <a:r>
              <a:rPr lang="en-US" b="1" dirty="0" err="1" smtClean="0">
                <a:latin typeface="Courier New" pitchFamily="49" charset="0"/>
                <a:cs typeface="Courier New" pitchFamily="49" charset="0"/>
              </a:rPr>
              <a:t>gcc</a:t>
            </a:r>
            <a:endParaRPr lang="en-US" b="1" dirty="0" smtClean="0">
              <a:latin typeface="Courier New" pitchFamily="49" charset="0"/>
              <a:cs typeface="Courier New" pitchFamily="49" charset="0"/>
            </a:endParaRPr>
          </a:p>
        </p:txBody>
      </p:sp>
      <p:pic>
        <p:nvPicPr>
          <p:cNvPr id="275462" name="Picture 6"/>
          <p:cNvPicPr>
            <a:picLocks noChangeAspect="1" noChangeArrowheads="1"/>
          </p:cNvPicPr>
          <p:nvPr/>
        </p:nvPicPr>
        <p:blipFill>
          <a:blip r:embed="rId3" cstate="print"/>
          <a:srcRect/>
          <a:stretch>
            <a:fillRect/>
          </a:stretch>
        </p:blipFill>
        <p:spPr bwMode="auto">
          <a:xfrm>
            <a:off x="457200" y="2286000"/>
            <a:ext cx="8153400" cy="3760788"/>
          </a:xfrm>
          <a:prstGeom prst="rect">
            <a:avLst/>
          </a:prstGeom>
          <a:noFill/>
          <a:ln w="9525">
            <a:noFill/>
            <a:miter lim="800000"/>
            <a:headEnd/>
            <a:tailEnd/>
          </a:ln>
          <a:effectLst/>
        </p:spPr>
      </p:pic>
      <p:sp>
        <p:nvSpPr>
          <p:cNvPr id="7" name="Date Placeholder 6"/>
          <p:cNvSpPr>
            <a:spLocks noGrp="1"/>
          </p:cNvSpPr>
          <p:nvPr>
            <p:ph type="dt" sz="half" idx="10"/>
          </p:nvPr>
        </p:nvSpPr>
        <p:spPr/>
        <p:txBody>
          <a:bodyPr/>
          <a:lstStyle/>
          <a:p>
            <a:pPr>
              <a:defRPr/>
            </a:pPr>
            <a:r>
              <a:rPr lang="en-US" smtClean="0"/>
              <a:t>CSE303 Au09</a:t>
            </a:r>
            <a:endParaRPr lang="en-US"/>
          </a:p>
        </p:txBody>
      </p:sp>
      <p:sp>
        <p:nvSpPr>
          <p:cNvPr id="8" name="Slide Number Placeholder 7"/>
          <p:cNvSpPr>
            <a:spLocks noGrp="1"/>
          </p:cNvSpPr>
          <p:nvPr>
            <p:ph type="sldNum" sz="quarter" idx="12"/>
          </p:nvPr>
        </p:nvSpPr>
        <p:spPr/>
        <p:txBody>
          <a:bodyPr/>
          <a:lstStyle/>
          <a:p>
            <a:pPr>
              <a:defRPr/>
            </a:pPr>
            <a:fld id="{3451FA2C-3B3E-4FA6-BAFA-85683040B980}"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r>
              <a:rPr lang="en-US" dirty="0" smtClean="0"/>
              <a:t>Problem</a:t>
            </a:r>
            <a:endParaRPr lang="en-US" dirty="0" smtClean="0"/>
          </a:p>
        </p:txBody>
      </p:sp>
      <p:sp>
        <p:nvSpPr>
          <p:cNvPr id="284675" name="Rectangle 3"/>
          <p:cNvSpPr>
            <a:spLocks noGrp="1" noChangeArrowheads="1"/>
          </p:cNvSpPr>
          <p:nvPr>
            <p:ph type="body" idx="1"/>
          </p:nvPr>
        </p:nvSpPr>
        <p:spPr/>
        <p:txBody>
          <a:bodyPr/>
          <a:lstStyle/>
          <a:p>
            <a:r>
              <a:rPr lang="en-US" sz="2000" dirty="0" smtClean="0"/>
              <a:t>With the previous code, we can't safely create </a:t>
            </a:r>
            <a:r>
              <a:rPr lang="en-US" sz="2000" b="1" dirty="0" smtClean="0">
                <a:latin typeface="Courier New" pitchFamily="49" charset="0"/>
                <a:cs typeface="Courier New" pitchFamily="49" charset="0"/>
              </a:rPr>
              <a:t>part2.o</a:t>
            </a:r>
            <a:r>
              <a:rPr lang="en-US" sz="2000" dirty="0" smtClean="0"/>
              <a:t> </a:t>
            </a:r>
            <a:endParaRPr lang="en-US" dirty="0" smtClean="0"/>
          </a:p>
          <a:p>
            <a:pPr lvl="1">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gcc</a:t>
            </a:r>
            <a:r>
              <a:rPr lang="en-US" sz="2000" b="1" dirty="0" smtClean="0">
                <a:latin typeface="Courier New" pitchFamily="49" charset="0"/>
                <a:cs typeface="Courier New" pitchFamily="49" charset="0"/>
              </a:rPr>
              <a:t> -g -Wall -c part2.c</a:t>
            </a:r>
          </a:p>
          <a:p>
            <a:pPr lvl="1">
              <a:buNone/>
            </a:pPr>
            <a:r>
              <a:rPr lang="en-US" sz="2000" b="1" dirty="0" smtClean="0">
                <a:latin typeface="Courier New" pitchFamily="49" charset="0"/>
                <a:cs typeface="Courier New" pitchFamily="49" charset="0"/>
              </a:rPr>
              <a:t>part2.c: In function `main':</a:t>
            </a:r>
          </a:p>
          <a:p>
            <a:pPr lvl="1">
              <a:buNone/>
            </a:pPr>
            <a:r>
              <a:rPr lang="en-US" sz="2000" b="1" dirty="0" smtClean="0">
                <a:latin typeface="Courier New" pitchFamily="49" charset="0"/>
                <a:cs typeface="Courier New" pitchFamily="49" charset="0"/>
              </a:rPr>
              <a:t>part2.c:6: warning: implicit declaration of function `f1‘</a:t>
            </a:r>
            <a:r>
              <a:rPr lang="en-US" b="1" dirty="0" smtClean="0">
                <a:latin typeface="Courier New" pitchFamily="49" charset="0"/>
                <a:cs typeface="Courier New" pitchFamily="49" charset="0"/>
              </a:rPr>
              <a:t/>
            </a:r>
            <a:br>
              <a:rPr lang="en-US" b="1" dirty="0" smtClean="0">
                <a:latin typeface="Courier New" pitchFamily="49" charset="0"/>
                <a:cs typeface="Courier New" pitchFamily="49" charset="0"/>
              </a:rPr>
            </a:br>
            <a:endParaRPr lang="en-US" sz="2800" dirty="0" smtClean="0"/>
          </a:p>
          <a:p>
            <a:r>
              <a:rPr lang="en-US" sz="2000" dirty="0" smtClean="0"/>
              <a:t>The compiler is complaining because </a:t>
            </a:r>
            <a:r>
              <a:rPr lang="en-US" sz="2000" b="1" dirty="0" smtClean="0">
                <a:latin typeface="Courier New" pitchFamily="49" charset="0"/>
                <a:cs typeface="Courier New" pitchFamily="49" charset="0"/>
              </a:rPr>
              <a:t>f1</a:t>
            </a:r>
            <a:r>
              <a:rPr lang="en-US" sz="2000" dirty="0" smtClean="0"/>
              <a:t> does not exist.</a:t>
            </a:r>
          </a:p>
          <a:p>
            <a:pPr lvl="1"/>
            <a:r>
              <a:rPr lang="en-US" sz="2000" dirty="0" smtClean="0">
                <a:ea typeface="+mn-ea"/>
                <a:cs typeface="+mn-cs"/>
              </a:rPr>
              <a:t>But it will exist once </a:t>
            </a:r>
            <a:r>
              <a:rPr lang="en-US" sz="2000" b="1" dirty="0" smtClean="0">
                <a:latin typeface="Courier New" pitchFamily="49" charset="0"/>
                <a:ea typeface="+mn-ea"/>
                <a:cs typeface="Courier New" pitchFamily="49" charset="0"/>
              </a:rPr>
              <a:t>part1.c/o</a:t>
            </a:r>
            <a:r>
              <a:rPr lang="en-US" sz="2000" dirty="0" smtClean="0">
                <a:ea typeface="+mn-ea"/>
                <a:cs typeface="+mn-cs"/>
              </a:rPr>
              <a:t> is added in </a:t>
            </a:r>
            <a:r>
              <a:rPr lang="en-US" sz="2000" dirty="0" smtClean="0">
                <a:ea typeface="+mn-ea"/>
                <a:cs typeface="+mn-cs"/>
              </a:rPr>
              <a:t>later</a:t>
            </a:r>
            <a:br>
              <a:rPr lang="en-US" sz="2000" dirty="0" smtClean="0">
                <a:ea typeface="+mn-ea"/>
                <a:cs typeface="+mn-cs"/>
              </a:rPr>
            </a:br>
            <a:endParaRPr lang="en-US" sz="2000" dirty="0" smtClean="0">
              <a:ea typeface="+mn-ea"/>
              <a:cs typeface="+mn-cs"/>
            </a:endParaRPr>
          </a:p>
          <a:p>
            <a:r>
              <a:rPr lang="en-US" sz="2000" dirty="0" smtClean="0"/>
              <a:t>We'd </a:t>
            </a:r>
            <a:r>
              <a:rPr lang="en-US" sz="2000" dirty="0" smtClean="0"/>
              <a:t>like a way to be able to declare to the compiler that certain things will be defined later in the compilation process...</a:t>
            </a:r>
            <a:endParaRPr lang="en-US" sz="2000" dirty="0" smtClean="0"/>
          </a:p>
        </p:txBody>
      </p:sp>
      <p:sp>
        <p:nvSpPr>
          <p:cNvPr id="6" name="Date Placeholder 5"/>
          <p:cNvSpPr>
            <a:spLocks noGrp="1"/>
          </p:cNvSpPr>
          <p:nvPr>
            <p:ph type="dt" sz="half" idx="10"/>
          </p:nvPr>
        </p:nvSpPr>
        <p:spPr/>
        <p:txBody>
          <a:bodyPr/>
          <a:lstStyle/>
          <a:p>
            <a:pPr>
              <a:defRPr/>
            </a:pPr>
            <a:r>
              <a:rPr lang="en-US" smtClean="0"/>
              <a:t>CSE303 Au09</a:t>
            </a:r>
            <a:endParaRPr lang="en-US"/>
          </a:p>
        </p:txBody>
      </p:sp>
      <p:sp>
        <p:nvSpPr>
          <p:cNvPr id="7" name="Slide Number Placeholder 6"/>
          <p:cNvSpPr>
            <a:spLocks noGrp="1"/>
          </p:cNvSpPr>
          <p:nvPr>
            <p:ph type="sldNum" sz="quarter" idx="12"/>
          </p:nvPr>
        </p:nvSpPr>
        <p:spPr/>
        <p:txBody>
          <a:bodyPr/>
          <a:lstStyle/>
          <a:p>
            <a:pPr>
              <a:defRPr/>
            </a:pPr>
            <a:fld id="{3451FA2C-3B3E-4FA6-BAFA-85683040B980}"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an_design_template">
  <a:themeElements>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dan_desig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282575"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282575"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an_desig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n_desig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n_desig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n_desig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n_desig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20365</TotalTime>
  <Words>1069</Words>
  <Application>Microsoft Office PowerPoint</Application>
  <PresentationFormat>On-screen Show (4:3)</PresentationFormat>
  <Paragraphs>203</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dan_design_template</vt:lpstr>
      <vt:lpstr>Slide 1</vt:lpstr>
      <vt:lpstr>Motivation</vt:lpstr>
      <vt:lpstr>Partial programs</vt:lpstr>
      <vt:lpstr>But part2.c wants to use part1.c‘s code?</vt:lpstr>
      <vt:lpstr>Including .c files (bad)</vt:lpstr>
      <vt:lpstr>Multi-file compilation</vt:lpstr>
      <vt:lpstr>Object (.o) files</vt:lpstr>
      <vt:lpstr>The compilation process</vt:lpstr>
      <vt:lpstr>Problem</vt:lpstr>
      <vt:lpstr>Header files</vt:lpstr>
      <vt:lpstr>Multiple inclusion</vt:lpstr>
      <vt:lpstr>Global visibility</vt:lpstr>
      <vt:lpstr>extern</vt:lpstr>
      <vt:lpstr>static</vt:lpstr>
      <vt:lpstr>Function static data</vt:lpstr>
      <vt:lpstr>Risks</vt:lpstr>
      <vt:lpstr>Questions?</vt:lpstr>
    </vt:vector>
  </TitlesOfParts>
  <Company>_x0008_ᖤ]皤</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CSE401 Introduction to Compiler Construction</dc:title>
  <dc:creator>Larry Snyder</dc:creator>
  <cp:lastModifiedBy>David Notkin</cp:lastModifiedBy>
  <cp:revision>1394</cp:revision>
  <dcterms:created xsi:type="dcterms:W3CDTF">2005-03-28T18:45:14Z</dcterms:created>
  <dcterms:modified xsi:type="dcterms:W3CDTF">2009-11-13T21:13:17Z</dcterms:modified>
</cp:coreProperties>
</file>