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33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78" y="-30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Java -&gt; C is like automatic -&gt; stick shift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45957-8DEE-4BFE-A060-7CF0EA1C93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atless.ncl.ac.uk/Risk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8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96610" y="2505670"/>
            <a:ext cx="10743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endParaRPr lang="en-US" sz="96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printf</a:t>
            </a:r>
            <a:endParaRPr lang="en-US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("format string", parameters);</a:t>
            </a:r>
            <a:endParaRPr lang="en-US" dirty="0" smtClean="0"/>
          </a:p>
          <a:p>
            <a:r>
              <a:rPr lang="en-US" dirty="0" smtClean="0"/>
              <a:t>A format string contains placeholders to insert parameters into it: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/>
              <a:t>	an integer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%lf</a:t>
            </a:r>
            <a:r>
              <a:rPr lang="en-US" dirty="0" smtClean="0"/>
              <a:t>		a double ('long floating-point')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%s</a:t>
            </a:r>
            <a:r>
              <a:rPr lang="en-US" dirty="0" smtClean="0"/>
              <a:t>		a string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%p</a:t>
            </a:r>
            <a:r>
              <a:rPr lang="en-US" dirty="0" smtClean="0"/>
              <a:t>		a pointer (seen later)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3;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y = 2;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("(%d, %d)\n", x, y);   // (3, 2)</a:t>
            </a:r>
          </a:p>
        </p:txBody>
      </p:sp>
      <p:graphicFrame>
        <p:nvGraphicFramePr>
          <p:cNvPr id="134166" name="Group 22"/>
          <p:cNvGraphicFramePr>
            <a:graphicFrameLocks noGrp="1"/>
          </p:cNvGraphicFramePr>
          <p:nvPr/>
        </p:nvGraphicFramePr>
        <p:xfrm>
          <a:off x="1752600" y="1419225"/>
          <a:ext cx="5638800" cy="792480"/>
        </p:xfrm>
        <a:graphic>
          <a:graphicData uri="http://schemas.openxmlformats.org/drawingml/2006/table">
            <a:tbl>
              <a:tblPr/>
              <a:tblGrid>
                <a:gridCol w="1447800"/>
                <a:gridCol w="41910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prints formatted output to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stdout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printf continued</a:t>
            </a:r>
            <a:endParaRPr lang="en-US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placeholder can specify the parameter's width or precision: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%8d</a:t>
            </a:r>
            <a:r>
              <a:rPr lang="en-US" dirty="0" smtClean="0"/>
              <a:t>	an integer, 8 characters wide, right-aligned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%-8d</a:t>
            </a:r>
            <a:r>
              <a:rPr lang="en-US" dirty="0" smtClean="0"/>
              <a:t>	an integer, 8 characters wide, left-aligned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%.4f</a:t>
            </a:r>
            <a:r>
              <a:rPr lang="en-US" dirty="0" smtClean="0"/>
              <a:t>	a real number, 4 digits after decimal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%6.2f</a:t>
            </a:r>
            <a:r>
              <a:rPr lang="en-US" dirty="0" smtClean="0"/>
              <a:t>	a real number, 6 total characters wide, 2 after decimal</a:t>
            </a:r>
            <a:endParaRPr lang="en-US" dirty="0" smtClean="0"/>
          </a:p>
          <a:p>
            <a:r>
              <a:rPr lang="en-US" sz="2000" dirty="0" smtClean="0"/>
              <a:t>Examples: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age = 45;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1.2345678;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("%8d %7.3f\n", age,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("%8.2f %.1f %10.5f",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much the same as Java</a:t>
            </a:r>
            <a:endParaRPr lang="en-US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syntax for statements, control structures, function calls</a:t>
            </a:r>
          </a:p>
          <a:p>
            <a:r>
              <a:rPr lang="en-US" dirty="0" smtClean="0"/>
              <a:t>Types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double, char, long</a:t>
            </a:r>
          </a:p>
          <a:p>
            <a:pPr lvl="1"/>
            <a:r>
              <a:rPr lang="en-US" dirty="0" smtClean="0"/>
              <a:t>type-casting syntax</a:t>
            </a:r>
          </a:p>
          <a:p>
            <a:r>
              <a:rPr lang="en-US" dirty="0" smtClean="0"/>
              <a:t>Expressions, operators, precedence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 - * / % ++ --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= += -= *= /= %=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&lt; &lt;= == != &gt; &gt;= &amp;&amp; ||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  <a:endParaRPr lang="en-US" dirty="0" smtClean="0"/>
          </a:p>
          <a:p>
            <a:r>
              <a:rPr lang="en-US" dirty="0" smtClean="0"/>
              <a:t>Scope (within set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} </a:t>
            </a:r>
            <a:r>
              <a:rPr lang="en-US" dirty="0" smtClean="0"/>
              <a:t>braces)</a:t>
            </a:r>
          </a:p>
          <a:p>
            <a:r>
              <a:rPr lang="en-US" dirty="0" smtClean="0"/>
              <a:t>C</a:t>
            </a:r>
            <a:r>
              <a:rPr lang="en-US" dirty="0" smtClean="0"/>
              <a:t>omments: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/* ...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*/,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	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 not officially legal until C99)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Mostly the same as Java</a:t>
            </a:r>
            <a:endParaRPr lang="en-US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Variables</a:t>
            </a:r>
          </a:p>
          <a:p>
            <a:pPr lvl="1"/>
            <a:r>
              <a:rPr lang="en-US" sz="2000" dirty="0" smtClean="0"/>
              <a:t>can be used without being initialized (!)</a:t>
            </a:r>
          </a:p>
          <a:p>
            <a:pPr lvl="1"/>
            <a:r>
              <a:rPr lang="en-US" sz="2000" dirty="0" smtClean="0"/>
              <a:t>must be declared at the start of a function or block    (changed in C99)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/>
              <a:t> loops</a:t>
            </a:r>
          </a:p>
          <a:p>
            <a:pPr lvl="1"/>
            <a:r>
              <a:rPr lang="en-US" sz="2000" dirty="0" smtClean="0"/>
              <a:t>variable cannot be declared in the loop header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if/else</a:t>
            </a:r>
            <a:r>
              <a:rPr lang="en-US" sz="2000" dirty="0" smtClean="0"/>
              <a:t> statements,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do/while</a:t>
            </a:r>
            <a:r>
              <a:rPr lang="en-US" sz="2000" dirty="0" smtClean="0"/>
              <a:t> loops</a:t>
            </a:r>
          </a:p>
          <a:p>
            <a:pPr lvl="1"/>
            <a:r>
              <a:rPr lang="en-US" sz="2000" dirty="0" smtClean="0"/>
              <a:t>there is no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boolean</a:t>
            </a:r>
            <a:r>
              <a:rPr lang="en-US" sz="2000" dirty="0" smtClean="0"/>
              <a:t> type	(changed in C99)</a:t>
            </a:r>
          </a:p>
          <a:p>
            <a:pPr lvl="1"/>
            <a:r>
              <a:rPr lang="en-US" sz="2000" dirty="0" smtClean="0"/>
              <a:t>any type of value can be used as a test</a:t>
            </a:r>
          </a:p>
          <a:p>
            <a:pPr lvl="1"/>
            <a:r>
              <a:rPr lang="en-US" sz="2000" dirty="0" smtClean="0"/>
              <a:t>0 means false, every other number means true</a:t>
            </a:r>
          </a:p>
          <a:p>
            <a:r>
              <a:rPr lang="en-US" sz="2000" dirty="0" smtClean="0"/>
              <a:t>Parameters / returns</a:t>
            </a:r>
          </a:p>
          <a:p>
            <a:pPr lvl="1"/>
            <a:r>
              <a:rPr lang="en-US" sz="2000" dirty="0" smtClean="0"/>
              <a:t>C has certain features for values vs. references ("pointers")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Very different from Java</a:t>
            </a:r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Strings</a:t>
            </a:r>
          </a:p>
          <a:p>
            <a:pPr lvl="1"/>
            <a:r>
              <a:rPr lang="en-US" sz="2000" dirty="0" smtClean="0"/>
              <a:t>very clunky to use in C; arrays of characters</a:t>
            </a:r>
          </a:p>
          <a:p>
            <a:pPr lvl="1"/>
            <a:r>
              <a:rPr lang="en-US" sz="2000" dirty="0" smtClean="0"/>
              <a:t>are not objects;  do not contain methods (external string functions)</a:t>
            </a:r>
          </a:p>
          <a:p>
            <a:r>
              <a:rPr lang="en-US" sz="2000" dirty="0" smtClean="0"/>
              <a:t>I/O to/from console and files</a:t>
            </a:r>
          </a:p>
          <a:p>
            <a:pPr lvl="1"/>
            <a:r>
              <a:rPr lang="en-US" sz="2000" dirty="0" smtClean="0"/>
              <a:t>no Scanner;  must use input functions such as </a:t>
            </a:r>
            <a:r>
              <a:rPr lang="en-US" sz="2000" dirty="0" err="1" smtClean="0"/>
              <a:t>scanf</a:t>
            </a:r>
            <a:endParaRPr lang="en-US" sz="2000" dirty="0" smtClean="0"/>
          </a:p>
          <a:p>
            <a:pPr lvl="1"/>
            <a:r>
              <a:rPr lang="en-US" sz="2000" dirty="0" smtClean="0"/>
              <a:t>console I/O different than file I/O</a:t>
            </a:r>
          </a:p>
          <a:p>
            <a:r>
              <a:rPr lang="en-US" sz="2000" dirty="0" smtClean="0"/>
              <a:t>Errors and exceptions</a:t>
            </a:r>
          </a:p>
          <a:p>
            <a:pPr lvl="1"/>
            <a:r>
              <a:rPr lang="en-US" sz="2000" dirty="0" smtClean="0"/>
              <a:t>C has no try/catch and does not represent errors as objects</a:t>
            </a:r>
          </a:p>
          <a:p>
            <a:pPr lvl="1"/>
            <a:r>
              <a:rPr lang="en-US" sz="2000" dirty="0" smtClean="0"/>
              <a:t>errors are usually returned as integer error codes from functions</a:t>
            </a:r>
          </a:p>
          <a:p>
            <a:pPr lvl="1"/>
            <a:r>
              <a:rPr lang="en-US" sz="2000" dirty="0" smtClean="0"/>
              <a:t>crashes are mostly called "segmentation faults" and are not of much direct utility in figuring out what is wrong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Also very different</a:t>
            </a:r>
            <a:endParaRPr lang="en-US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Arrays</a:t>
            </a:r>
          </a:p>
          <a:p>
            <a:pPr lvl="1"/>
            <a:r>
              <a:rPr lang="en-US" sz="2000" dirty="0" smtClean="0"/>
              <a:t>are just bare contiguous blocks of memory</a:t>
            </a:r>
          </a:p>
          <a:p>
            <a:pPr lvl="1"/>
            <a:r>
              <a:rPr lang="en-US" sz="2000" dirty="0" smtClean="0"/>
              <a:t>have no methods and do not know their own length (!)</a:t>
            </a:r>
          </a:p>
          <a:p>
            <a:r>
              <a:rPr lang="en-US" sz="2000" dirty="0" smtClean="0"/>
              <a:t>O</a:t>
            </a:r>
            <a:r>
              <a:rPr lang="en-US" sz="2000" dirty="0" smtClean="0"/>
              <a:t>bjects</a:t>
            </a:r>
          </a:p>
          <a:p>
            <a:pPr lvl="1"/>
            <a:r>
              <a:rPr lang="en-US" sz="2000" dirty="0" smtClean="0"/>
              <a:t>C doesn't have them</a:t>
            </a:r>
          </a:p>
          <a:p>
            <a:pPr lvl="1"/>
            <a:r>
              <a:rPr lang="en-US" sz="2000" dirty="0" smtClean="0"/>
              <a:t>closest similar feature: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 (a set of fields; no methods)</a:t>
            </a:r>
          </a:p>
          <a:p>
            <a:r>
              <a:rPr lang="en-US" sz="2000" dirty="0" smtClean="0"/>
              <a:t>M</a:t>
            </a:r>
            <a:r>
              <a:rPr lang="en-US" sz="2000" dirty="0" smtClean="0"/>
              <a:t>emory management</a:t>
            </a:r>
          </a:p>
          <a:p>
            <a:pPr lvl="1"/>
            <a:r>
              <a:rPr lang="en-US" sz="2000" dirty="0" smtClean="0"/>
              <a:t>most memory that you consume, you must explicitly free afterward</a:t>
            </a:r>
          </a:p>
          <a:p>
            <a:r>
              <a:rPr lang="en-US" sz="2000" dirty="0" smtClean="0"/>
              <a:t>API and provided libraries</a:t>
            </a:r>
          </a:p>
          <a:p>
            <a:pPr lvl="1"/>
            <a:r>
              <a:rPr lang="en-US" sz="2000" dirty="0" smtClean="0"/>
              <a:t>C doesn't have very many, compared to Java</a:t>
            </a:r>
          </a:p>
          <a:p>
            <a:pPr lvl="1"/>
            <a:r>
              <a:rPr lang="en-US" sz="2000" dirty="0" smtClean="0"/>
              <a:t>you must write many things yourself (even data structures)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scanf</a:t>
            </a:r>
            <a:endParaRPr lang="en-U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marL="457200" indent="-457200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("format string", variables);</a:t>
            </a:r>
          </a:p>
          <a:p>
            <a:pPr marL="457200" indent="-457200"/>
            <a:r>
              <a:rPr lang="en-US" dirty="0" smtClean="0"/>
              <a:t>uses same syntax for formatted strings, placeholders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en-US" dirty="0" smtClean="0"/>
              <a:t>M</a:t>
            </a:r>
            <a:r>
              <a:rPr lang="en-US" dirty="0" smtClean="0"/>
              <a:t>ust precede each variable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 (address-of operator)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x;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y;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("Type your x and y values: ");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 %d", &amp;x, &amp;y);</a:t>
            </a:r>
          </a:p>
        </p:txBody>
      </p:sp>
      <p:graphicFrame>
        <p:nvGraphicFramePr>
          <p:cNvPr id="145423" name="Group 15"/>
          <p:cNvGraphicFramePr>
            <a:graphicFrameLocks noGrp="1"/>
          </p:cNvGraphicFramePr>
          <p:nvPr/>
        </p:nvGraphicFramePr>
        <p:xfrm>
          <a:off x="1752600" y="1419225"/>
          <a:ext cx="5638800" cy="792480"/>
        </p:xfrm>
        <a:graphic>
          <a:graphicData uri="http://schemas.openxmlformats.org/drawingml/2006/table">
            <a:tbl>
              <a:tblPr/>
              <a:tblGrid>
                <a:gridCol w="1371600"/>
                <a:gridCol w="42672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scanf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reads formatted input from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scanf continued</a:t>
            </a:r>
            <a:endParaRPr lang="en-US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/>
              <a:t> returns the number of values successfully read: can be examined to see whether the reading was successful</a:t>
            </a:r>
          </a:p>
          <a:p>
            <a:r>
              <a:rPr lang="en-US" dirty="0" smtClean="0"/>
              <a:t>if # of variables listed doesn't match # of format placeholders</a:t>
            </a:r>
          </a:p>
          <a:p>
            <a:pPr lvl="1"/>
            <a:r>
              <a:rPr lang="en-US" dirty="0" smtClean="0"/>
              <a:t>too many variables:	later ones ignored</a:t>
            </a:r>
          </a:p>
          <a:p>
            <a:pPr lvl="1"/>
            <a:r>
              <a:rPr lang="en-US" dirty="0" smtClean="0"/>
              <a:t>too few variables:	program crashes!</a:t>
            </a:r>
          </a:p>
          <a:p>
            <a:r>
              <a:rPr lang="en-US" dirty="0" smtClean="0"/>
              <a:t>Can match a specific input pattern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("What is your (x, y) point?\n");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("My point is (%d, %d)", &amp;x, &amp;y);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</a:t>
            </a:r>
            <a:endParaRPr lang="en-US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a C program that makes change:</a:t>
            </a:r>
          </a:p>
          <a:p>
            <a:pPr lvl="1"/>
            <a:r>
              <a:rPr lang="en-US" dirty="0" smtClean="0"/>
              <a:t>prompts the user for an amount of money</a:t>
            </a:r>
          </a:p>
          <a:p>
            <a:pPr lvl="1"/>
            <a:r>
              <a:rPr lang="en-US" dirty="0" smtClean="0"/>
              <a:t>reports the number of pennies, nickels, dimes, quarters, and dollars</a:t>
            </a:r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Amount of money? 17.93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Pennies :   2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Nickels :   1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Dimes   :   1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Quarters:   3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Dollars :  17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Implications/Ethics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Forum On Risks To The Public In Computers And Related Systems: </a:t>
            </a:r>
            <a:r>
              <a:rPr lang="en-US" dirty="0" smtClean="0">
                <a:hlinkClick r:id="rId3"/>
              </a:rPr>
              <a:t>http://catless.ncl.ac.uk/Risks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an engineering failure?</a:t>
            </a:r>
          </a:p>
          <a:p>
            <a:r>
              <a:rPr lang="en-US" dirty="0" smtClean="0"/>
              <a:t>What are some of your “favorite” failures related to computers and software?</a:t>
            </a:r>
          </a:p>
          <a:p>
            <a:r>
              <a:rPr lang="en-US" dirty="0" smtClean="0"/>
              <a:t>What do </a:t>
            </a:r>
            <a:r>
              <a:rPr lang="en-US" smtClean="0"/>
              <a:t>we learn from them?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summary</a:t>
            </a:r>
            <a:endParaRPr lang="en-US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 and characteristics of C</a:t>
            </a:r>
          </a:p>
          <a:p>
            <a:r>
              <a:rPr lang="en-US" dirty="0" smtClean="0"/>
              <a:t>Major C language features</a:t>
            </a:r>
          </a:p>
          <a:p>
            <a:pPr lvl="1"/>
            <a:r>
              <a:rPr lang="en-US" dirty="0" smtClean="0"/>
              <a:t>differences between C and Java</a:t>
            </a:r>
          </a:p>
          <a:p>
            <a:r>
              <a:rPr lang="en-US" dirty="0" smtClean="0"/>
              <a:t>basic console input and output	(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Our learning objectives in C</a:t>
            </a:r>
          </a:p>
          <a:p>
            <a:pPr lvl="1"/>
            <a:r>
              <a:rPr lang="en-US" dirty="0" smtClean="0"/>
              <a:t>procedural programming</a:t>
            </a:r>
          </a:p>
          <a:p>
            <a:pPr lvl="1"/>
            <a:r>
              <a:rPr lang="en-US" dirty="0" smtClean="0"/>
              <a:t>deeper understanding of program compilation and execution</a:t>
            </a:r>
          </a:p>
          <a:p>
            <a:pPr lvl="1"/>
            <a:r>
              <a:rPr lang="en-US" dirty="0" smtClean="0"/>
              <a:t>learn details of memory management</a:t>
            </a:r>
          </a:p>
          <a:p>
            <a:pPr lvl="1"/>
            <a:r>
              <a:rPr lang="en-US" dirty="0" smtClean="0"/>
              <a:t>debugging skills</a:t>
            </a:r>
          </a:p>
          <a:p>
            <a:pPr lvl="1"/>
            <a:r>
              <a:rPr lang="en-US" dirty="0" smtClean="0"/>
              <a:t>software development strategies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325" y="157716"/>
            <a:ext cx="16668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  <a:endParaRPr 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Created in 1972 by Dennis Ritchie of Bell Labs</a:t>
            </a:r>
            <a:br>
              <a:rPr lang="en-US" sz="2000" dirty="0" smtClean="0"/>
            </a:br>
            <a:r>
              <a:rPr lang="en-US" sz="2000" dirty="0" smtClean="0"/>
              <a:t>to accompany the Unix operating system</a:t>
            </a:r>
          </a:p>
          <a:p>
            <a:pPr lvl="1"/>
            <a:r>
              <a:rPr lang="en-US" sz="2000" dirty="0" smtClean="0"/>
              <a:t>latest version standard: "C99" (1999)</a:t>
            </a:r>
          </a:p>
          <a:p>
            <a:r>
              <a:rPr lang="en-US" sz="2000" dirty="0" smtClean="0"/>
              <a:t>Designed for creating system software</a:t>
            </a:r>
            <a:br>
              <a:rPr lang="en-US" sz="2000" dirty="0" smtClean="0"/>
            </a:br>
            <a:r>
              <a:rPr lang="en-US" sz="2000" dirty="0" smtClean="0"/>
              <a:t>(programs close to the OS that talk directly to hardware)</a:t>
            </a:r>
          </a:p>
          <a:p>
            <a:pPr lvl="1"/>
            <a:r>
              <a:rPr lang="en-US" sz="2000" dirty="0" smtClean="0"/>
              <a:t>Also designed to be hardware-independent (portable)</a:t>
            </a:r>
          </a:p>
          <a:p>
            <a:pPr lvl="1"/>
            <a:r>
              <a:rPr lang="en-US" sz="2000" dirty="0" smtClean="0"/>
              <a:t>C is also used to develop high-level applications</a:t>
            </a:r>
          </a:p>
          <a:p>
            <a:r>
              <a:rPr lang="en-US" sz="2000" dirty="0" smtClean="0"/>
              <a:t>Currently one of the top two most widely used language worldwide</a:t>
            </a:r>
          </a:p>
          <a:p>
            <a:r>
              <a:rPr lang="en-US" sz="2000" dirty="0" smtClean="0"/>
              <a:t>B</a:t>
            </a:r>
            <a:r>
              <a:rPr lang="en-US" sz="2000" dirty="0" smtClean="0"/>
              <a:t>ased on ALGOL; has influenced the designs of many languages</a:t>
            </a:r>
          </a:p>
          <a:p>
            <a:pPr lvl="1"/>
            <a:r>
              <a:rPr lang="en-US" sz="2000" dirty="0" smtClean="0"/>
              <a:t>C++, Java, C#, Perl, Eiffel, Objective-C, Modula, Pascal, ...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C</a:t>
            </a:r>
            <a:endParaRPr lang="en-US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fairly similar basic syntax and semantics to Java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if/else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while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double,  {} [] () ; +- */% ++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uch smaller provided standard library than Java</a:t>
            </a:r>
          </a:p>
          <a:p>
            <a:r>
              <a:rPr lang="en-US" dirty="0" smtClean="0"/>
              <a:t>M</a:t>
            </a:r>
            <a:r>
              <a:rPr lang="en-US" dirty="0" smtClean="0"/>
              <a:t>ore low-level (more work for programmer, less for compiler)</a:t>
            </a:r>
          </a:p>
          <a:p>
            <a:r>
              <a:rPr lang="en-US" dirty="0" smtClean="0"/>
              <a:t>P</a:t>
            </a:r>
            <a:r>
              <a:rPr lang="en-US" dirty="0" smtClean="0"/>
              <a:t>rocedural  (not object-oriented)</a:t>
            </a:r>
          </a:p>
          <a:p>
            <a:pPr lvl="1"/>
            <a:r>
              <a:rPr lang="en-US" dirty="0" smtClean="0"/>
              <a:t>C does not have objects as we know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verb(noun);  </a:t>
            </a:r>
            <a:r>
              <a:rPr lang="en-US" dirty="0" smtClean="0"/>
              <a:t>rather than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noun.verb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More unsafe (an incorrect program can cause more damage): C programs have more direct access to the system / hardware</a:t>
            </a:r>
            <a:endParaRPr lang="en-US" dirty="0" smtClean="0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5577" y="159488"/>
            <a:ext cx="13604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C program</a:t>
            </a:r>
            <a:endParaRPr lang="en-US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("Hello, world!\n");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Kernighan and Ritchie started the convention that the first program you show in a new language should be one that prints "Hello, world!"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Hello World</a:t>
            </a:r>
            <a:endParaRPr lang="en-US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("Hello, world!\n");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Line Callout 1 14"/>
          <p:cNvSpPr/>
          <p:nvPr/>
        </p:nvSpPr>
        <p:spPr bwMode="auto">
          <a:xfrm>
            <a:off x="5911702" y="0"/>
            <a:ext cx="1733107" cy="606056"/>
          </a:xfrm>
          <a:prstGeom prst="borderCallout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2575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692488" y="1447800"/>
            <a:ext cx="2634054" cy="1200329"/>
          </a:xfrm>
          <a:prstGeom prst="wedgeRectCallout">
            <a:avLst>
              <a:gd name="adj1" fmla="val -110365"/>
              <a:gd name="adj2" fmla="val 20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like import in Java;</a:t>
            </a:r>
            <a:br>
              <a:rPr lang="en-US" sz="1800" dirty="0" smtClean="0"/>
            </a:br>
            <a:r>
              <a:rPr lang="en-US" sz="1800" dirty="0" smtClean="0"/>
              <a:t>links the program to</a:t>
            </a:r>
            <a:br>
              <a:rPr lang="en-US" sz="1800" dirty="0" smtClean="0"/>
            </a:br>
            <a:r>
              <a:rPr lang="en-US" sz="1800" dirty="0" smtClean="0"/>
              <a:t>the standard I/O library</a:t>
            </a:r>
            <a:br>
              <a:rPr lang="en-US" sz="1800" dirty="0" smtClean="0"/>
            </a:br>
            <a:r>
              <a:rPr lang="en-US" sz="1800" dirty="0" smtClean="0"/>
              <a:t>(includes </a:t>
            </a:r>
            <a:r>
              <a:rPr lang="en-US" sz="1800" dirty="0" err="1" smtClean="0"/>
              <a:t>printf</a:t>
            </a:r>
            <a:r>
              <a:rPr lang="en-US" sz="1800" dirty="0" smtClean="0"/>
              <a:t> function)</a:t>
            </a:r>
            <a:endParaRPr lang="en-US" sz="1800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706117" y="4075837"/>
            <a:ext cx="4249881" cy="1754326"/>
          </a:xfrm>
          <a:prstGeom prst="wedgeRectCallout">
            <a:avLst>
              <a:gd name="adj1" fmla="val -83345"/>
              <a:gd name="adj2" fmla="val -1022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the main function header;</a:t>
            </a:r>
            <a:br>
              <a:rPr lang="en-US" sz="1800" dirty="0" smtClean="0"/>
            </a:br>
            <a:r>
              <a:rPr lang="en-US" sz="1800" dirty="0" smtClean="0"/>
              <a:t>you don't need to say public static</a:t>
            </a:r>
            <a:br>
              <a:rPr lang="en-US" sz="1800" dirty="0" smtClean="0"/>
            </a:br>
            <a:r>
              <a:rPr lang="en-US" sz="1800" dirty="0" smtClean="0"/>
              <a:t>because these are the default in C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main returns an </a:t>
            </a:r>
            <a:r>
              <a:rPr lang="en-US" sz="1800" dirty="0" err="1" smtClean="0"/>
              <a:t>int</a:t>
            </a:r>
            <a:r>
              <a:rPr lang="en-US" sz="1800" dirty="0" smtClean="0"/>
              <a:t> error code to the OS</a:t>
            </a:r>
            <a:br>
              <a:rPr lang="en-US" sz="1800" dirty="0" smtClean="0"/>
            </a:br>
            <a:r>
              <a:rPr lang="en-US" sz="1800" dirty="0" smtClean="0"/>
              <a:t>(0 on success, &gt; 0 on failure)</a:t>
            </a:r>
            <a:endParaRPr lang="en-US" sz="1800" dirty="0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499731" y="5368496"/>
            <a:ext cx="3919870" cy="923330"/>
          </a:xfrm>
          <a:prstGeom prst="wedgeRectCallout">
            <a:avLst>
              <a:gd name="adj1" fmla="val -19389"/>
              <a:gd name="adj2" fmla="val -2218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like </a:t>
            </a:r>
            <a:r>
              <a:rPr lang="en-US" sz="1800" dirty="0" err="1" smtClean="0">
                <a:latin typeface="+mn-lt"/>
              </a:rPr>
              <a:t>println</a:t>
            </a:r>
            <a:r>
              <a:rPr lang="en-US" sz="1800" dirty="0" smtClean="0">
                <a:latin typeface="+mn-lt"/>
              </a:rPr>
              <a:t> in </a:t>
            </a:r>
            <a:r>
              <a:rPr lang="en-US" sz="1800" dirty="0" smtClean="0">
                <a:latin typeface="+mn-lt"/>
              </a:rPr>
              <a:t>Java (actually </a:t>
            </a:r>
            <a:r>
              <a:rPr lang="en-US" sz="1800" dirty="0" smtClean="0">
                <a:latin typeface="+mn-lt"/>
              </a:rPr>
              <a:t>more </a:t>
            </a:r>
            <a:r>
              <a:rPr lang="en-US" sz="1800" dirty="0" smtClean="0">
                <a:latin typeface="+mn-lt"/>
              </a:rPr>
              <a:t>like </a:t>
            </a:r>
            <a:r>
              <a:rPr lang="en-US" sz="1800" dirty="0" err="1" smtClean="0">
                <a:latin typeface="+mn-lt"/>
              </a:rPr>
              <a:t>System.out.printf</a:t>
            </a:r>
            <a:r>
              <a:rPr lang="en-US" sz="1800" dirty="0" smtClean="0">
                <a:latin typeface="+mn-lt"/>
              </a:rPr>
              <a:t>);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prints output to </a:t>
            </a:r>
            <a:r>
              <a:rPr lang="en-US" sz="1800" dirty="0" smtClean="0">
                <a:latin typeface="+mn-lt"/>
              </a:rPr>
              <a:t>console</a:t>
            </a:r>
            <a:endParaRPr 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C program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447" y="1447800"/>
            <a:ext cx="8708064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 Computes greatest common divisor (GCD) with Euclid's algorithm. */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a, b, temp, r;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("Please enter two positive integers: 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if (b &gt; a)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temp = a;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b = temp;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while ((r = a % b) != 0)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b = r;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("The GCD is %d.\n", b);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Compiling/running</a:t>
            </a:r>
            <a:endParaRPr lang="en-US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compile a program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-o target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dirty="0" smtClean="0"/>
              <a:t> is the name of the executable program to build</a:t>
            </a:r>
          </a:p>
          <a:p>
            <a:r>
              <a:rPr lang="en-US" dirty="0" smtClean="0"/>
              <a:t>The compiler builds an actual executable file, not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.class </a:t>
            </a:r>
            <a:r>
              <a:rPr lang="en-US" dirty="0" smtClean="0"/>
              <a:t>like Java</a:t>
            </a:r>
          </a:p>
          <a:p>
            <a:pPr lvl="1"/>
            <a:r>
              <a:rPr lang="en-US" dirty="0" smtClean="0"/>
              <a:t>example: 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-o hi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hello.c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dirty="0" smtClean="0"/>
              <a:t>T</a:t>
            </a:r>
            <a:r>
              <a:rPr lang="en-US" dirty="0" smtClean="0"/>
              <a:t>o run your program, just execute that file</a:t>
            </a:r>
          </a:p>
          <a:p>
            <a:pPr lvl="1"/>
            <a:r>
              <a:rPr lang="en-US" dirty="0" smtClean="0"/>
              <a:t>example: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./hi</a:t>
            </a:r>
          </a:p>
        </p:txBody>
      </p:sp>
      <p:graphicFrame>
        <p:nvGraphicFramePr>
          <p:cNvPr id="130073" name="Group 25"/>
          <p:cNvGraphicFramePr>
            <a:graphicFrameLocks noGrp="1"/>
          </p:cNvGraphicFramePr>
          <p:nvPr/>
        </p:nvGraphicFramePr>
        <p:xfrm>
          <a:off x="2800350" y="1419225"/>
          <a:ext cx="3524250" cy="792480"/>
        </p:xfrm>
        <a:graphic>
          <a:graphicData uri="http://schemas.openxmlformats.org/drawingml/2006/table">
            <a:tbl>
              <a:tblPr/>
              <a:tblGrid>
                <a:gridCol w="1371600"/>
                <a:gridCol w="21526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gcc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GNU C compiler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gcc</a:t>
            </a:r>
            <a:r>
              <a:rPr lang="en-US" dirty="0" smtClean="0"/>
              <a:t> options (</a:t>
            </a:r>
            <a:r>
              <a:rPr lang="en-US" dirty="0" smtClean="0">
                <a:solidFill>
                  <a:srgbClr val="00B050"/>
                </a:solidFill>
              </a:rPr>
              <a:t>partial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Most common usage for this course:</a:t>
            </a:r>
          </a:p>
          <a:p>
            <a:pPr lvl="1"/>
            <a:r>
              <a:rPr lang="en-US" b="1" kern="1200" dirty="0" err="1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gcc</a:t>
            </a:r>
            <a:r>
              <a:rPr lang="en-US" b="1" kern="1200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 -g -Wall -o target </a:t>
            </a:r>
            <a:r>
              <a:rPr lang="en-US" b="1" kern="1200" dirty="0" err="1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source.c</a:t>
            </a:r>
            <a:endParaRPr lang="en-US" b="1" kern="1200" dirty="0" smtClean="0">
              <a:solidFill>
                <a:srgbClr val="26262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/>
            <a:r>
              <a:rPr lang="en-US" dirty="0" smtClean="0"/>
              <a:t>the warnings from </a:t>
            </a:r>
            <a:r>
              <a:rPr lang="en-US" b="1" kern="1200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-Wall </a:t>
            </a:r>
            <a:r>
              <a:rPr lang="en-US" dirty="0" smtClean="0"/>
              <a:t>will protect us</a:t>
            </a:r>
            <a:br>
              <a:rPr lang="en-US" dirty="0" smtClean="0"/>
            </a:br>
            <a:r>
              <a:rPr lang="en-US" dirty="0" smtClean="0"/>
              <a:t>from unwise idioms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0" y="483697"/>
            <a:ext cx="4572000" cy="6260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Waddress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Warray</a:t>
            </a:r>
            <a:r>
              <a:rPr lang="en-US" sz="1200" dirty="0" smtClean="0"/>
              <a:t>-bounds (only with ‘-O2’)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Wc</a:t>
            </a:r>
            <a:r>
              <a:rPr lang="en-US" sz="1200" dirty="0" smtClean="0"/>
              <a:t>++0x-compat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Wchar</a:t>
            </a:r>
            <a:r>
              <a:rPr lang="en-US" sz="1200" dirty="0" smtClean="0"/>
              <a:t>-subscripts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Wimplicit-int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Wimplicit</a:t>
            </a:r>
            <a:r>
              <a:rPr lang="en-US" sz="1200" dirty="0" smtClean="0"/>
              <a:t>-function-declaration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Wcomment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Wformat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Wmain</a:t>
            </a:r>
            <a:r>
              <a:rPr lang="en-US" sz="1200" dirty="0" smtClean="0"/>
              <a:t> (only for C/</a:t>
            </a:r>
            <a:r>
              <a:rPr lang="en-US" sz="1200" dirty="0" err="1" smtClean="0"/>
              <a:t>ObjC</a:t>
            </a:r>
            <a:r>
              <a:rPr lang="en-US" sz="1200" dirty="0" smtClean="0"/>
              <a:t> and unless ‘-</a:t>
            </a:r>
            <a:r>
              <a:rPr lang="en-US" sz="1200" dirty="0" err="1" smtClean="0"/>
              <a:t>ffreestanding</a:t>
            </a:r>
            <a:r>
              <a:rPr lang="en-US" sz="1200" dirty="0" smtClean="0"/>
              <a:t>’)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Wmissing</a:t>
            </a:r>
            <a:r>
              <a:rPr lang="en-US" sz="1200" dirty="0" smtClean="0"/>
              <a:t>-braces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Wnonnull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Wparentheses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Wpointer</a:t>
            </a:r>
            <a:r>
              <a:rPr lang="en-US" sz="1200" dirty="0" smtClean="0"/>
              <a:t>-sign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Wreorder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Wreturn</a:t>
            </a:r>
            <a:r>
              <a:rPr lang="en-US" sz="1200" dirty="0" smtClean="0"/>
              <a:t>-type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Wsequence</a:t>
            </a:r>
            <a:r>
              <a:rPr lang="en-US" sz="1200" dirty="0" smtClean="0"/>
              <a:t>-point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Wsign</a:t>
            </a:r>
            <a:r>
              <a:rPr lang="en-US" sz="1200" dirty="0" smtClean="0"/>
              <a:t>-compare (only in C++)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Wstrict</a:t>
            </a:r>
            <a:r>
              <a:rPr lang="en-US" sz="1200" dirty="0" smtClean="0"/>
              <a:t>-aliasing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Wstrict</a:t>
            </a:r>
            <a:r>
              <a:rPr lang="en-US" sz="1200" dirty="0" smtClean="0"/>
              <a:t>-overflow=1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Wswitch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Wtrigraphs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Wuninitialized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Wunknown-pragmas</a:t>
            </a:r>
            <a:endParaRPr lang="en-US" sz="1200" dirty="0" smtClean="0"/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Wunused</a:t>
            </a:r>
            <a:r>
              <a:rPr lang="en-US" sz="1200" dirty="0" smtClean="0"/>
              <a:t>-function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Wunused</a:t>
            </a:r>
            <a:r>
              <a:rPr lang="en-US" sz="1200" dirty="0" smtClean="0"/>
              <a:t>-label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Wunused</a:t>
            </a:r>
            <a:r>
              <a:rPr lang="en-US" sz="1200" dirty="0" smtClean="0"/>
              <a:t>-value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Wunused</a:t>
            </a:r>
            <a:r>
              <a:rPr lang="en-US" sz="1200" dirty="0" smtClean="0"/>
              <a:t>-variable</a:t>
            </a:r>
          </a:p>
          <a:p>
            <a:pPr algn="r"/>
            <a:r>
              <a:rPr lang="en-US" sz="1200" dirty="0" smtClean="0"/>
              <a:t>-</a:t>
            </a:r>
            <a:r>
              <a:rPr lang="en-US" sz="1200" dirty="0" err="1" smtClean="0"/>
              <a:t>Wvolatile</a:t>
            </a:r>
            <a:r>
              <a:rPr lang="en-US" sz="1200" dirty="0" smtClean="0"/>
              <a:t>-register-</a:t>
            </a:r>
            <a:r>
              <a:rPr lang="en-US" sz="1200" dirty="0" err="1" smtClean="0"/>
              <a:t>var</a:t>
            </a:r>
            <a:endParaRPr lang="en-US" sz="1200" dirty="0"/>
          </a:p>
        </p:txBody>
      </p:sp>
      <p:graphicFrame>
        <p:nvGraphicFramePr>
          <p:cNvPr id="144433" name="Group 49"/>
          <p:cNvGraphicFramePr>
            <a:graphicFrameLocks noGrp="1"/>
          </p:cNvGraphicFramePr>
          <p:nvPr/>
        </p:nvGraphicFramePr>
        <p:xfrm>
          <a:off x="535173" y="1419225"/>
          <a:ext cx="6248400" cy="2194560"/>
        </p:xfrm>
        <a:graphic>
          <a:graphicData uri="http://schemas.openxmlformats.org/drawingml/2006/table">
            <a:tbl>
              <a:tblPr/>
              <a:tblGrid>
                <a:gridCol w="1371600"/>
                <a:gridCol w="48768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level of warnings to display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(common usage: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-Wall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for all warnings)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executable file name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(if omitted, compiles to file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a.out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generates information for debugger 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799" y="5634335"/>
            <a:ext cx="5289699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Guess: how many pages does the </a:t>
            </a:r>
            <a:r>
              <a:rPr lang="en-US" dirty="0" err="1" smtClean="0">
                <a:solidFill>
                  <a:srgbClr val="00B050"/>
                </a:solidFill>
              </a:rPr>
              <a:t>gcc</a:t>
            </a:r>
            <a:r>
              <a:rPr lang="en-US" dirty="0" smtClean="0">
                <a:solidFill>
                  <a:srgbClr val="00B050"/>
                </a:solidFill>
              </a:rPr>
              <a:t> manual have on </a:t>
            </a:r>
            <a:r>
              <a:rPr lang="en-US" dirty="0" err="1" smtClean="0">
                <a:solidFill>
                  <a:srgbClr val="00B050"/>
                </a:solidFill>
              </a:rPr>
              <a:t>gcc</a:t>
            </a:r>
            <a:r>
              <a:rPr lang="en-US" dirty="0" smtClean="0">
                <a:solidFill>
                  <a:srgbClr val="00B050"/>
                </a:solidFill>
              </a:rPr>
              <a:t> options?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18354</TotalTime>
  <Words>1124</Words>
  <Application>Microsoft Office PowerPoint</Application>
  <PresentationFormat>On-screen Show (4:3)</PresentationFormat>
  <Paragraphs>272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Slide 1</vt:lpstr>
      <vt:lpstr>Lecture summary</vt:lpstr>
      <vt:lpstr>History</vt:lpstr>
      <vt:lpstr>Characteristics of C</vt:lpstr>
      <vt:lpstr>First C program</vt:lpstr>
      <vt:lpstr>Dissecting Hello World</vt:lpstr>
      <vt:lpstr>Second C program</vt:lpstr>
      <vt:lpstr>Compiling/running</vt:lpstr>
      <vt:lpstr>gcc options (partial)</vt:lpstr>
      <vt:lpstr>printf</vt:lpstr>
      <vt:lpstr>printf continued</vt:lpstr>
      <vt:lpstr>Very much the same as Java</vt:lpstr>
      <vt:lpstr>Mostly the same as Java</vt:lpstr>
      <vt:lpstr>Very different from Java</vt:lpstr>
      <vt:lpstr>Also very different</vt:lpstr>
      <vt:lpstr>scanf</vt:lpstr>
      <vt:lpstr>scanf continued</vt:lpstr>
      <vt:lpstr>Practice exercise</vt:lpstr>
      <vt:lpstr>Social Implications/Ethics Friday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1122</cp:revision>
  <dcterms:created xsi:type="dcterms:W3CDTF">2005-03-28T18:45:14Z</dcterms:created>
  <dcterms:modified xsi:type="dcterms:W3CDTF">2009-10-16T20:45:23Z</dcterms:modified>
</cp:coreProperties>
</file>