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90" r:id="rId3"/>
    <p:sldId id="437" r:id="rId4"/>
    <p:sldId id="438" r:id="rId5"/>
    <p:sldId id="440" r:id="rId6"/>
    <p:sldId id="439" r:id="rId7"/>
    <p:sldId id="444" r:id="rId8"/>
    <p:sldId id="458" r:id="rId9"/>
    <p:sldId id="445" r:id="rId10"/>
    <p:sldId id="446" r:id="rId11"/>
    <p:sldId id="447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9" r:id="rId21"/>
    <p:sldId id="460" r:id="rId22"/>
    <p:sldId id="435" r:id="rId23"/>
    <p:sldId id="436" r:id="rId24"/>
    <p:sldId id="461" r:id="rId25"/>
    <p:sldId id="462" r:id="rId26"/>
    <p:sldId id="433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egrep "\&lt;C\&gt;" ideas.txt</a:t>
            </a:r>
          </a:p>
          <a:p>
            <a:r>
              <a:rPr lang="en-US" smtClean="0"/>
              <a:t>egrep "^ACT|^Scene" hamlet.txt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egrep "\^_*\^" chat.txt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egrep "</a:t>
            </a:r>
            <a:r>
              <a:rPr lang="en-US" smtClean="0"/>
              <a:t>[ABCDF][+\-]?" 143.txt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egrep "[0-9]{3}-[0-9]{3}-[0-9]{4}" faculty.html</a:t>
            </a: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sed -r "s/([0-9]{3})-([0-9]{3})-([0-9]{4})/(\1) \2.\3/g" facnames.txt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10B9E-0C2A-4EB9-A2BD-0D4BB23510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A0DE9F-88A3-4A19-A67B-12129347B7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</a:t>
            </a:r>
            <a:r>
              <a:rPr lang="en-US" dirty="0" smtClean="0">
                <a:sym typeface="Wingdings"/>
              </a:rPr>
              <a:t>6</a:t>
            </a:r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2A in focus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2773" y="1447800"/>
            <a:ext cx="2466753" cy="83099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anagram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raga </a:t>
            </a:r>
            <a:r>
              <a:rPr lang="en-US" dirty="0" smtClean="0"/>
              <a:t>Man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59888" y="1863298"/>
            <a:ext cx="5475767" cy="83099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omputer science (&amp;) engineering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epic reticence ensuring gnome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21665" y="3198168"/>
            <a:ext cx="24092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notkin</a:t>
            </a:r>
            <a:r>
              <a:rPr lang="en-US" dirty="0" smtClean="0"/>
              <a:t> beard</a:t>
            </a:r>
            <a:br>
              <a:rPr lang="en-US" dirty="0" smtClean="0"/>
            </a:br>
            <a:r>
              <a:rPr lang="en-US" dirty="0" smtClean="0"/>
              <a:t>drank one bit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regexes</a:t>
            </a:r>
            <a:endParaRPr lang="en-US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simplest </a:t>
            </a:r>
            <a:r>
              <a:rPr lang="en-US" dirty="0" err="1" smtClean="0"/>
              <a:t>regexes</a:t>
            </a:r>
            <a:r>
              <a:rPr lang="en-US" dirty="0" smtClean="0"/>
              <a:t> simply match a particular </a:t>
            </a:r>
            <a:r>
              <a:rPr lang="en-US" dirty="0" smtClean="0"/>
              <a:t>substring: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atches any line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1"/>
            <a:r>
              <a:rPr lang="en-US" sz="2000" dirty="0" smtClean="0"/>
              <a:t>YES :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abc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abcdef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defabc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",".=.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abc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.=.",  ...</a:t>
            </a:r>
          </a:p>
          <a:p>
            <a:pPr lvl="1"/>
            <a:r>
              <a:rPr lang="en-US" sz="2000" dirty="0" smtClean="0"/>
              <a:t>NO :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fedcba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ab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AbC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Bash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", ...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Wildcards and anchors</a:t>
            </a:r>
            <a:endParaRPr lang="en-US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smtClean="0"/>
              <a:t>  (a dot) matches any character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\n</a:t>
            </a:r>
          </a:p>
          <a:p>
            <a:pPr lvl="1"/>
            <a:r>
              <a:rPr lang="en-US" dirty="0" smtClean="0"/>
              <a:t>"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oo.y</a:t>
            </a:r>
            <a:r>
              <a:rPr lang="en-US" dirty="0" smtClean="0"/>
              <a:t>" matches "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Doocy</a:t>
            </a:r>
            <a:r>
              <a:rPr lang="en-US" dirty="0" smtClean="0"/>
              <a:t>",  "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goofy</a:t>
            </a:r>
            <a:r>
              <a:rPr lang="en-US" dirty="0" smtClean="0"/>
              <a:t>", "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LooPy</a:t>
            </a:r>
            <a:r>
              <a:rPr lang="en-US" dirty="0" smtClean="0"/>
              <a:t>", ...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\.</a:t>
            </a:r>
            <a:r>
              <a:rPr lang="en-US" dirty="0" smtClean="0"/>
              <a:t> to literally match a dot . character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dirty="0" smtClean="0"/>
              <a:t> matches the beginning of a line;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smtClean="0"/>
              <a:t> the end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"^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$" </a:t>
            </a:r>
            <a:r>
              <a:rPr lang="en-US" dirty="0" smtClean="0"/>
              <a:t>matches lines that consist entirely of 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</a:t>
            </a:r>
            <a:r>
              <a:rPr lang="en-US" dirty="0" smtClean="0"/>
              <a:t>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\&lt;</a:t>
            </a:r>
            <a:r>
              <a:rPr lang="en-US" dirty="0" smtClean="0"/>
              <a:t> demands that pattern is the beginning of a word;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\&gt;</a:t>
            </a:r>
            <a:r>
              <a:rPr lang="en-US" dirty="0" smtClean="0"/>
              <a:t> demands that pattern is the end of a word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"\&lt;for\&gt;" </a:t>
            </a:r>
            <a:r>
              <a:rPr lang="en-US" dirty="0" smtClean="0"/>
              <a:t>matches lines that contain the word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"for"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characters</a:t>
            </a:r>
            <a:endParaRPr lang="en-US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 smtClean="0"/>
              <a:t> means </a:t>
            </a:r>
            <a:r>
              <a:rPr lang="en-US" i="1" dirty="0" smtClean="0"/>
              <a:t>or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abc|def|g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dirty="0" smtClean="0"/>
              <a:t>matches lines with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"def", </a:t>
            </a:r>
            <a:r>
              <a:rPr lang="en-US" dirty="0" smtClean="0">
                <a:ea typeface="+mn-ea"/>
                <a:cs typeface="+mn-cs"/>
              </a:rPr>
              <a:t>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g“</a:t>
            </a:r>
          </a:p>
          <a:p>
            <a:r>
              <a:rPr lang="en-US" dirty="0" smtClean="0"/>
              <a:t>precedence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Subject|Date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  </a:t>
            </a:r>
            <a:r>
              <a:rPr lang="en-US" dirty="0" smtClean="0"/>
              <a:t>vs.   			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Subject|Date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smtClean="0"/>
              <a:t>There's no </a:t>
            </a:r>
            <a:r>
              <a:rPr lang="en-US" i="1" dirty="0" smtClean="0"/>
              <a:t>and</a:t>
            </a:r>
            <a:r>
              <a:rPr lang="en-US" dirty="0" smtClean="0"/>
              <a:t> symbol. Why not?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are for grouping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Homer|Marge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Simpson" </a:t>
            </a:r>
            <a:r>
              <a:rPr lang="en-US" dirty="0" smtClean="0"/>
              <a:t>matches lines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"Homer Simpson"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"Marge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Simpson“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dirty="0" smtClean="0"/>
              <a:t> starts an escape sequence: many characters must be escaped to match them: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/\$.[]()^*+?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Quantifiers:  * + ?</a:t>
            </a:r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000" dirty="0" smtClean="0"/>
              <a:t>  means 0 or more occurrences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*" </a:t>
            </a:r>
            <a:r>
              <a:rPr lang="en-US" sz="2000" dirty="0" smtClean="0"/>
              <a:t>matches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","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...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)*" </a:t>
            </a:r>
            <a:r>
              <a:rPr lang="en-US" sz="2000" dirty="0" smtClean="0"/>
              <a:t>matches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abcbcbc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...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"a.*a" </a:t>
            </a:r>
            <a:r>
              <a:rPr lang="en-US" sz="2000" dirty="0" smtClean="0"/>
              <a:t>matches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"a8qa", "a!?_a", ... </a:t>
            </a:r>
            <a:endParaRPr lang="en-US" sz="2000" dirty="0" smtClean="0"/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000" dirty="0" smtClean="0"/>
              <a:t>  means 1 or more occurrences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)+" </a:t>
            </a:r>
            <a:r>
              <a:rPr lang="en-US" sz="2000" dirty="0" smtClean="0"/>
              <a:t>matches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abcbcbc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... 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Goo+gle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dirty="0" smtClean="0"/>
              <a:t>matches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"Google",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Gooogle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Goooogle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", ...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 smtClean="0"/>
              <a:t>  means 0 or 1 occurrences </a:t>
            </a:r>
          </a:p>
          <a:p>
            <a:pPr lvl="1"/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"Martina?" </a:t>
            </a:r>
            <a:r>
              <a:rPr lang="en-US" sz="2000" dirty="0" smtClean="0">
                <a:ea typeface="+mn-ea"/>
                <a:cs typeface="+mn-cs"/>
              </a:rPr>
              <a:t>matches lines with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Martin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, "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Martina"</a:t>
            </a:r>
          </a:p>
          <a:p>
            <a:pPr lvl="1"/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"Dan(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iel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)?" </a:t>
            </a:r>
            <a:r>
              <a:rPr lang="en-US" sz="2000" dirty="0" smtClean="0">
                <a:ea typeface="+mn-ea"/>
                <a:cs typeface="+mn-cs"/>
              </a:rPr>
              <a:t>matches lines with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"Dan"</a:t>
            </a:r>
            <a:r>
              <a:rPr lang="en-US" sz="2000" dirty="0" smtClean="0">
                <a:ea typeface="+mn-ea"/>
                <a:cs typeface="+mn-cs"/>
              </a:rPr>
              <a:t> or 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"Daniel"</a:t>
            </a:r>
          </a:p>
          <a:p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quantifiers</a:t>
            </a:r>
            <a:endParaRPr lang="en-US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min,max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smtClean="0"/>
              <a:t>means between min and max occurrences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"a(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){2,4}" </a:t>
            </a:r>
            <a:r>
              <a:rPr lang="en-US" dirty="0" smtClean="0"/>
              <a:t>matches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abcbcbc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abcbcbcbc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min or max may be omitted to specify any number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"{2,}" </a:t>
            </a:r>
            <a:r>
              <a:rPr lang="en-US" dirty="0" smtClean="0"/>
              <a:t>means 2 or more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"{,6}" </a:t>
            </a:r>
            <a:r>
              <a:rPr lang="en-US" dirty="0" smtClean="0"/>
              <a:t>means up to 6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"{3}"  </a:t>
            </a:r>
            <a:r>
              <a:rPr lang="en-US" dirty="0" smtClean="0"/>
              <a:t>means exactly 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 sets</a:t>
            </a:r>
            <a:endParaRPr lang="en-US" smtClean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 ] </a:t>
            </a:r>
            <a:r>
              <a:rPr lang="en-US" dirty="0" smtClean="0"/>
              <a:t>group characters into a character set; </a:t>
            </a:r>
            <a:br>
              <a:rPr lang="en-US" dirty="0" smtClean="0"/>
            </a:br>
            <a:r>
              <a:rPr lang="en-US" dirty="0" smtClean="0"/>
              <a:t>will match any single character from the set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bcd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]art" </a:t>
            </a:r>
            <a:r>
              <a:rPr lang="en-US" dirty="0" smtClean="0"/>
              <a:t>matches strings containing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", "cart",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"dart" </a:t>
            </a:r>
          </a:p>
          <a:p>
            <a:pPr lvl="1"/>
            <a:r>
              <a:rPr lang="en-US" dirty="0" smtClean="0"/>
              <a:t>equivalent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b|c|d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)art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 ranges</a:t>
            </a:r>
            <a:endParaRPr lang="en-US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Specify a range of characters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"[a-z]" </a:t>
            </a:r>
            <a:r>
              <a:rPr lang="en-US" dirty="0" smtClean="0"/>
              <a:t>matches any lowercase letter 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"[a-zA-Z0-9]" </a:t>
            </a:r>
            <a:r>
              <a:rPr lang="en-US" dirty="0" smtClean="0"/>
              <a:t>matches any lower- or uppercase letter or digit </a:t>
            </a:r>
          </a:p>
          <a:p>
            <a:r>
              <a:rPr lang="en-US" dirty="0" smtClean="0"/>
              <a:t>an initial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dirty="0" smtClean="0"/>
              <a:t> inside a character set negates it 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"[^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abcd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]" </a:t>
            </a:r>
            <a:r>
              <a:rPr lang="en-US" dirty="0" smtClean="0"/>
              <a:t>matches any character other than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a, b, c,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 </a:t>
            </a:r>
            <a:endParaRPr lang="en-US" dirty="0" smtClean="0"/>
          </a:p>
          <a:p>
            <a:r>
              <a:rPr lang="en-US" dirty="0" smtClean="0"/>
              <a:t>inside a character set,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must be escaped to be matched 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"[+\-]?[0-9]+" </a:t>
            </a:r>
            <a:r>
              <a:rPr lang="en-US" dirty="0" smtClean="0"/>
              <a:t>matches optional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dirty="0" smtClean="0"/>
              <a:t>, followed by </a:t>
            </a:r>
            <a:r>
              <a:rPr lang="en-US" dirty="0" smtClean="0">
                <a:sym typeface="Symbol" pitchFamily="18" charset="2"/>
              </a:rPr>
              <a:t>at least </a:t>
            </a:r>
            <a:r>
              <a:rPr lang="en-US" dirty="0" smtClean="0"/>
              <a:t>one digit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sed</a:t>
            </a:r>
            <a:endParaRPr lang="en-US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Usage: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-r "s/REGEX/TEXT/g" filename</a:t>
            </a:r>
          </a:p>
          <a:p>
            <a:pPr lvl="2"/>
            <a:r>
              <a:rPr lang="en-US" dirty="0" smtClean="0"/>
              <a:t>substitutes (replaces) occurrence(s) of </a:t>
            </a:r>
            <a:r>
              <a:rPr lang="en-US" dirty="0" err="1" smtClean="0"/>
              <a:t>regex</a:t>
            </a:r>
            <a:r>
              <a:rPr lang="en-US" dirty="0" smtClean="0"/>
              <a:t> with the given text</a:t>
            </a:r>
          </a:p>
          <a:p>
            <a:pPr lvl="2"/>
            <a:r>
              <a:rPr lang="en-US" dirty="0" smtClean="0"/>
              <a:t>if filename is omitted, reads from standard input</a:t>
            </a:r>
          </a:p>
          <a:p>
            <a:pPr lvl="2"/>
            <a:r>
              <a:rPr lang="en-US" dirty="0" err="1" smtClean="0"/>
              <a:t>sed</a:t>
            </a:r>
            <a:r>
              <a:rPr lang="en-US" dirty="0" smtClean="0"/>
              <a:t> has other uses, but most can be emulated with substitutions</a:t>
            </a:r>
          </a:p>
          <a:p>
            <a:r>
              <a:rPr lang="en-US" dirty="0" smtClean="0"/>
              <a:t>Example (replaces all occurrences of 143 with 303):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-r "s/143/303/g" lecturenotes.txt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13679" name="Group 15"/>
          <p:cNvGraphicFramePr>
            <a:graphicFrameLocks noGrp="1"/>
          </p:cNvGraphicFramePr>
          <p:nvPr/>
        </p:nvGraphicFramePr>
        <p:xfrm>
          <a:off x="1447800" y="1444625"/>
          <a:ext cx="6172200" cy="1097280"/>
        </p:xfrm>
        <a:graphic>
          <a:graphicData uri="http://schemas.openxmlformats.org/drawingml/2006/table">
            <a:tbl>
              <a:tblPr/>
              <a:tblGrid>
                <a:gridCol w="1371600"/>
                <a:gridCol w="48006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sed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tream </a:t>
                      </a: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itor; performs regex-based replacements and alterations on input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dirty="0" smtClean="0"/>
              <a:t> is line-oriented;  processes input a line at a time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-r </a:t>
            </a:r>
            <a:r>
              <a:rPr lang="en-US" dirty="0" smtClean="0"/>
              <a:t>option makes </a:t>
            </a:r>
            <a:r>
              <a:rPr lang="en-US" dirty="0" err="1" smtClean="0"/>
              <a:t>regexes</a:t>
            </a:r>
            <a:r>
              <a:rPr lang="en-US" dirty="0" smtClean="0"/>
              <a:t> work better</a:t>
            </a:r>
          </a:p>
          <a:p>
            <a:pPr lvl="1"/>
            <a:r>
              <a:rPr lang="en-US" dirty="0" smtClean="0"/>
              <a:t>recognizes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 ) , [ ] , * , + </a:t>
            </a:r>
            <a:r>
              <a:rPr lang="en-US" dirty="0" smtClean="0"/>
              <a:t>the “right” way, etc.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flag after last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/>
              <a:t> matches all occurrences</a:t>
            </a:r>
          </a:p>
          <a:p>
            <a:r>
              <a:rPr lang="en-US" dirty="0" smtClean="0"/>
              <a:t>special characters must be escaped to match them literally</a:t>
            </a:r>
          </a:p>
          <a:p>
            <a:pPr lvl="1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-r "s/http:\/\//https:\/\//g" urls.txt</a:t>
            </a:r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dirty="0" smtClean="0"/>
              <a:t> can use other delimiters besides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/>
              <a:t>   ... whatever follows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 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|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-r "s#/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/bin#/home/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billy#g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Back-references</a:t>
            </a:r>
            <a:endParaRPr lang="en-US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span of text captured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is given an internal number</a:t>
            </a:r>
          </a:p>
          <a:p>
            <a:pPr lvl="1"/>
            <a:r>
              <a:rPr lang="en-US" dirty="0" smtClean="0"/>
              <a:t>you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\number </a:t>
            </a:r>
            <a:r>
              <a:rPr lang="en-US" dirty="0" smtClean="0"/>
              <a:t>to use the captured text in the replacement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\0 </a:t>
            </a:r>
            <a:r>
              <a:rPr lang="en-US" dirty="0" smtClean="0"/>
              <a:t>is the overall pattern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\1 </a:t>
            </a:r>
            <a:r>
              <a:rPr lang="en-US" dirty="0" smtClean="0"/>
              <a:t>is the first parenthetical capture</a:t>
            </a:r>
          </a:p>
          <a:p>
            <a:pPr lvl="1"/>
            <a:r>
              <a:rPr lang="en-US" dirty="0" smtClean="0"/>
              <a:t>...</a:t>
            </a:r>
          </a:p>
          <a:p>
            <a:endParaRPr lang="en-US" dirty="0" smtClean="0"/>
          </a:p>
          <a:p>
            <a:r>
              <a:rPr lang="en-US" dirty="0" smtClean="0"/>
              <a:t>Example: swap last names with first names</a:t>
            </a:r>
          </a:p>
          <a:p>
            <a:pPr lvl="1"/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sed -r "s/([^ ]*), ([^ ]*)/\2 \1/g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 2A</a:t>
            </a:r>
            <a:endParaRPr lang="en-US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Understanding vs. doing – this is not a straightforward barrier to overcome, and it doesn’t happen all at once</a:t>
            </a:r>
          </a:p>
          <a:p>
            <a:r>
              <a:rPr lang="en-US" sz="2000" dirty="0" smtClean="0"/>
              <a:t>Breaking down solutions into parts is crucial</a:t>
            </a:r>
          </a:p>
          <a:p>
            <a:pPr lvl="1"/>
            <a:r>
              <a:rPr lang="en-US" sz="2000" dirty="0" err="1" smtClean="0"/>
              <a:t>Edsger</a:t>
            </a:r>
            <a:r>
              <a:rPr lang="en-US" sz="2000" dirty="0" smtClean="0"/>
              <a:t> W. </a:t>
            </a:r>
            <a:r>
              <a:rPr lang="en-US" sz="2000" dirty="0" err="1" smtClean="0"/>
              <a:t>Dijkstra</a:t>
            </a:r>
            <a:r>
              <a:rPr lang="en-US" sz="2000" dirty="0" smtClean="0"/>
              <a:t>, ACM Turing Lecture 1972, “The Humble Programmer”</a:t>
            </a:r>
          </a:p>
          <a:p>
            <a:r>
              <a:rPr lang="en-US" sz="2000" dirty="0" smtClean="0"/>
              <a:t>Some amount of “finding things on your own” is essential; p</a:t>
            </a:r>
            <a:r>
              <a:rPr lang="en-US" sz="2000" dirty="0" smtClean="0"/>
              <a:t>erhaps I expected too much of this for this assignment</a:t>
            </a:r>
          </a:p>
          <a:p>
            <a:pPr lvl="1"/>
            <a:r>
              <a:rPr lang="en-US" sz="2000" dirty="0" err="1" smtClean="0"/>
              <a:t>sed</a:t>
            </a:r>
            <a:r>
              <a:rPr lang="en-US" sz="2000" dirty="0" smtClean="0"/>
              <a:t> and regular expressions</a:t>
            </a:r>
          </a:p>
          <a:p>
            <a:pPr lvl="1"/>
            <a:r>
              <a:rPr lang="en-US" sz="2000" dirty="0" smtClean="0"/>
              <a:t>loops</a:t>
            </a:r>
          </a:p>
          <a:p>
            <a:pPr lvl="1"/>
            <a:r>
              <a:rPr lang="en-US" sz="2000" dirty="0" smtClean="0"/>
              <a:t>…</a:t>
            </a:r>
          </a:p>
          <a:p>
            <a:r>
              <a:rPr lang="en-US" sz="2000" dirty="0" smtClean="0"/>
              <a:t>Performance – not the high priority</a:t>
            </a:r>
          </a:p>
          <a:p>
            <a:pPr lvl="1"/>
            <a:r>
              <a:rPr lang="en-US" sz="2000" dirty="0" smtClean="0"/>
              <a:t>Linear vs. quadratic (or worse) complexity of the script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read line; do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echo $line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done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“Debugging </a:t>
            </a:r>
            <a:r>
              <a:rPr lang="en-US" dirty="0" smtClean="0"/>
              <a:t>is important, especially since the shell is so sensitive to details.  I recommend two things: (a) trying your commands individually in the command-line as you're trying to build your shell scripts; and  (b) assigning and echoing </a:t>
            </a:r>
            <a:r>
              <a:rPr lang="en-US" dirty="0" smtClean="0"/>
              <a:t>‘unnecessary’ variables </a:t>
            </a:r>
            <a:r>
              <a:rPr lang="en-US" dirty="0" smtClean="0"/>
              <a:t>in your scripts that can be used to help see what's happening step-by-step</a:t>
            </a:r>
            <a:r>
              <a:rPr lang="en-US" dirty="0" smtClean="0"/>
              <a:t>.”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things don’t work, what do you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I'm </a:t>
            </a:r>
            <a:r>
              <a:rPr lang="en-US" dirty="0" smtClean="0"/>
              <a:t>not worried about performance (within a little bit of reason) on 2A.  Bill </a:t>
            </a:r>
            <a:r>
              <a:rPr lang="en-US" dirty="0" err="1" smtClean="0"/>
              <a:t>Wulf</a:t>
            </a:r>
            <a:r>
              <a:rPr lang="en-US" dirty="0" smtClean="0"/>
              <a:t>, who served as president of the National Academy of Engineering for over a decade, once said something like: </a:t>
            </a:r>
            <a:r>
              <a:rPr lang="en-US" dirty="0" smtClean="0"/>
              <a:t>“More </a:t>
            </a:r>
            <a:r>
              <a:rPr lang="en-US" dirty="0" smtClean="0"/>
              <a:t>mistakes are made by premature optimization than for any other reason including sheer ignorance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OK, maybe it doesn’t work right, but at least it’s really fast.  </a:t>
            </a:r>
          </a:p>
          <a:p>
            <a:pPr lvl="1"/>
            <a:r>
              <a:rPr lang="en-US" dirty="0" smtClean="0"/>
              <a:t>Well, if it doesn’t have to work right, I can make it even faster!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When dealing with a lot of data, what is usually most important about performance is the underlying algorithmic complexity</a:t>
            </a:r>
          </a:p>
          <a:p>
            <a:pPr lvl="1"/>
            <a:r>
              <a:rPr lang="en-US" sz="2000" i="1" dirty="0" smtClean="0"/>
              <a:t>Very roughly</a:t>
            </a:r>
            <a:r>
              <a:rPr lang="en-US" sz="2000" dirty="0" smtClean="0"/>
              <a:t>, how many times do you need to touch each data item</a:t>
            </a:r>
          </a:p>
          <a:p>
            <a:r>
              <a:rPr lang="en-US" sz="2000" dirty="0" smtClean="0"/>
              <a:t>Examples</a:t>
            </a:r>
          </a:p>
          <a:p>
            <a:pPr lvl="1"/>
            <a:r>
              <a:rPr lang="en-US" sz="2000" dirty="0" smtClean="0"/>
              <a:t>Finding a number in an unsorted list: linear search</a:t>
            </a:r>
          </a:p>
          <a:p>
            <a:pPr lvl="1"/>
            <a:r>
              <a:rPr lang="en-US" sz="2000" dirty="0" smtClean="0"/>
              <a:t>Finding a number in a sorted list: linear or binary search</a:t>
            </a:r>
          </a:p>
          <a:p>
            <a:pPr lvl="1"/>
            <a:r>
              <a:rPr lang="en-US" sz="2000" dirty="0" smtClean="0"/>
              <a:t>Sorting a list: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vs. O(N log N)</a:t>
            </a:r>
          </a:p>
          <a:p>
            <a:r>
              <a:rPr lang="en-US" sz="2000" dirty="0" smtClean="0"/>
              <a:t>HW2: if you touch every entry in the dictionary many times for each input string, that might be a problem – </a:t>
            </a:r>
            <a:r>
              <a:rPr lang="en-US" sz="2000" dirty="0" smtClean="0"/>
              <a:t>there are </a:t>
            </a:r>
            <a:r>
              <a:rPr lang="en-US" sz="2000" dirty="0" smtClean="0"/>
              <a:t>479,829 entries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3776" y="709613"/>
            <a:ext cx="546735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13860" y="6262300"/>
            <a:ext cx="58160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http://www.cs.bath.ac.uk/~jjb/here/CM10135/CM10135_Lecture3_2004.html</a:t>
            </a:r>
            <a:endParaRPr lang="en-US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I’d like to spend about 15 minutes having about three students present their solution to 2A to the class</a:t>
            </a:r>
          </a:p>
          <a:p>
            <a:r>
              <a:rPr lang="en-US" dirty="0" smtClean="0"/>
              <a:t>I’ll pick some varying approaches</a:t>
            </a:r>
          </a:p>
          <a:p>
            <a:r>
              <a:rPr lang="en-US" dirty="0" smtClean="0"/>
              <a:t>Please send me email if you are willing to present your solution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1E8F-9E64-4F57-9C28-9B348329C93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write and change your programs you should be using an editor – what’s the alternative?</a:t>
            </a:r>
          </a:p>
          <a:p>
            <a:r>
              <a:rPr lang="en-US" dirty="0" smtClean="0"/>
              <a:t>The most common editors on Unix are </a:t>
            </a:r>
            <a:r>
              <a:rPr lang="en-US" dirty="0" err="1" smtClean="0"/>
              <a:t>pico</a:t>
            </a:r>
            <a:r>
              <a:rPr lang="en-US" dirty="0" smtClean="0"/>
              <a:t>, </a:t>
            </a:r>
            <a:r>
              <a:rPr lang="en-US" dirty="0" err="1" smtClean="0"/>
              <a:t>emacs</a:t>
            </a:r>
            <a:r>
              <a:rPr lang="en-US" dirty="0" smtClean="0"/>
              <a:t> and vi – </a:t>
            </a:r>
            <a:r>
              <a:rPr lang="en-US" dirty="0" err="1" smtClean="0"/>
              <a:t>pico</a:t>
            </a:r>
            <a:r>
              <a:rPr lang="en-US" dirty="0" smtClean="0"/>
              <a:t> is simple, </a:t>
            </a:r>
            <a:r>
              <a:rPr lang="en-US" dirty="0" err="1" smtClean="0"/>
              <a:t>emacs</a:t>
            </a:r>
            <a:r>
              <a:rPr lang="en-US" dirty="0" smtClean="0"/>
              <a:t> is (arbitrarily) complex, and vi is still loved by many old-time Unix users</a:t>
            </a:r>
          </a:p>
          <a:p>
            <a:r>
              <a:rPr lang="en-US" dirty="0" smtClean="0"/>
              <a:t>You don’t need to become an expert in these, but it’s worth an investment to become capable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</a:t>
            </a:r>
            <a:r>
              <a:rPr lang="en-US" dirty="0" smtClean="0"/>
              <a:t>/</a:t>
            </a:r>
            <a:r>
              <a:rPr lang="en-US" dirty="0" err="1" smtClean="0"/>
              <a:t>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you didn’t mention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dirty="0" smtClean="0"/>
              <a:t> on the previous slide?  Isn’t it a “stream editor”?  Indeed it is.</a:t>
            </a:r>
          </a:p>
          <a:p>
            <a:r>
              <a:rPr lang="en-US" dirty="0" smtClean="0"/>
              <a:t>It’s closely related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dirty="0" smtClean="0"/>
              <a:t>, a line editor from the first days of Unix</a:t>
            </a:r>
          </a:p>
          <a:p>
            <a:pPr lvl="1"/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ed</a:t>
            </a:r>
            <a:r>
              <a:rPr lang="en-US" dirty="0" smtClean="0"/>
              <a:t> let you interactively edit lines, changing parts of specific lines – referred to by number and/or by content – inserting and deleting lines,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dirty="0" smtClean="0"/>
              <a:t> session [Wikipedia]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609" y="1600200"/>
            <a:ext cx="4166191" cy="4495800"/>
          </a:xfr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is the standard Unix text editor.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This is line number two.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2i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%l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is the standard Unix text editor.$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This is line number two.$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66191" cy="4495800"/>
          </a:xfrm>
          <a:ln w="9525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3s/two/three/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,l</a:t>
            </a:r>
          </a:p>
          <a:p>
            <a:pPr>
              <a:buNone/>
            </a:pP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is the standard Unix text editor.$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$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This is line number three.$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w text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65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q</a:t>
            </a:r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i="1" dirty="0" smtClean="0">
                <a:latin typeface="Courier New" pitchFamily="49" charset="0"/>
                <a:cs typeface="Courier New" pitchFamily="49" charset="0"/>
              </a:rPr>
              <a:t>The end result is a simple text file containing the following text:</a:t>
            </a:r>
          </a:p>
          <a:p>
            <a:pPr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i="1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 is the standard Unix text editor.</a:t>
            </a:r>
          </a:p>
          <a:p>
            <a:pPr>
              <a:buNone/>
            </a:pP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None/>
            </a:pPr>
            <a:r>
              <a:rPr lang="en-US" sz="1400" b="1" i="1" dirty="0" smtClean="0">
                <a:latin typeface="Courier New" pitchFamily="49" charset="0"/>
                <a:cs typeface="Courier New" pitchFamily="49" charset="0"/>
              </a:rPr>
              <a:t>This is line number three.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dirty="0" smtClean="0"/>
              <a:t>: non-interactive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sometimes you wanted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dirty="0" smtClean="0"/>
              <a:t>-like features – in particular regular expression matching – </a:t>
            </a:r>
            <a:r>
              <a:rPr lang="en-US" dirty="0" smtClean="0"/>
              <a:t>non-interactively</a:t>
            </a:r>
          </a:p>
          <a:p>
            <a:r>
              <a:rPr lang="en-US" dirty="0" smtClean="0"/>
              <a:t>That’s what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dirty="0" smtClean="0"/>
              <a:t> is for – 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ed</a:t>
            </a:r>
            <a:r>
              <a:rPr lang="en-US" dirty="0" smtClean="0"/>
              <a:t>-like </a:t>
            </a:r>
            <a:r>
              <a:rPr lang="en-US" dirty="0" smtClean="0"/>
              <a:t>commands on a string to do transformations that are hard or impossible to do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 core feature is the use of regular expressions – these are powerful and found in other Unix tools, most noticeably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regular expression?</a:t>
            </a:r>
            <a:endParaRPr lang="en-US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"[a-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-Z_\-]+@(([a-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-Z_\-])+\.)+[a-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-Z]{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2,4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}"</a:t>
            </a:r>
          </a:p>
          <a:p>
            <a:r>
              <a:rPr lang="en-US" dirty="0" smtClean="0"/>
              <a:t>r</a:t>
            </a:r>
            <a:r>
              <a:rPr lang="en-US" dirty="0" smtClean="0"/>
              <a:t>egular expression: a description of a pattern of text</a:t>
            </a:r>
          </a:p>
          <a:p>
            <a:pPr lvl="1"/>
            <a:r>
              <a:rPr lang="en-US" dirty="0" smtClean="0"/>
              <a:t>can test whether a string matches the expression's pattern</a:t>
            </a:r>
          </a:p>
          <a:p>
            <a:pPr lvl="1"/>
            <a:r>
              <a:rPr lang="en-US" dirty="0" smtClean="0"/>
              <a:t>can use a </a:t>
            </a:r>
            <a:r>
              <a:rPr lang="en-US" dirty="0" err="1" smtClean="0"/>
              <a:t>regex</a:t>
            </a:r>
            <a:r>
              <a:rPr lang="en-US" dirty="0" smtClean="0"/>
              <a:t> to search/replace characters in a string</a:t>
            </a:r>
          </a:p>
          <a:p>
            <a:pPr lvl="1"/>
            <a:r>
              <a:rPr lang="en-US" dirty="0" smtClean="0"/>
              <a:t>regular expressions are powerful but can be tough to read</a:t>
            </a:r>
          </a:p>
          <a:p>
            <a:pPr lvl="2"/>
            <a:r>
              <a:rPr lang="en-US" dirty="0" smtClean="0"/>
              <a:t>the above regular expression matches basic email addresses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 throughout computer science, in tools, in theory, in practice</a:t>
            </a:r>
          </a:p>
          <a:p>
            <a:r>
              <a:rPr lang="en-US" dirty="0" smtClean="0"/>
              <a:t>Powerful enough to be very useful; other kinds of matching require more powerful languages than regular expressions, but they are more complex</a:t>
            </a:r>
          </a:p>
          <a:p>
            <a:r>
              <a:rPr lang="en-US" dirty="0" smtClean="0"/>
              <a:t>Lots of variations, but all have the same “power” – that is, they can match the same patterns, although the expressions themselves may be more or less complicated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Consolas" pitchFamily="49" charset="0"/>
              </a:rPr>
              <a:t>egrep</a:t>
            </a:r>
            <a:r>
              <a:rPr lang="en-US" smtClean="0"/>
              <a:t> and regexes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>
              <a:solidFill>
                <a:srgbClr val="262626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 lvl="1"/>
            <a:endParaRPr lang="en-US" dirty="0" smtClean="0">
              <a:solidFill>
                <a:srgbClr val="40404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262626"/>
                </a:solidFill>
              </a:rPr>
              <a:t>	</a:t>
            </a:r>
            <a:r>
              <a:rPr lang="en-US" dirty="0" smtClean="0">
                <a:solidFill>
                  <a:srgbClr val="262626"/>
                </a:solidFill>
              </a:rPr>
              <a:t>  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egrep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"[0-9]{3}-[0-9]{3}-[0-9]{4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}"</a:t>
            </a:r>
            <a:endParaRPr lang="en-US" b="1" dirty="0" smtClean="0">
              <a:solidFill>
                <a:srgbClr val="26262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solidFill>
                <a:srgbClr val="262626"/>
              </a:solidFill>
              <a:latin typeface="Consolas" pitchFamily="49" charset="0"/>
            </a:endParaRPr>
          </a:p>
        </p:txBody>
      </p:sp>
      <p:graphicFrame>
        <p:nvGraphicFramePr>
          <p:cNvPr id="129042" name="Group 18"/>
          <p:cNvGraphicFramePr>
            <a:graphicFrameLocks noGrp="1"/>
          </p:cNvGraphicFramePr>
          <p:nvPr/>
        </p:nvGraphicFramePr>
        <p:xfrm>
          <a:off x="1524000" y="1419225"/>
          <a:ext cx="6172200" cy="1097280"/>
        </p:xfrm>
        <a:graphic>
          <a:graphicData uri="http://schemas.openxmlformats.org/drawingml/2006/table">
            <a:tbl>
              <a:tblPr/>
              <a:tblGrid>
                <a:gridCol w="1371600"/>
                <a:gridCol w="4800600"/>
              </a:tblGrid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egrep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xtended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grep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;  uses regexes in its search patterns;  equivalent to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grep -E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18064</TotalTime>
  <Words>1478</Words>
  <Application>Microsoft Office PowerPoint</Application>
  <PresentationFormat>On-screen Show (4:3)</PresentationFormat>
  <Paragraphs>235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dan_design_template</vt:lpstr>
      <vt:lpstr>HW 2A in focus</vt:lpstr>
      <vt:lpstr>HW 2A</vt:lpstr>
      <vt:lpstr>Editors</vt:lpstr>
      <vt:lpstr>ed/sed</vt:lpstr>
      <vt:lpstr>Example ed session [Wikipedia]</vt:lpstr>
      <vt:lpstr>sed: non-interactive ed</vt:lpstr>
      <vt:lpstr>What is a regular expression?</vt:lpstr>
      <vt:lpstr>Regular expressions</vt:lpstr>
      <vt:lpstr>egrep and regexes</vt:lpstr>
      <vt:lpstr>Basic regexes</vt:lpstr>
      <vt:lpstr>Wildcards and anchors</vt:lpstr>
      <vt:lpstr>Special characters</vt:lpstr>
      <vt:lpstr>Quantifiers:  * + ?</vt:lpstr>
      <vt:lpstr>More quantifiers</vt:lpstr>
      <vt:lpstr>Character sets</vt:lpstr>
      <vt:lpstr>Character ranges</vt:lpstr>
      <vt:lpstr>sed</vt:lpstr>
      <vt:lpstr>more about sed</vt:lpstr>
      <vt:lpstr>Back-references</vt:lpstr>
      <vt:lpstr>loops</vt:lpstr>
      <vt:lpstr>Debugging</vt:lpstr>
      <vt:lpstr>Performance</vt:lpstr>
      <vt:lpstr>Algorithmic complexity</vt:lpstr>
      <vt:lpstr>Slide 24</vt:lpstr>
      <vt:lpstr>Wednesday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1067</cp:revision>
  <dcterms:created xsi:type="dcterms:W3CDTF">2005-03-28T18:45:14Z</dcterms:created>
  <dcterms:modified xsi:type="dcterms:W3CDTF">2009-10-12T20:10:01Z</dcterms:modified>
</cp:coreProperties>
</file>