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5"/>
  </p:notesMasterIdLst>
  <p:handoutMasterIdLst>
    <p:handoutMasterId r:id="rId36"/>
  </p:handoutMasterIdLst>
  <p:sldIdLst>
    <p:sldId id="256" r:id="rId2"/>
    <p:sldId id="390" r:id="rId3"/>
    <p:sldId id="393" r:id="rId4"/>
    <p:sldId id="397" r:id="rId5"/>
    <p:sldId id="398" r:id="rId6"/>
    <p:sldId id="399" r:id="rId7"/>
    <p:sldId id="434" r:id="rId8"/>
    <p:sldId id="405" r:id="rId9"/>
    <p:sldId id="406" r:id="rId10"/>
    <p:sldId id="408" r:id="rId11"/>
    <p:sldId id="432" r:id="rId12"/>
    <p:sldId id="411" r:id="rId13"/>
    <p:sldId id="412" r:id="rId14"/>
    <p:sldId id="413"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28" r:id="rId30"/>
    <p:sldId id="429" r:id="rId31"/>
    <p:sldId id="430" r:id="rId32"/>
    <p:sldId id="431" r:id="rId33"/>
    <p:sldId id="433" r:id="rId34"/>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5708" autoAdjust="0"/>
  </p:normalViewPr>
  <p:slideViewPr>
    <p:cSldViewPr snapToGrid="0" snapToObjects="1">
      <p:cViewPr>
        <p:scale>
          <a:sx n="90" d="100"/>
          <a:sy n="90" d="100"/>
        </p:scale>
        <p:origin x="-78" y="-300"/>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D688DA-F7D1-4AD9-B35A-0A2CD29BEF51}" type="datetimeFigureOut">
              <a:rPr lang="en-US" smtClean="0"/>
              <a:pPr/>
              <a:t>10/9/2009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AC0E30-FE5D-4E44-BCC0-8F57B2E759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C98CECE-D45A-494F-A7F9-32DD22E1A8EE}"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Grp="1" noRot="1" noChangeAspect="1"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884614" y="8684926"/>
            <a:ext cx="2971800" cy="457513"/>
          </a:xfrm>
          <a:prstGeom prst="rect">
            <a:avLst/>
          </a:prstGeom>
        </p:spPr>
        <p:txBody>
          <a:bodyPr/>
          <a:lstStyle/>
          <a:p>
            <a:fld id="{53141EA3-9BF7-4704-B72E-030B7FFE9B8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10B9E-0C2A-4EB9-A2BD-0D4BB23510D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10B9E-0C2A-4EB9-A2BD-0D4BB23510D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10B9E-0C2A-4EB9-A2BD-0D4BB23510D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CSE303 Au09</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CSE303 Au09</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82773" y="6088566"/>
            <a:ext cx="8250864" cy="477139"/>
          </a:xfrm>
        </p:spPr>
        <p:txBody>
          <a:bodyPr/>
          <a:lstStyle/>
          <a:p>
            <a:r>
              <a:rPr lang="en-US" dirty="0" smtClean="0"/>
              <a:t>David Notkin </a:t>
            </a:r>
            <a:r>
              <a:rPr lang="en-US" sz="1800" dirty="0" smtClean="0">
                <a:sym typeface="Wingdings"/>
              </a:rPr>
              <a:t></a:t>
            </a:r>
            <a:r>
              <a:rPr lang="en-US" dirty="0" smtClean="0">
                <a:sym typeface="Wingdings"/>
              </a:rPr>
              <a:t> </a:t>
            </a:r>
            <a:r>
              <a:rPr lang="en-US" dirty="0" smtClean="0"/>
              <a:t>Autumn 2009</a:t>
            </a:r>
            <a:r>
              <a:rPr lang="en-US" dirty="0" smtClean="0">
                <a:sym typeface="Wingdings"/>
              </a:rPr>
              <a:t>  CSE303 Lecture </a:t>
            </a:r>
            <a:r>
              <a:rPr lang="en-US" dirty="0" smtClean="0">
                <a:sym typeface="Wingdings"/>
              </a:rPr>
              <a:t>5</a:t>
            </a:r>
            <a:endParaRPr lang="en-US" dirty="0" smtClean="0"/>
          </a:p>
        </p:txBody>
      </p:sp>
      <p:sp>
        <p:nvSpPr>
          <p:cNvPr id="15" name="Title 14"/>
          <p:cNvSpPr>
            <a:spLocks noGrp="1"/>
          </p:cNvSpPr>
          <p:nvPr>
            <p:ph type="title"/>
          </p:nvPr>
        </p:nvSpPr>
        <p:spPr/>
        <p:txBody>
          <a:bodyPr/>
          <a:lstStyle/>
          <a:p>
            <a:r>
              <a:rPr lang="en-US" dirty="0" smtClean="0"/>
              <a:t>Lights, camera, action!</a:t>
            </a:r>
            <a:endParaRPr lang="en-US" dirty="0"/>
          </a:p>
        </p:txBody>
      </p:sp>
      <p:sp>
        <p:nvSpPr>
          <p:cNvPr id="6" name="Rectangle 5"/>
          <p:cNvSpPr/>
          <p:nvPr/>
        </p:nvSpPr>
        <p:spPr>
          <a:xfrm>
            <a:off x="685800" y="1860698"/>
            <a:ext cx="6820786" cy="1348061"/>
          </a:xfrm>
          <a:prstGeom prst="rect">
            <a:avLst/>
          </a:prstGeom>
        </p:spPr>
        <p:txBody>
          <a:bodyPr wrap="square">
            <a:spAutoFit/>
          </a:bodyPr>
          <a:lstStyle/>
          <a:p>
            <a:pPr indent="233363" algn="l">
              <a:buFont typeface="Arial" pitchFamily="34" charset="0"/>
              <a:buChar char="•"/>
            </a:pPr>
            <a:r>
              <a:rPr lang="en-US" dirty="0" smtClean="0"/>
              <a:t>Today</a:t>
            </a:r>
          </a:p>
          <a:p>
            <a:pPr lvl="1" indent="233363" algn="l">
              <a:buFont typeface="Arial" pitchFamily="34" charset="0"/>
              <a:buChar char="•"/>
            </a:pPr>
            <a:r>
              <a:rPr lang="en-US" dirty="0" smtClean="0"/>
              <a:t>More scripting</a:t>
            </a:r>
          </a:p>
          <a:p>
            <a:pPr lvl="1" indent="233363" algn="l">
              <a:buFont typeface="Arial" pitchFamily="34" charset="0"/>
              <a:buChar char="•"/>
            </a:pPr>
            <a:r>
              <a:rPr lang="en-US" dirty="0" smtClean="0"/>
              <a:t>Social impacts</a:t>
            </a:r>
            <a:endParaRPr lang="en-US" dirty="0" smtClean="0"/>
          </a:p>
        </p:txBody>
      </p:sp>
      <p:sp>
        <p:nvSpPr>
          <p:cNvPr id="7" name="Cloud Callout 6"/>
          <p:cNvSpPr/>
          <p:nvPr/>
        </p:nvSpPr>
        <p:spPr bwMode="auto">
          <a:xfrm>
            <a:off x="4928190" y="1860698"/>
            <a:ext cx="3848987" cy="2951619"/>
          </a:xfrm>
          <a:prstGeom prst="cloudCallout">
            <a:avLst>
              <a:gd name="adj1" fmla="val -76910"/>
              <a:gd name="adj2" fmla="val -7186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282575" marR="0" indent="0" algn="ctr" defTabSz="914400" rtl="0" eaLnBrk="1" fontAlgn="base" latinLnBrk="0" hangingPunct="1">
              <a:lnSpc>
                <a:spcPct val="100000"/>
              </a:lnSpc>
              <a:spcBef>
                <a:spcPct val="20000"/>
              </a:spcBef>
              <a:spcAft>
                <a:spcPct val="0"/>
              </a:spcAft>
              <a:buClrTx/>
              <a:buSzTx/>
              <a:buFontTx/>
              <a:buNone/>
              <a:tabLst/>
            </a:pPr>
            <a:r>
              <a:rPr lang="en-US" dirty="0" smtClean="0"/>
              <a:t>“scripts” in computing come from scripts in the theater</a:t>
            </a:r>
            <a:endParaRPr kumimoji="0" lang="en-US" sz="24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t>Command-line arguments</a:t>
            </a:r>
          </a:p>
        </p:txBody>
      </p:sp>
      <p:sp>
        <p:nvSpPr>
          <p:cNvPr id="78851" name="Rectangle 3"/>
          <p:cNvSpPr>
            <a:spLocks noGrp="1" noChangeArrowheads="1"/>
          </p:cNvSpPr>
          <p:nvPr>
            <p:ph type="body" idx="1"/>
          </p:nvPr>
        </p:nvSpPr>
        <p:spPr>
          <a:xfrm>
            <a:off x="0" y="1295400"/>
            <a:ext cx="9144000" cy="5562600"/>
          </a:xfrm>
        </p:spPr>
        <p:txBody>
          <a:bodyPr/>
          <a:lstStyle/>
          <a:p>
            <a:endParaRPr lang="en-US" dirty="0" smtClean="0">
              <a:solidFill>
                <a:srgbClr val="262626"/>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lnSpc>
                <a:spcPct val="80000"/>
              </a:lnSpc>
              <a:buFont typeface="Wingdings" pitchFamily="2" charset="2"/>
              <a:buNone/>
            </a:pPr>
            <a:r>
              <a:rPr lang="en-US" sz="2000" b="1" dirty="0" smtClean="0">
                <a:latin typeface="Courier New" pitchFamily="49" charset="0"/>
                <a:cs typeface="Courier New" pitchFamily="49" charset="0"/>
              </a:rPr>
              <a:t>if [ "$1" = "-r" ]; then</a:t>
            </a:r>
          </a:p>
          <a:p>
            <a:pPr lvl="1">
              <a:lnSpc>
                <a:spcPct val="80000"/>
              </a:lnSpc>
              <a:buFont typeface="Wingdings" pitchFamily="2" charset="2"/>
              <a:buNone/>
            </a:pPr>
            <a:r>
              <a:rPr lang="en-US" sz="2000" b="1" dirty="0" smtClean="0">
                <a:latin typeface="Courier New" pitchFamily="49" charset="0"/>
                <a:cs typeface="Courier New" pitchFamily="49" charset="0"/>
              </a:rPr>
              <a:t>    echo "Running in special reverse format."</a:t>
            </a:r>
          </a:p>
          <a:p>
            <a:pPr lvl="1">
              <a:lnSpc>
                <a:spcPct val="80000"/>
              </a:lnSpc>
              <a:buFont typeface="Wingdings" pitchFamily="2" charset="2"/>
              <a:buNone/>
            </a:pPr>
            <a:r>
              <a:rPr lang="en-US" sz="2000" b="1" dirty="0" err="1" smtClean="0">
                <a:latin typeface="Courier New" pitchFamily="49" charset="0"/>
                <a:cs typeface="Courier New" pitchFamily="49" charset="0"/>
              </a:rPr>
              <a:t>fi</a:t>
            </a:r>
            <a:endParaRPr lang="en-US" sz="700" b="1" dirty="0" smtClean="0">
              <a:latin typeface="Courier New" pitchFamily="49" charset="0"/>
              <a:cs typeface="Courier New" pitchFamily="49" charset="0"/>
            </a:endParaRPr>
          </a:p>
          <a:p>
            <a:pPr lvl="1">
              <a:lnSpc>
                <a:spcPct val="80000"/>
              </a:lnSpc>
              <a:buFont typeface="Wingdings" pitchFamily="2" charset="2"/>
              <a:buNone/>
            </a:pPr>
            <a:endParaRPr lang="en-US" sz="2000" b="1" dirty="0" smtClean="0">
              <a:latin typeface="Courier New" pitchFamily="49" charset="0"/>
              <a:cs typeface="Courier New" pitchFamily="49" charset="0"/>
            </a:endParaRPr>
          </a:p>
          <a:p>
            <a:pPr lvl="1">
              <a:lnSpc>
                <a:spcPct val="80000"/>
              </a:lnSpc>
              <a:buFont typeface="Wingdings" pitchFamily="2" charset="2"/>
              <a:buNone/>
            </a:pPr>
            <a:r>
              <a:rPr lang="en-US" sz="2000" b="1" dirty="0" smtClean="0">
                <a:latin typeface="Courier New" pitchFamily="49" charset="0"/>
                <a:cs typeface="Courier New" pitchFamily="49" charset="0"/>
              </a:rPr>
              <a:t>if [ $# -</a:t>
            </a:r>
            <a:r>
              <a:rPr lang="en-US" sz="2000" b="1" dirty="0" err="1" smtClean="0">
                <a:latin typeface="Courier New" pitchFamily="49" charset="0"/>
                <a:cs typeface="Courier New" pitchFamily="49" charset="0"/>
              </a:rPr>
              <a:t>lt</a:t>
            </a:r>
            <a:r>
              <a:rPr lang="en-US" sz="2000" b="1" dirty="0" smtClean="0">
                <a:latin typeface="Courier New" pitchFamily="49" charset="0"/>
                <a:cs typeface="Courier New" pitchFamily="49" charset="0"/>
              </a:rPr>
              <a:t> 2 ]; then</a:t>
            </a:r>
          </a:p>
          <a:p>
            <a:pPr lvl="1">
              <a:lnSpc>
                <a:spcPct val="80000"/>
              </a:lnSpc>
              <a:buFont typeface="Wingdings" pitchFamily="2" charset="2"/>
              <a:buNone/>
            </a:pPr>
            <a:r>
              <a:rPr lang="en-US" sz="2000" b="1" dirty="0" smtClean="0">
                <a:latin typeface="Courier New" pitchFamily="49" charset="0"/>
                <a:cs typeface="Courier New" pitchFamily="49" charset="0"/>
              </a:rPr>
              <a:t>    echo "Usage: $0 source destination"</a:t>
            </a:r>
          </a:p>
          <a:p>
            <a:pPr lvl="1">
              <a:lnSpc>
                <a:spcPct val="80000"/>
              </a:lnSpc>
              <a:buFont typeface="Wingdings" pitchFamily="2" charset="2"/>
              <a:buNone/>
            </a:pPr>
            <a:r>
              <a:rPr lang="en-US" sz="2000" b="1" dirty="0" smtClean="0">
                <a:latin typeface="Courier New" pitchFamily="49" charset="0"/>
                <a:cs typeface="Courier New" pitchFamily="49" charset="0"/>
              </a:rPr>
              <a:t>    exit 1     # exit the script, error code 1</a:t>
            </a:r>
          </a:p>
          <a:p>
            <a:pPr lvl="1">
              <a:lnSpc>
                <a:spcPct val="80000"/>
              </a:lnSpc>
              <a:buFont typeface="Wingdings" pitchFamily="2" charset="2"/>
              <a:buNone/>
            </a:pPr>
            <a:r>
              <a:rPr lang="en-US" sz="2000" b="1" dirty="0" err="1" smtClean="0">
                <a:latin typeface="Courier New" pitchFamily="49" charset="0"/>
                <a:cs typeface="Courier New" pitchFamily="49" charset="0"/>
              </a:rPr>
              <a:t>fi</a:t>
            </a:r>
            <a:endParaRPr lang="en-US" sz="2000" b="1" dirty="0" smtClean="0">
              <a:latin typeface="Courier New" pitchFamily="49" charset="0"/>
              <a:cs typeface="Courier New" pitchFamily="49" charset="0"/>
            </a:endParaRPr>
          </a:p>
        </p:txBody>
      </p:sp>
      <p:graphicFrame>
        <p:nvGraphicFramePr>
          <p:cNvPr id="78872" name="Group 24"/>
          <p:cNvGraphicFramePr>
            <a:graphicFrameLocks noGrp="1"/>
          </p:cNvGraphicFramePr>
          <p:nvPr/>
        </p:nvGraphicFramePr>
        <p:xfrm>
          <a:off x="609600" y="1444625"/>
          <a:ext cx="8153400" cy="2018348"/>
        </p:xfrm>
        <a:graphic>
          <a:graphicData uri="http://schemas.openxmlformats.org/drawingml/2006/table">
            <a:tbl>
              <a:tblPr/>
              <a:tblGrid>
                <a:gridCol w="5029200"/>
                <a:gridCol w="3124200"/>
              </a:tblGrid>
              <a:tr h="22542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name of this script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$1, $2, $3, ...</a:t>
                      </a:r>
                      <a:endParaRPr kumimoji="0" lang="en-US" sz="2000" b="1" i="1" u="none" strike="noStrike" cap="none" normalizeH="0" baseline="0" dirty="0" smtClean="0">
                        <a:ln>
                          <a:noFill/>
                        </a:ln>
                        <a:solidFill>
                          <a:srgbClr val="262626"/>
                        </a:solidFill>
                        <a:effectLst/>
                        <a:latin typeface="Courier New" pitchFamily="49" charset="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command-line arguments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a:t>
                      </a:r>
                      <a:endParaRPr kumimoji="0" lang="en-US" sz="2000" b="1" i="1" u="none" strike="noStrike" cap="none" normalizeH="0" baseline="0" dirty="0" smtClean="0">
                        <a:ln>
                          <a:noFill/>
                        </a:ln>
                        <a:solidFill>
                          <a:srgbClr val="262626"/>
                        </a:solidFill>
                        <a:effectLst/>
                        <a:latin typeface="Courier New" pitchFamily="49" charset="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number of arguments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array of all arguments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Whence?</a:t>
            </a:r>
            <a:endParaRPr lang="en-US" dirty="0"/>
          </a:p>
        </p:txBody>
      </p:sp>
      <p:sp>
        <p:nvSpPr>
          <p:cNvPr id="3" name="Content Placeholder 2"/>
          <p:cNvSpPr>
            <a:spLocks noGrp="1"/>
          </p:cNvSpPr>
          <p:nvPr>
            <p:ph idx="1"/>
          </p:nvPr>
        </p:nvSpPr>
        <p:spPr/>
        <p:txBody>
          <a:bodyPr/>
          <a:lstStyle/>
          <a:p>
            <a:r>
              <a:rPr lang="en-US" dirty="0" smtClean="0"/>
              <a:t>To promote the progress of science and useful arts, by securing for limited times to authors and inventors the exclusive right to their respective writings and </a:t>
            </a:r>
            <a:r>
              <a:rPr lang="en-US" dirty="0" smtClean="0"/>
              <a:t>discoveries</a:t>
            </a:r>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11</a:t>
            </a:fld>
            <a:endParaRPr lang="en-US"/>
          </a:p>
        </p:txBody>
      </p:sp>
      <p:sp>
        <p:nvSpPr>
          <p:cNvPr id="6" name="TextBox 5"/>
          <p:cNvSpPr txBox="1"/>
          <p:nvPr/>
        </p:nvSpPr>
        <p:spPr>
          <a:xfrm>
            <a:off x="1329070" y="3965944"/>
            <a:ext cx="6347637" cy="461665"/>
          </a:xfrm>
          <a:prstGeom prst="rect">
            <a:avLst/>
          </a:prstGeom>
          <a:noFill/>
          <a:ln>
            <a:solidFill>
              <a:srgbClr val="7030A0"/>
            </a:solidFill>
          </a:ln>
        </p:spPr>
        <p:txBody>
          <a:bodyPr wrap="square" rtlCol="0">
            <a:spAutoFit/>
          </a:bodyPr>
          <a:lstStyle/>
          <a:p>
            <a:r>
              <a:rPr lang="en-US" dirty="0" smtClean="0">
                <a:solidFill>
                  <a:srgbClr val="7030A0"/>
                </a:solidFill>
              </a:rPr>
              <a:t>US Constitution: Article I, Section 8</a:t>
            </a: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8" name="Rectangle 4"/>
          <p:cNvSpPr>
            <a:spLocks noGrp="1" noChangeArrowheads="1"/>
          </p:cNvSpPr>
          <p:nvPr>
            <p:ph type="title"/>
          </p:nvPr>
        </p:nvSpPr>
        <p:spPr/>
        <p:txBody>
          <a:bodyPr/>
          <a:lstStyle/>
          <a:p>
            <a:r>
              <a:rPr lang="en-US" dirty="0" smtClean="0"/>
              <a:t>USPTO on patents </a:t>
            </a:r>
            <a:r>
              <a:rPr lang="en-US" sz="2800" dirty="0" smtClean="0"/>
              <a:t>(variations worldwide)</a:t>
            </a:r>
            <a:endParaRPr lang="en-US" dirty="0"/>
          </a:p>
        </p:txBody>
      </p:sp>
      <p:sp>
        <p:nvSpPr>
          <p:cNvPr id="794629" name="Rectangle 5"/>
          <p:cNvSpPr>
            <a:spLocks noGrp="1" noChangeArrowheads="1"/>
          </p:cNvSpPr>
          <p:nvPr>
            <p:ph type="body" idx="1"/>
          </p:nvPr>
        </p:nvSpPr>
        <p:spPr/>
        <p:txBody>
          <a:bodyPr/>
          <a:lstStyle/>
          <a:p>
            <a:r>
              <a:rPr lang="en-US" dirty="0" smtClean="0"/>
              <a:t>“A patent for an invention is the grant of a property right to the inventor, issued by the United States Patent and Trademark Office. … The right conferred by the patent grant is … ‘the right to exclude others from making, using, offering for sale, or selling’ the invention in the United States or ‘importing’ the invention into the United States.”</a:t>
            </a:r>
          </a:p>
          <a:p>
            <a:r>
              <a:rPr lang="en-US" dirty="0" smtClean="0"/>
              <a:t>“Utility patents may be granted to anyone who invents or discovers any new and useful process, machine, article of manufacture, or composition of matter, or any new and useful improvement thereof.”</a:t>
            </a:r>
            <a:endParaRPr lang="en-US" dirty="0"/>
          </a:p>
        </p:txBody>
      </p:sp>
      <p:sp>
        <p:nvSpPr>
          <p:cNvPr id="4" name="Date Placeholder 3"/>
          <p:cNvSpPr>
            <a:spLocks noGrp="1"/>
          </p:cNvSpPr>
          <p:nvPr>
            <p:ph type="dt" sz="half" idx="10"/>
          </p:nvPr>
        </p:nvSpPr>
        <p:spPr/>
        <p:txBody>
          <a:bodyPr/>
          <a:lstStyle/>
          <a:p>
            <a:fld id="{7EEA5E9F-494D-434E-9BE5-4E66470D76D3}" type="datetime1">
              <a:rPr lang="en-US" smtClean="0"/>
              <a:pPr/>
              <a:t>10/9/2009</a:t>
            </a:fld>
            <a:endParaRPr lang="en-US" dirty="0"/>
          </a:p>
        </p:txBody>
      </p:sp>
      <p:sp>
        <p:nvSpPr>
          <p:cNvPr id="5" name="Slide Number Placeholder 5"/>
          <p:cNvSpPr>
            <a:spLocks noGrp="1"/>
          </p:cNvSpPr>
          <p:nvPr>
            <p:ph type="sldNum" sz="quarter" idx="12"/>
          </p:nvPr>
        </p:nvSpPr>
        <p:spPr/>
        <p:txBody>
          <a:bodyPr/>
          <a:lstStyle/>
          <a:p>
            <a:fld id="{23FC40AE-DAAE-49F2-8B37-C850C9038534}"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USPTO on </a:t>
            </a:r>
            <a:r>
              <a:rPr lang="en-US" dirty="0" err="1" smtClean="0"/>
              <a:t>servicemarks</a:t>
            </a:r>
            <a:endParaRPr lang="en-US" dirty="0"/>
          </a:p>
        </p:txBody>
      </p:sp>
      <p:sp>
        <p:nvSpPr>
          <p:cNvPr id="3" name="Content Placeholder 2"/>
          <p:cNvSpPr>
            <a:spLocks noGrp="1"/>
          </p:cNvSpPr>
          <p:nvPr>
            <p:ph idx="1"/>
          </p:nvPr>
        </p:nvSpPr>
        <p:spPr/>
        <p:txBody>
          <a:bodyPr/>
          <a:lstStyle/>
          <a:p>
            <a:r>
              <a:rPr lang="en-US" dirty="0" smtClean="0"/>
              <a:t>“A trademark is a word, name, symbol, or device that is used in trade with goods to indicate the source of the goods and to distinguish them from the goods of others. A </a:t>
            </a:r>
            <a:r>
              <a:rPr lang="en-US" dirty="0" err="1" smtClean="0"/>
              <a:t>servicemark</a:t>
            </a:r>
            <a:r>
              <a:rPr lang="en-US" dirty="0" smtClean="0"/>
              <a:t> is the same as a trademark except that it identifies and distinguishes the source of a service rather than a product.”</a:t>
            </a:r>
          </a:p>
          <a:p>
            <a:r>
              <a:rPr lang="en-US" dirty="0" smtClean="0"/>
              <a:t>“Trademark rights may be used to prevent others from using a confusingly similar mark, but not to prevent others from making the same goods or from selling the same goods or services under a clearly different mark.”</a:t>
            </a:r>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USPTO on copyright</a:t>
            </a:r>
            <a:endParaRPr lang="en-US" dirty="0"/>
          </a:p>
        </p:txBody>
      </p:sp>
      <p:sp>
        <p:nvSpPr>
          <p:cNvPr id="3" name="Content Placeholder 2"/>
          <p:cNvSpPr>
            <a:spLocks noGrp="1"/>
          </p:cNvSpPr>
          <p:nvPr>
            <p:ph idx="1"/>
          </p:nvPr>
        </p:nvSpPr>
        <p:spPr/>
        <p:txBody>
          <a:bodyPr/>
          <a:lstStyle/>
          <a:p>
            <a:r>
              <a:rPr lang="en-US" sz="2000" dirty="0" smtClean="0"/>
              <a:t>“Copyright is a form of protection provided to the authors of ‘original works of authorship’ including literary, dramatic, musical, artistic, and certain other intellectual works, both published and unpublished. The 1976 Copyright Act generally gives the owner of copyright the exclusive right to reproduce the copyrighted work, to prepare derivative works, to distribute copies ...</a:t>
            </a:r>
          </a:p>
          <a:p>
            <a:r>
              <a:rPr lang="en-US" sz="2000" dirty="0" smtClean="0"/>
              <a:t>“The copyright protects the form of expression rather than the subject matter of the writing. For example, a description of a machine could be copyrighted, but this would only prevent others from copying the description; it would not prevent others from writing a description of their own or from making and using the machine. Copyrights are registered by the Copyright Office of the Library of Congress.”</a:t>
            </a:r>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property</a:t>
            </a:r>
            <a:endParaRPr lang="en-US" dirty="0"/>
          </a:p>
        </p:txBody>
      </p:sp>
      <p:sp>
        <p:nvSpPr>
          <p:cNvPr id="3" name="Content Placeholder 2"/>
          <p:cNvSpPr>
            <a:spLocks noGrp="1"/>
          </p:cNvSpPr>
          <p:nvPr>
            <p:ph idx="1"/>
          </p:nvPr>
        </p:nvSpPr>
        <p:spPr/>
        <p:txBody>
          <a:bodyPr/>
          <a:lstStyle/>
          <a:p>
            <a:r>
              <a:rPr lang="en-US" dirty="0" smtClean="0"/>
              <a:t>Overall, the intent is to encourage ingenuity and protect those in creative ventures, with the goal of promoting innovation for society</a:t>
            </a:r>
          </a:p>
          <a:p>
            <a:r>
              <a:rPr lang="en-US" dirty="0" smtClean="0"/>
              <a:t>The intent is to encourage creativity – not to create monopolies</a:t>
            </a:r>
          </a:p>
          <a:p>
            <a:endParaRPr lang="en-US" dirty="0" smtClean="0"/>
          </a:p>
          <a:p>
            <a:r>
              <a:rPr lang="en-US" dirty="0" smtClean="0"/>
              <a:t>And remember, I’m not an attorney, nor do I play one in the classroom</a:t>
            </a:r>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Focusing on copyright: software</a:t>
            </a:r>
            <a:endParaRPr lang="en-US" dirty="0"/>
          </a:p>
        </p:txBody>
      </p:sp>
      <p:sp>
        <p:nvSpPr>
          <p:cNvPr id="3" name="Content Placeholder 2"/>
          <p:cNvSpPr>
            <a:spLocks noGrp="1"/>
          </p:cNvSpPr>
          <p:nvPr>
            <p:ph idx="1"/>
          </p:nvPr>
        </p:nvSpPr>
        <p:spPr/>
        <p:txBody>
          <a:bodyPr/>
          <a:lstStyle/>
          <a:p>
            <a:r>
              <a:rPr lang="en-US" dirty="0" smtClean="0"/>
              <a:t>Roughly, the owner of a copyright controls the “right to copy” whatever is copyrighted</a:t>
            </a:r>
          </a:p>
          <a:p>
            <a:pPr lvl="1"/>
            <a:r>
              <a:rPr lang="en-US" dirty="0" smtClean="0"/>
              <a:t>Copying to a hard drive</a:t>
            </a:r>
          </a:p>
          <a:p>
            <a:pPr lvl="1"/>
            <a:r>
              <a:rPr lang="en-US" dirty="0" smtClean="0"/>
              <a:t>Copying into memory</a:t>
            </a:r>
          </a:p>
          <a:p>
            <a:pPr lvl="1"/>
            <a:r>
              <a:rPr lang="en-US" dirty="0" smtClean="0"/>
              <a:t>Sending a copy over a network </a:t>
            </a:r>
          </a:p>
          <a:p>
            <a:pPr lvl="1"/>
            <a:r>
              <a:rPr lang="en-US" dirty="0" smtClean="0"/>
              <a:t>…</a:t>
            </a:r>
          </a:p>
          <a:p>
            <a:r>
              <a:rPr lang="en-US" dirty="0" smtClean="0"/>
              <a:t>This wasn’t always true, which in part led to the development of EULAs – in most cases one licenses the right to use software rather than actually buying the software</a:t>
            </a:r>
          </a:p>
          <a:p>
            <a:pPr lvl="1"/>
            <a:r>
              <a:rPr lang="en-US" dirty="0" smtClean="0"/>
              <a:t>There are legal disputes over the differences</a:t>
            </a:r>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Copyright Law (1976)</a:t>
            </a:r>
            <a:endParaRPr lang="en-US" dirty="0"/>
          </a:p>
        </p:txBody>
      </p:sp>
      <p:sp>
        <p:nvSpPr>
          <p:cNvPr id="3" name="Content Placeholder 2"/>
          <p:cNvSpPr>
            <a:spLocks noGrp="1"/>
          </p:cNvSpPr>
          <p:nvPr>
            <p:ph idx="1"/>
          </p:nvPr>
        </p:nvSpPr>
        <p:spPr/>
        <p:txBody>
          <a:bodyPr/>
          <a:lstStyle/>
          <a:p>
            <a:r>
              <a:rPr lang="en-US" b="1" dirty="0" smtClean="0"/>
              <a:t>“</a:t>
            </a:r>
            <a:r>
              <a:rPr lang="en-US" dirty="0" smtClean="0"/>
              <a:t>[T]he fair use of a copyrighted work … is not an infringement of copyright. In determining whether the use made of a work in any particular case is a fair use the factors to be considered shall include:</a:t>
            </a:r>
          </a:p>
          <a:p>
            <a:pPr lvl="1"/>
            <a:r>
              <a:rPr lang="en-US" dirty="0" smtClean="0"/>
              <a:t>the purpose and character of the use, including whether such use is of a commercial nature or is for nonprofit educational purposes;</a:t>
            </a:r>
          </a:p>
          <a:p>
            <a:pPr lvl="1"/>
            <a:r>
              <a:rPr lang="en-US" dirty="0" smtClean="0"/>
              <a:t>the nature of the copyrighted work;</a:t>
            </a:r>
          </a:p>
          <a:p>
            <a:pPr lvl="1"/>
            <a:r>
              <a:rPr lang="en-US" dirty="0" smtClean="0"/>
              <a:t>the amount and substantiality of the portion used in relation to the copyrighted work as a whole; and</a:t>
            </a:r>
          </a:p>
          <a:p>
            <a:pPr lvl="1"/>
            <a:r>
              <a:rPr lang="en-US" dirty="0" smtClean="0"/>
              <a:t>the effect of the use upon the potential market for or value of the copyrighted work.”</a:t>
            </a:r>
            <a:br>
              <a:rPr lang="en-US" dirty="0" smtClean="0"/>
            </a:br>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dirty="0"/>
          </a:p>
        </p:txBody>
      </p:sp>
      <p:sp>
        <p:nvSpPr>
          <p:cNvPr id="5" name="Slide Number Placeholder 4"/>
          <p:cNvSpPr>
            <a:spLocks noGrp="1"/>
          </p:cNvSpPr>
          <p:nvPr>
            <p:ph type="sldNum" sz="quarter" idx="12"/>
          </p:nvPr>
        </p:nvSpPr>
        <p:spPr/>
        <p:txBody>
          <a:bodyPr/>
          <a:lstStyle/>
          <a:p>
            <a:fld id="{06753372-69A9-4A32-AA34-D7657B9303A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engineering (software)</a:t>
            </a:r>
            <a:endParaRPr lang="en-US" dirty="0"/>
          </a:p>
        </p:txBody>
      </p:sp>
      <p:sp>
        <p:nvSpPr>
          <p:cNvPr id="3" name="Content Placeholder 2"/>
          <p:cNvSpPr>
            <a:spLocks noGrp="1"/>
          </p:cNvSpPr>
          <p:nvPr>
            <p:ph idx="1"/>
          </p:nvPr>
        </p:nvSpPr>
        <p:spPr/>
        <p:txBody>
          <a:bodyPr/>
          <a:lstStyle/>
          <a:p>
            <a:r>
              <a:rPr lang="en-US" dirty="0" smtClean="0"/>
              <a:t>Taking apart something to see how it works</a:t>
            </a:r>
          </a:p>
          <a:p>
            <a:r>
              <a:rPr lang="en-US" dirty="0" smtClean="0"/>
              <a:t>In software, this usually means converting from object code to source code</a:t>
            </a:r>
          </a:p>
          <a:p>
            <a:r>
              <a:rPr lang="en-US" dirty="0" smtClean="0"/>
              <a:t>As reverse engineering is based on a copy of a piece of software, it is almost always in violation of copyright unless the right to do so is explicitly granted</a:t>
            </a:r>
          </a:p>
          <a:p>
            <a:r>
              <a:rPr lang="en-US" dirty="0" smtClean="0"/>
              <a:t>However, if </a:t>
            </a:r>
            <a:r>
              <a:rPr lang="en-US" dirty="0" err="1" smtClean="0"/>
              <a:t>decompilation</a:t>
            </a:r>
            <a:r>
              <a:rPr lang="en-US" dirty="0" smtClean="0"/>
              <a:t> is needed to attain interoperability, US and European copyright laws permit it in some cases</a:t>
            </a:r>
          </a:p>
          <a:p>
            <a:pPr lvl="1"/>
            <a:r>
              <a:rPr lang="en-US" dirty="0" smtClean="0"/>
              <a:t>One US example allowed a company to decompile to get around a software locking mechanism for a Sega game console</a:t>
            </a:r>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 1991 Software Directive</a:t>
            </a:r>
            <a:endParaRPr lang="en-US" dirty="0"/>
          </a:p>
        </p:txBody>
      </p:sp>
      <p:sp>
        <p:nvSpPr>
          <p:cNvPr id="3" name="Content Placeholder 2"/>
          <p:cNvSpPr>
            <a:spLocks noGrp="1"/>
          </p:cNvSpPr>
          <p:nvPr>
            <p:ph idx="1"/>
          </p:nvPr>
        </p:nvSpPr>
        <p:spPr/>
        <p:txBody>
          <a:bodyPr/>
          <a:lstStyle/>
          <a:p>
            <a:r>
              <a:rPr lang="en-US" dirty="0" smtClean="0"/>
              <a:t>Explicit right to decompile for interoperability only if:</a:t>
            </a:r>
          </a:p>
          <a:p>
            <a:pPr lvl="1"/>
            <a:r>
              <a:rPr lang="en-US" dirty="0" smtClean="0"/>
              <a:t>The program must be properly licensed</a:t>
            </a:r>
          </a:p>
          <a:p>
            <a:pPr lvl="1"/>
            <a:r>
              <a:rPr lang="en-US" dirty="0" err="1" smtClean="0"/>
              <a:t>Decompilation</a:t>
            </a:r>
            <a:r>
              <a:rPr lang="en-US" dirty="0" smtClean="0"/>
              <a:t> must be necessary and the burden is on the </a:t>
            </a:r>
            <a:r>
              <a:rPr lang="en-US" dirty="0" err="1" smtClean="0"/>
              <a:t>decompiler</a:t>
            </a:r>
            <a:r>
              <a:rPr lang="en-US" dirty="0" smtClean="0"/>
              <a:t> to show that manuals, API documents, etc. are insufficient</a:t>
            </a:r>
          </a:p>
          <a:p>
            <a:pPr lvl="1"/>
            <a:r>
              <a:rPr lang="en-US" dirty="0" smtClean="0"/>
              <a:t>The process must be as confined as much as possible to the parts relevant to interoperability. </a:t>
            </a:r>
          </a:p>
          <a:p>
            <a:pPr lvl="1"/>
            <a:r>
              <a:rPr lang="en-US" dirty="0" smtClean="0"/>
              <a:t>Decompiled information may only be used for the specific interoperability purpose and may not be shared</a:t>
            </a:r>
          </a:p>
        </p:txBody>
      </p:sp>
      <p:sp>
        <p:nvSpPr>
          <p:cNvPr id="4" name="Date Placeholder 3"/>
          <p:cNvSpPr>
            <a:spLocks noGrp="1"/>
          </p:cNvSpPr>
          <p:nvPr>
            <p:ph type="dt" sz="half" idx="10"/>
          </p:nvPr>
        </p:nvSpPr>
        <p:spPr/>
        <p:txBody>
          <a:bodyPr/>
          <a:lstStyle/>
          <a:p>
            <a:r>
              <a:rPr lang="en-US" smtClean="0"/>
              <a:t>CSE401 Au08</a:t>
            </a:r>
            <a:endParaRPr lang="en-US"/>
          </a:p>
        </p:txBody>
      </p:sp>
      <p:sp>
        <p:nvSpPr>
          <p:cNvPr id="5" name="Slide Number Placeholder 4"/>
          <p:cNvSpPr>
            <a:spLocks noGrp="1"/>
          </p:cNvSpPr>
          <p:nvPr>
            <p:ph type="sldNum" sz="quarter" idx="12"/>
          </p:nvPr>
        </p:nvSpPr>
        <p:spPr/>
        <p:txBody>
          <a:bodyPr/>
          <a:lstStyle/>
          <a:p>
            <a:fld id="{5473AB44-D50C-48E4-A620-4D570ADFCECC}"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smtClean="0"/>
              <a:t>Scripts</a:t>
            </a:r>
            <a:endParaRPr lang="en-US" dirty="0" smtClean="0"/>
          </a:p>
        </p:txBody>
      </p:sp>
      <p:sp>
        <p:nvSpPr>
          <p:cNvPr id="61443" name="Rectangle 3"/>
          <p:cNvSpPr>
            <a:spLocks noGrp="1" noChangeArrowheads="1"/>
          </p:cNvSpPr>
          <p:nvPr>
            <p:ph type="body" idx="1"/>
          </p:nvPr>
        </p:nvSpPr>
        <p:spPr/>
        <p:txBody>
          <a:bodyPr/>
          <a:lstStyle/>
          <a:p>
            <a:r>
              <a:rPr lang="en-US" sz="2000" dirty="0" smtClean="0"/>
              <a:t>A script is program whose purpose is to run other programs</a:t>
            </a:r>
          </a:p>
          <a:p>
            <a:pPr lvl="1"/>
            <a:r>
              <a:rPr lang="en-US" sz="2000" dirty="0" smtClean="0"/>
              <a:t> a series of commands combined into one file</a:t>
            </a:r>
          </a:p>
          <a:p>
            <a:pPr lvl="1"/>
            <a:r>
              <a:rPr lang="en-US" sz="2000" dirty="0" smtClean="0"/>
              <a:t>bash (like most shells) has syntax for writing script programs</a:t>
            </a:r>
          </a:p>
          <a:p>
            <a:pPr lvl="1"/>
            <a:r>
              <a:rPr lang="en-US" sz="2000" dirty="0" smtClean="0"/>
              <a:t>if your script becomes big, consider a “real” language</a:t>
            </a:r>
          </a:p>
          <a:p>
            <a:r>
              <a:rPr lang="en-US" sz="2000" dirty="0" smtClean="0"/>
              <a:t>To write a bash script (in brief):</a:t>
            </a:r>
          </a:p>
          <a:p>
            <a:pPr lvl="1"/>
            <a:r>
              <a:rPr lang="en-US" sz="2000" dirty="0" smtClean="0"/>
              <a:t>type one or more commands into a file;  save it</a:t>
            </a:r>
          </a:p>
          <a:p>
            <a:pPr lvl="1"/>
            <a:r>
              <a:rPr lang="en-US" sz="2000" dirty="0" smtClean="0"/>
              <a:t>type a special header in the file to identify it as a script</a:t>
            </a:r>
          </a:p>
          <a:p>
            <a:pPr lvl="1"/>
            <a:r>
              <a:rPr lang="en-US" sz="2000" dirty="0" smtClean="0"/>
              <a:t>enable execute permission on the file</a:t>
            </a:r>
          </a:p>
          <a:p>
            <a:pPr lvl="1"/>
            <a:r>
              <a:rPr lang="en-US" sz="2000" dirty="0" smtClean="0"/>
              <a:t>run it!</a:t>
            </a:r>
          </a:p>
          <a:p>
            <a:r>
              <a:rPr lang="en-US" sz="2000" dirty="0" smtClean="0"/>
              <a:t>There are other scripting languages ... many others</a:t>
            </a:r>
          </a:p>
          <a:p>
            <a:pPr lvl="1"/>
            <a:r>
              <a:rPr lang="en-US" sz="2000" dirty="0" smtClean="0"/>
              <a:t>JavaScript, Python, </a:t>
            </a:r>
            <a:r>
              <a:rPr lang="en-US" sz="2000" dirty="0" err="1" smtClean="0"/>
              <a:t>awk</a:t>
            </a:r>
            <a:r>
              <a:rPr lang="en-US" sz="2000" dirty="0" smtClean="0"/>
              <a:t>, </a:t>
            </a:r>
            <a:r>
              <a:rPr lang="en-US" sz="2000" dirty="0" err="1" smtClean="0"/>
              <a:t>sed</a:t>
            </a:r>
            <a:r>
              <a:rPr lang="en-US" sz="2000" dirty="0" smtClean="0"/>
              <a:t>, PHP, </a:t>
            </a:r>
            <a:r>
              <a:rPr lang="en-US" sz="2000" dirty="0" err="1" smtClean="0"/>
              <a:t>perl</a:t>
            </a:r>
            <a:r>
              <a:rPr lang="en-US" sz="2000" dirty="0" smtClean="0"/>
              <a:t>, …</a:t>
            </a: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Proprietary licenses</a:t>
            </a:r>
            <a:endParaRPr lang="en-US" dirty="0"/>
          </a:p>
        </p:txBody>
      </p:sp>
      <p:sp>
        <p:nvSpPr>
          <p:cNvPr id="3" name="Content Placeholder 2"/>
          <p:cNvSpPr>
            <a:spLocks noGrp="1"/>
          </p:cNvSpPr>
          <p:nvPr>
            <p:ph idx="1"/>
          </p:nvPr>
        </p:nvSpPr>
        <p:spPr/>
        <p:txBody>
          <a:bodyPr/>
          <a:lstStyle/>
          <a:p>
            <a:r>
              <a:rPr lang="en-US" dirty="0" smtClean="0"/>
              <a:t>For proprietary software licenses is the software publisher grants a license to use copies of software</a:t>
            </a:r>
          </a:p>
          <a:p>
            <a:r>
              <a:rPr lang="en-US" dirty="0" smtClean="0"/>
              <a:t>Ownership of those copies stays with the software publisher, thus reserving for the owner almost all rights and granting only a limited set of rights to the end-user. </a:t>
            </a:r>
          </a:p>
          <a:p>
            <a:r>
              <a:rPr lang="en-US" dirty="0" smtClean="0"/>
              <a:t>Without accepting the license, the end-user may generally not use the software at all</a:t>
            </a:r>
          </a:p>
          <a:p>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Software Foundation</a:t>
            </a:r>
            <a:endParaRPr lang="en-US" dirty="0"/>
          </a:p>
        </p:txBody>
      </p:sp>
      <p:sp>
        <p:nvSpPr>
          <p:cNvPr id="3" name="Content Placeholder 2"/>
          <p:cNvSpPr>
            <a:spLocks noGrp="1"/>
          </p:cNvSpPr>
          <p:nvPr>
            <p:ph idx="1"/>
          </p:nvPr>
        </p:nvSpPr>
        <p:spPr/>
        <p:txBody>
          <a:bodyPr/>
          <a:lstStyle/>
          <a:p>
            <a:r>
              <a:rPr lang="en-US" sz="2000" dirty="0" smtClean="0"/>
              <a:t>“Free software is software that gives you the user the freedom to share, study and modify it. We call this free software because the user is free. …</a:t>
            </a:r>
          </a:p>
          <a:p>
            <a:r>
              <a:rPr lang="en-US" sz="2000" dirty="0" smtClean="0"/>
              <a:t>“Currently, many people use proprietary software that denies users these freedoms and benefits.  If we make a copy and give it to a friend, if we try to figure out how the program works, if we put a copy on more than one of our own computers in our own home, we could be caught and fined or put in jail. That’s what’s in the fine print of the license agreement you accept when using proprietary software. </a:t>
            </a:r>
          </a:p>
          <a:p>
            <a:r>
              <a:rPr lang="en-US" sz="2000" dirty="0" smtClean="0"/>
              <a:t>“The corporations behind proprietary software will often spy on your activities and restrict you from sharing with others. And because our computers control much of our personal information and daily activities, proprietary software represents an unacceptable danger to a free society.”</a:t>
            </a:r>
          </a:p>
          <a:p>
            <a:endParaRPr lang="en-US" sz="2000"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software licenses</a:t>
            </a:r>
            <a:endParaRPr lang="en-US" dirty="0"/>
          </a:p>
        </p:txBody>
      </p:sp>
      <p:sp>
        <p:nvSpPr>
          <p:cNvPr id="3" name="Content Placeholder 2"/>
          <p:cNvSpPr>
            <a:spLocks noGrp="1"/>
          </p:cNvSpPr>
          <p:nvPr>
            <p:ph idx="1"/>
          </p:nvPr>
        </p:nvSpPr>
        <p:spPr/>
        <p:txBody>
          <a:bodyPr/>
          <a:lstStyle/>
          <a:p>
            <a:r>
              <a:rPr lang="en-US" dirty="0" smtClean="0"/>
              <a:t>These are licenses that are substantially consistent with the GNU GPL and other similar licenses</a:t>
            </a:r>
          </a:p>
          <a:p>
            <a:r>
              <a:rPr lang="en-US" dirty="0" smtClean="0"/>
              <a:t>The owner retains ownership</a:t>
            </a:r>
          </a:p>
          <a:p>
            <a:r>
              <a:rPr lang="en-US" dirty="0" smtClean="0"/>
              <a:t>The license grants all rights except the right to sell or license it on </a:t>
            </a:r>
            <a:r>
              <a:rPr lang="en-US" smtClean="0"/>
              <a:t>different terms (roughly, this is copyleft)</a:t>
            </a:r>
            <a:endParaRPr lang="en-US" dirty="0" smtClean="0"/>
          </a:p>
          <a:p>
            <a:pPr lvl="1"/>
            <a:r>
              <a:rPr lang="en-US" smtClean="0"/>
              <a:t>The intent is the perpetuation </a:t>
            </a:r>
            <a:r>
              <a:rPr lang="en-US" dirty="0" smtClean="0"/>
              <a:t>of free use </a:t>
            </a:r>
            <a:r>
              <a:rPr lang="en-US" smtClean="0"/>
              <a:t>of software.</a:t>
            </a:r>
          </a:p>
          <a:p>
            <a:pPr lvl="1"/>
            <a:r>
              <a:rPr lang="en-US" smtClean="0"/>
              <a:t>Commercial licensing </a:t>
            </a:r>
            <a:r>
              <a:rPr lang="en-US" dirty="0" smtClean="0"/>
              <a:t>for a profit is </a:t>
            </a:r>
            <a:r>
              <a:rPr lang="en-US" smtClean="0"/>
              <a:t>also prohibited</a:t>
            </a:r>
            <a:endParaRPr lang="en-US" dirty="0" smtClean="0"/>
          </a:p>
          <a:p>
            <a:r>
              <a:rPr lang="en-US" smtClean="0"/>
              <a:t>The </a:t>
            </a:r>
            <a:r>
              <a:rPr lang="en-US" dirty="0" smtClean="0"/>
              <a:t>end-user may </a:t>
            </a:r>
            <a:r>
              <a:rPr lang="en-US" i="1" dirty="0" smtClean="0"/>
              <a:t>use</a:t>
            </a:r>
            <a:r>
              <a:rPr lang="en-US" dirty="0" smtClean="0"/>
              <a:t> the software without accepting </a:t>
            </a:r>
            <a:r>
              <a:rPr lang="en-US" smtClean="0"/>
              <a:t>the license – only when additional rights are desired must the end-user accept and be bound to the license terms</a:t>
            </a:r>
            <a:endParaRPr lang="en-US" dirty="0" smtClean="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Licenses approved by the OSI</a:t>
            </a:r>
            <a:endParaRPr lang="en-US" dirty="0"/>
          </a:p>
        </p:txBody>
      </p:sp>
      <p:sp>
        <p:nvSpPr>
          <p:cNvPr id="3" name="Content Placeholder 2"/>
          <p:cNvSpPr>
            <a:spLocks noGrp="1"/>
          </p:cNvSpPr>
          <p:nvPr>
            <p:ph sz="half" idx="1"/>
          </p:nvPr>
        </p:nvSpPr>
        <p:spPr/>
        <p:txBody>
          <a:bodyPr/>
          <a:lstStyle/>
          <a:p>
            <a:pPr>
              <a:buFont typeface="+mj-lt"/>
              <a:buAutoNum type="arabicPeriod"/>
            </a:pPr>
            <a:r>
              <a:rPr lang="en-US" sz="1200" dirty="0" smtClean="0"/>
              <a:t>Academic Free License 3.0 (AFL 3.0)</a:t>
            </a:r>
          </a:p>
          <a:p>
            <a:pPr>
              <a:buFont typeface="+mj-lt"/>
              <a:buAutoNum type="arabicPeriod"/>
            </a:pPr>
            <a:r>
              <a:rPr lang="en-US" sz="1200" dirty="0" err="1" smtClean="0"/>
              <a:t>Affero</a:t>
            </a:r>
            <a:r>
              <a:rPr lang="en-US" sz="1200" dirty="0" smtClean="0"/>
              <a:t> GNU Public License</a:t>
            </a:r>
          </a:p>
          <a:p>
            <a:pPr>
              <a:buFont typeface="+mj-lt"/>
              <a:buAutoNum type="arabicPeriod"/>
            </a:pPr>
            <a:r>
              <a:rPr lang="en-US" sz="1200" dirty="0" smtClean="0"/>
              <a:t>Adaptive Public License</a:t>
            </a:r>
          </a:p>
          <a:p>
            <a:pPr>
              <a:buFont typeface="+mj-lt"/>
              <a:buAutoNum type="arabicPeriod"/>
            </a:pPr>
            <a:r>
              <a:rPr lang="en-US" sz="1200" dirty="0" smtClean="0"/>
              <a:t>Apache License, 2.0</a:t>
            </a:r>
          </a:p>
          <a:p>
            <a:pPr>
              <a:buFont typeface="+mj-lt"/>
              <a:buAutoNum type="arabicPeriod"/>
            </a:pPr>
            <a:r>
              <a:rPr lang="en-US" sz="1200" dirty="0" smtClean="0"/>
              <a:t>Apple Public Source License</a:t>
            </a:r>
          </a:p>
          <a:p>
            <a:pPr>
              <a:buFont typeface="+mj-lt"/>
              <a:buAutoNum type="arabicPeriod"/>
            </a:pPr>
            <a:r>
              <a:rPr lang="en-US" sz="1200" dirty="0" smtClean="0"/>
              <a:t>Artistic license 2.0</a:t>
            </a:r>
          </a:p>
          <a:p>
            <a:pPr>
              <a:buFont typeface="+mj-lt"/>
              <a:buAutoNum type="arabicPeriod"/>
            </a:pPr>
            <a:r>
              <a:rPr lang="en-US" sz="1200" dirty="0" smtClean="0"/>
              <a:t>Attribution Assurance Licenses</a:t>
            </a:r>
          </a:p>
          <a:p>
            <a:pPr>
              <a:buFont typeface="+mj-lt"/>
              <a:buAutoNum type="arabicPeriod"/>
            </a:pPr>
            <a:r>
              <a:rPr lang="en-US" sz="1200" dirty="0" smtClean="0"/>
              <a:t>New and Simplified BSD licenses</a:t>
            </a:r>
          </a:p>
          <a:p>
            <a:pPr>
              <a:buFont typeface="+mj-lt"/>
              <a:buAutoNum type="arabicPeriod"/>
            </a:pPr>
            <a:r>
              <a:rPr lang="en-US" sz="1200" dirty="0" smtClean="0"/>
              <a:t>Boost Software License (BSL1.0)</a:t>
            </a:r>
          </a:p>
          <a:p>
            <a:pPr>
              <a:buFont typeface="+mj-lt"/>
              <a:buAutoNum type="arabicPeriod"/>
            </a:pPr>
            <a:r>
              <a:rPr lang="en-US" sz="1200" dirty="0" smtClean="0"/>
              <a:t>Computer Associates Trusted Open Source License 1.1</a:t>
            </a:r>
          </a:p>
          <a:p>
            <a:pPr>
              <a:buFont typeface="+mj-lt"/>
              <a:buAutoNum type="arabicPeriod"/>
            </a:pPr>
            <a:r>
              <a:rPr lang="en-US" sz="1200" dirty="0" smtClean="0"/>
              <a:t>Common Development and Distribution License</a:t>
            </a:r>
          </a:p>
          <a:p>
            <a:pPr>
              <a:buFont typeface="+mj-lt"/>
              <a:buAutoNum type="arabicPeriod"/>
            </a:pPr>
            <a:r>
              <a:rPr lang="en-US" sz="1200" dirty="0" smtClean="0"/>
              <a:t>Common Public Attribution License 1.0 (CPAL)</a:t>
            </a:r>
          </a:p>
          <a:p>
            <a:pPr>
              <a:buFont typeface="+mj-lt"/>
              <a:buAutoNum type="arabicPeriod"/>
            </a:pPr>
            <a:r>
              <a:rPr lang="en-US" sz="1200" dirty="0" smtClean="0"/>
              <a:t>Common Public License 1.0</a:t>
            </a:r>
          </a:p>
          <a:p>
            <a:pPr>
              <a:buFont typeface="+mj-lt"/>
              <a:buAutoNum type="arabicPeriod"/>
            </a:pPr>
            <a:r>
              <a:rPr lang="en-US" sz="1200" dirty="0" smtClean="0"/>
              <a:t>CUA Office Public License Version 1.0</a:t>
            </a:r>
          </a:p>
          <a:p>
            <a:pPr>
              <a:buFont typeface="+mj-lt"/>
              <a:buAutoNum type="arabicPeriod"/>
            </a:pPr>
            <a:r>
              <a:rPr lang="en-US" sz="1200" dirty="0" smtClean="0"/>
              <a:t>EU </a:t>
            </a:r>
            <a:r>
              <a:rPr lang="en-US" sz="1200" dirty="0" err="1" smtClean="0"/>
              <a:t>DataGrid</a:t>
            </a:r>
            <a:r>
              <a:rPr lang="en-US" sz="1200" dirty="0" smtClean="0"/>
              <a:t> Software License</a:t>
            </a:r>
          </a:p>
          <a:p>
            <a:pPr>
              <a:buFont typeface="+mj-lt"/>
              <a:buAutoNum type="arabicPeriod"/>
            </a:pPr>
            <a:r>
              <a:rPr lang="en-US" sz="1200" dirty="0" smtClean="0"/>
              <a:t>Eclipse Public License</a:t>
            </a:r>
          </a:p>
          <a:p>
            <a:pPr>
              <a:buFont typeface="+mj-lt"/>
              <a:buAutoNum type="arabicPeriod"/>
            </a:pPr>
            <a:r>
              <a:rPr lang="en-US" sz="1200" dirty="0" smtClean="0"/>
              <a:t>Educational Community License, Version 2.0</a:t>
            </a:r>
          </a:p>
          <a:p>
            <a:pPr>
              <a:buFont typeface="+mj-lt"/>
              <a:buAutoNum type="arabicPeriod"/>
            </a:pPr>
            <a:r>
              <a:rPr lang="en-US" sz="1200" dirty="0" smtClean="0"/>
              <a:t>Eiffel Forum License V2.0</a:t>
            </a:r>
          </a:p>
          <a:p>
            <a:pPr>
              <a:buFont typeface="+mj-lt"/>
              <a:buAutoNum type="arabicPeriod"/>
            </a:pPr>
            <a:r>
              <a:rPr lang="en-US" sz="1200" dirty="0" err="1" smtClean="0"/>
              <a:t>Entessa</a:t>
            </a:r>
            <a:r>
              <a:rPr lang="en-US" sz="1200" dirty="0" smtClean="0"/>
              <a:t> Public License</a:t>
            </a:r>
          </a:p>
          <a:p>
            <a:pPr>
              <a:buFont typeface="+mj-lt"/>
              <a:buAutoNum type="arabicPeriod"/>
            </a:pPr>
            <a:r>
              <a:rPr lang="en-US" sz="1200" dirty="0" smtClean="0"/>
              <a:t>Fair License</a:t>
            </a:r>
          </a:p>
        </p:txBody>
      </p:sp>
      <p:sp>
        <p:nvSpPr>
          <p:cNvPr id="37" name="Content Placeholder 36"/>
          <p:cNvSpPr>
            <a:spLocks noGrp="1"/>
          </p:cNvSpPr>
          <p:nvPr>
            <p:ph sz="half" idx="2"/>
          </p:nvPr>
        </p:nvSpPr>
        <p:spPr/>
        <p:txBody>
          <a:bodyPr/>
          <a:lstStyle/>
          <a:p>
            <a:pPr>
              <a:buFont typeface="+mj-lt"/>
              <a:buAutoNum type="arabicPeriod" startAt="21"/>
            </a:pPr>
            <a:r>
              <a:rPr lang="en-US" sz="1200" dirty="0" err="1" smtClean="0"/>
              <a:t>Frameworx</a:t>
            </a:r>
            <a:r>
              <a:rPr lang="en-US" sz="1200" dirty="0" smtClean="0"/>
              <a:t> License</a:t>
            </a:r>
          </a:p>
          <a:p>
            <a:pPr>
              <a:buFont typeface="+mj-lt"/>
              <a:buAutoNum type="arabicPeriod" startAt="21"/>
            </a:pPr>
            <a:r>
              <a:rPr lang="en-US" sz="1200" dirty="0" smtClean="0"/>
              <a:t>GNU General Public License (GPL)</a:t>
            </a:r>
          </a:p>
          <a:p>
            <a:pPr>
              <a:buFont typeface="+mj-lt"/>
              <a:buAutoNum type="arabicPeriod" startAt="21"/>
            </a:pPr>
            <a:r>
              <a:rPr lang="en-US" sz="1200" dirty="0" smtClean="0"/>
              <a:t>GNU General Public License version 3.0 (GPLv3)</a:t>
            </a:r>
          </a:p>
          <a:p>
            <a:pPr>
              <a:buFont typeface="+mj-lt"/>
              <a:buAutoNum type="arabicPeriod" startAt="21"/>
            </a:pPr>
            <a:r>
              <a:rPr lang="en-US" sz="1200" dirty="0" smtClean="0"/>
              <a:t>GNU Library or "Lesser" General Public License (LGPL)</a:t>
            </a:r>
          </a:p>
          <a:p>
            <a:pPr>
              <a:buFont typeface="+mj-lt"/>
              <a:buAutoNum type="arabicPeriod" startAt="21"/>
            </a:pPr>
            <a:r>
              <a:rPr lang="en-US" sz="1200" dirty="0" smtClean="0"/>
              <a:t>GNU Library or "Lesser" General Public License version 3.0 (LGPLv3)</a:t>
            </a:r>
          </a:p>
          <a:p>
            <a:pPr>
              <a:buFont typeface="+mj-lt"/>
              <a:buAutoNum type="arabicPeriod" startAt="21"/>
            </a:pPr>
            <a:r>
              <a:rPr lang="en-US" sz="1200" dirty="0" smtClean="0"/>
              <a:t>Historical Permission Notice and Disclaimer</a:t>
            </a:r>
          </a:p>
          <a:p>
            <a:pPr>
              <a:buFont typeface="+mj-lt"/>
              <a:buAutoNum type="arabicPeriod" startAt="21"/>
            </a:pPr>
            <a:r>
              <a:rPr lang="en-US" sz="1200" dirty="0" smtClean="0"/>
              <a:t>IBM Public License</a:t>
            </a:r>
          </a:p>
          <a:p>
            <a:pPr>
              <a:buFont typeface="+mj-lt"/>
              <a:buAutoNum type="arabicPeriod" startAt="21"/>
            </a:pPr>
            <a:r>
              <a:rPr lang="en-US" sz="1200" dirty="0" smtClean="0"/>
              <a:t>ISC License</a:t>
            </a:r>
          </a:p>
          <a:p>
            <a:pPr>
              <a:buFont typeface="+mj-lt"/>
              <a:buAutoNum type="arabicPeriod" startAt="21"/>
            </a:pPr>
            <a:r>
              <a:rPr lang="en-US" sz="1200" dirty="0" smtClean="0"/>
              <a:t>Lucent Public License Version 1.02</a:t>
            </a:r>
          </a:p>
          <a:p>
            <a:pPr>
              <a:buFont typeface="+mj-lt"/>
              <a:buAutoNum type="arabicPeriod" startAt="21"/>
            </a:pPr>
            <a:r>
              <a:rPr lang="en-US" sz="1200" dirty="0" smtClean="0"/>
              <a:t>Microsoft Public License (Ms-PL)</a:t>
            </a:r>
          </a:p>
          <a:p>
            <a:pPr>
              <a:buFont typeface="+mj-lt"/>
              <a:buAutoNum type="arabicPeriod" startAt="21"/>
            </a:pPr>
            <a:r>
              <a:rPr lang="en-US" sz="1200" dirty="0" smtClean="0"/>
              <a:t>Microsoft Reciprocal License (Ms-RL)</a:t>
            </a:r>
          </a:p>
          <a:p>
            <a:pPr>
              <a:buFont typeface="+mj-lt"/>
              <a:buAutoNum type="arabicPeriod" startAt="21"/>
            </a:pPr>
            <a:r>
              <a:rPr lang="en-US" sz="1200" dirty="0" smtClean="0"/>
              <a:t>MIT license</a:t>
            </a:r>
          </a:p>
          <a:p>
            <a:pPr>
              <a:buFont typeface="+mj-lt"/>
              <a:buAutoNum type="arabicPeriod" startAt="21"/>
            </a:pPr>
            <a:r>
              <a:rPr lang="en-US" sz="1200" dirty="0" err="1" smtClean="0"/>
              <a:t>Motosoto</a:t>
            </a:r>
            <a:r>
              <a:rPr lang="en-US" sz="1200" dirty="0" smtClean="0"/>
              <a:t> License</a:t>
            </a:r>
          </a:p>
          <a:p>
            <a:pPr>
              <a:buFont typeface="+mj-lt"/>
              <a:buAutoNum type="arabicPeriod" startAt="21"/>
            </a:pPr>
            <a:r>
              <a:rPr lang="en-US" sz="1200" dirty="0" smtClean="0"/>
              <a:t>Mozilla Public License 1.1 (MPL)</a:t>
            </a:r>
          </a:p>
          <a:p>
            <a:pPr>
              <a:buFont typeface="+mj-lt"/>
              <a:buAutoNum type="arabicPeriod" startAt="21"/>
            </a:pPr>
            <a:r>
              <a:rPr lang="en-US" sz="1200" dirty="0" err="1" smtClean="0"/>
              <a:t>Multics</a:t>
            </a:r>
            <a:r>
              <a:rPr lang="en-US" sz="1200" dirty="0" smtClean="0"/>
              <a:t> License</a:t>
            </a:r>
          </a:p>
          <a:p>
            <a:pPr>
              <a:buFont typeface="+mj-lt"/>
              <a:buAutoNum type="arabicPeriod" startAt="21"/>
            </a:pPr>
            <a:r>
              <a:rPr lang="en-US" sz="1200" dirty="0" smtClean="0"/>
              <a:t>NASA Open Source Agreement 1.3</a:t>
            </a:r>
          </a:p>
          <a:p>
            <a:pPr>
              <a:buFont typeface="+mj-lt"/>
              <a:buAutoNum type="arabicPeriod" startAt="21"/>
            </a:pPr>
            <a:r>
              <a:rPr lang="en-US" sz="1200" dirty="0" smtClean="0"/>
              <a:t>NTP License</a:t>
            </a:r>
          </a:p>
          <a:p>
            <a:pPr>
              <a:buFont typeface="+mj-lt"/>
              <a:buAutoNum type="arabicPeriod" startAt="21"/>
            </a:pPr>
            <a:r>
              <a:rPr lang="en-US" sz="1200" dirty="0" err="1" smtClean="0"/>
              <a:t>Naumen</a:t>
            </a:r>
            <a:r>
              <a:rPr lang="en-US" sz="1200" dirty="0" smtClean="0"/>
              <a:t> Public License</a:t>
            </a:r>
          </a:p>
          <a:p>
            <a:pPr>
              <a:buFont typeface="+mj-lt"/>
              <a:buAutoNum type="arabicPeriod" startAt="21"/>
            </a:pPr>
            <a:r>
              <a:rPr lang="en-US" sz="1200" dirty="0" err="1" smtClean="0"/>
              <a:t>Nethack</a:t>
            </a:r>
            <a:r>
              <a:rPr lang="en-US" sz="1200" dirty="0" smtClean="0"/>
              <a:t> General Public License</a:t>
            </a:r>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half" idx="1"/>
          </p:nvPr>
        </p:nvSpPr>
        <p:spPr/>
        <p:txBody>
          <a:bodyPr/>
          <a:lstStyle/>
          <a:p>
            <a:pPr>
              <a:buFont typeface="+mj-lt"/>
              <a:buAutoNum type="arabicPeriod" startAt="40"/>
            </a:pPr>
            <a:r>
              <a:rPr lang="en-US" sz="1200" dirty="0" smtClean="0"/>
              <a:t>Nokia Open Source License</a:t>
            </a:r>
          </a:p>
          <a:p>
            <a:pPr>
              <a:buFont typeface="+mj-lt"/>
              <a:buAutoNum type="arabicPeriod" startAt="40"/>
            </a:pPr>
            <a:r>
              <a:rPr lang="en-US" sz="1200" dirty="0" smtClean="0"/>
              <a:t>Non-Profit Open Software License 3.0 (Non-Profit OSL 3.0)</a:t>
            </a:r>
          </a:p>
          <a:p>
            <a:pPr>
              <a:buFont typeface="+mj-lt"/>
              <a:buAutoNum type="arabicPeriod" startAt="40"/>
            </a:pPr>
            <a:r>
              <a:rPr lang="en-US" sz="1200" dirty="0" smtClean="0"/>
              <a:t>OCLC Research Public License 2.0</a:t>
            </a:r>
          </a:p>
          <a:p>
            <a:pPr>
              <a:buFont typeface="+mj-lt"/>
              <a:buAutoNum type="arabicPeriod" startAt="40"/>
            </a:pPr>
            <a:r>
              <a:rPr lang="en-US" sz="1200" dirty="0" smtClean="0"/>
              <a:t>Open Group Test Suite License</a:t>
            </a:r>
          </a:p>
          <a:p>
            <a:pPr>
              <a:buFont typeface="+mj-lt"/>
              <a:buAutoNum type="arabicPeriod" startAt="40"/>
            </a:pPr>
            <a:r>
              <a:rPr lang="en-US" sz="1200" dirty="0" smtClean="0"/>
              <a:t>Open Software License 3.0 (OSL 3.0)</a:t>
            </a:r>
          </a:p>
          <a:p>
            <a:pPr>
              <a:buFont typeface="+mj-lt"/>
              <a:buAutoNum type="arabicPeriod" startAt="40"/>
            </a:pPr>
            <a:r>
              <a:rPr lang="en-US" sz="1200" dirty="0" smtClean="0"/>
              <a:t>PHP License</a:t>
            </a:r>
          </a:p>
          <a:p>
            <a:pPr>
              <a:buFont typeface="+mj-lt"/>
              <a:buAutoNum type="arabicPeriod" startAt="40"/>
            </a:pPr>
            <a:r>
              <a:rPr lang="en-US" sz="1200" dirty="0" smtClean="0"/>
              <a:t>Python license (CNRI Python License)</a:t>
            </a:r>
          </a:p>
          <a:p>
            <a:pPr>
              <a:buFont typeface="+mj-lt"/>
              <a:buAutoNum type="arabicPeriod" startAt="40"/>
            </a:pPr>
            <a:r>
              <a:rPr lang="en-US" sz="1200" dirty="0" smtClean="0"/>
              <a:t>Python Software Foundation License</a:t>
            </a:r>
          </a:p>
          <a:p>
            <a:pPr>
              <a:buFont typeface="+mj-lt"/>
              <a:buAutoNum type="arabicPeriod" startAt="40"/>
            </a:pPr>
            <a:r>
              <a:rPr lang="en-US" sz="1200" dirty="0" smtClean="0"/>
              <a:t>Qt Public License (QPL)</a:t>
            </a:r>
          </a:p>
          <a:p>
            <a:pPr>
              <a:buFont typeface="+mj-lt"/>
              <a:buAutoNum type="arabicPeriod" startAt="40"/>
            </a:pPr>
            <a:r>
              <a:rPr lang="en-US" sz="1200" dirty="0" err="1" smtClean="0"/>
              <a:t>RealNetworks</a:t>
            </a:r>
            <a:r>
              <a:rPr lang="en-US" sz="1200" dirty="0" smtClean="0"/>
              <a:t> Public Source License V1.0</a:t>
            </a:r>
          </a:p>
          <a:p>
            <a:pPr>
              <a:buFont typeface="+mj-lt"/>
              <a:buAutoNum type="arabicPeriod" startAt="40"/>
            </a:pPr>
            <a:r>
              <a:rPr lang="en-US" sz="1200" dirty="0" smtClean="0"/>
              <a:t>Reciprocal Public License 1.5 (RPL1.5)</a:t>
            </a:r>
          </a:p>
          <a:p>
            <a:pPr>
              <a:buFont typeface="+mj-lt"/>
              <a:buAutoNum type="arabicPeriod" startAt="40"/>
            </a:pPr>
            <a:r>
              <a:rPr lang="en-US" sz="1200" dirty="0" smtClean="0"/>
              <a:t>Ricoh Source Code Public License</a:t>
            </a:r>
          </a:p>
          <a:p>
            <a:pPr>
              <a:buFont typeface="+mj-lt"/>
              <a:buAutoNum type="arabicPeriod" startAt="40"/>
            </a:pPr>
            <a:r>
              <a:rPr lang="en-US" sz="1200" dirty="0" smtClean="0"/>
              <a:t>Simple Public License 2.0</a:t>
            </a:r>
          </a:p>
          <a:p>
            <a:pPr>
              <a:buFont typeface="+mj-lt"/>
              <a:buAutoNum type="arabicPeriod" startAt="40"/>
            </a:pPr>
            <a:r>
              <a:rPr lang="en-US" sz="1200" dirty="0" err="1" smtClean="0"/>
              <a:t>Sleepycat</a:t>
            </a:r>
            <a:r>
              <a:rPr lang="en-US" sz="1200" dirty="0" smtClean="0"/>
              <a:t> License</a:t>
            </a:r>
          </a:p>
          <a:p>
            <a:pPr>
              <a:buFont typeface="+mj-lt"/>
              <a:buAutoNum type="arabicPeriod" startAt="40"/>
            </a:pPr>
            <a:r>
              <a:rPr lang="en-US" sz="1200" dirty="0" smtClean="0"/>
              <a:t>Sun Public License</a:t>
            </a:r>
          </a:p>
          <a:p>
            <a:pPr>
              <a:buFont typeface="+mj-lt"/>
              <a:buAutoNum type="arabicPeriod" startAt="40"/>
            </a:pPr>
            <a:r>
              <a:rPr lang="en-US" sz="1200" dirty="0" smtClean="0"/>
              <a:t>Sybase Open </a:t>
            </a:r>
            <a:r>
              <a:rPr lang="en-US" sz="1200" dirty="0" err="1" smtClean="0"/>
              <a:t>Watcom</a:t>
            </a:r>
            <a:r>
              <a:rPr lang="en-US" sz="1200" dirty="0" smtClean="0"/>
              <a:t> Public License 1.0</a:t>
            </a:r>
          </a:p>
          <a:p>
            <a:pPr>
              <a:buFont typeface="+mj-lt"/>
              <a:buAutoNum type="arabicPeriod" startAt="40"/>
            </a:pPr>
            <a:r>
              <a:rPr lang="en-US" sz="1200" dirty="0" smtClean="0"/>
              <a:t>University of Illinois/NCSA Open Source License</a:t>
            </a:r>
          </a:p>
          <a:p>
            <a:pPr>
              <a:buFont typeface="+mj-lt"/>
              <a:buAutoNum type="arabicPeriod" startAt="40"/>
            </a:pPr>
            <a:r>
              <a:rPr lang="en-US" sz="1200" dirty="0" err="1" smtClean="0"/>
              <a:t>Vovida</a:t>
            </a:r>
            <a:r>
              <a:rPr lang="en-US" sz="1200" dirty="0" smtClean="0"/>
              <a:t> Software License v. 1.0</a:t>
            </a:r>
          </a:p>
          <a:p>
            <a:pPr>
              <a:buFont typeface="+mj-lt"/>
              <a:buAutoNum type="arabicPeriod" startAt="40"/>
            </a:pPr>
            <a:r>
              <a:rPr lang="en-US" sz="1200" dirty="0" smtClean="0"/>
              <a:t>W3C License</a:t>
            </a:r>
          </a:p>
        </p:txBody>
      </p:sp>
      <p:sp>
        <p:nvSpPr>
          <p:cNvPr id="4" name="Content Placeholder 3"/>
          <p:cNvSpPr>
            <a:spLocks noGrp="1"/>
          </p:cNvSpPr>
          <p:nvPr>
            <p:ph sz="half" idx="2"/>
          </p:nvPr>
        </p:nvSpPr>
        <p:spPr/>
        <p:txBody>
          <a:bodyPr/>
          <a:lstStyle/>
          <a:p>
            <a:pPr>
              <a:buFont typeface="+mj-lt"/>
              <a:buAutoNum type="arabicPeriod" startAt="59"/>
            </a:pPr>
            <a:r>
              <a:rPr lang="en-US" sz="1200" dirty="0" err="1" smtClean="0"/>
              <a:t>wxWindows</a:t>
            </a:r>
            <a:r>
              <a:rPr lang="en-US" sz="1200" dirty="0" smtClean="0"/>
              <a:t> Library License</a:t>
            </a:r>
          </a:p>
          <a:p>
            <a:pPr>
              <a:buFont typeface="+mj-lt"/>
              <a:buAutoNum type="arabicPeriod" startAt="59"/>
            </a:pPr>
            <a:r>
              <a:rPr lang="en-US" sz="1200" dirty="0" err="1" smtClean="0"/>
              <a:t>X.Net</a:t>
            </a:r>
            <a:r>
              <a:rPr lang="en-US" sz="1200" dirty="0" smtClean="0"/>
              <a:t> License</a:t>
            </a:r>
          </a:p>
          <a:p>
            <a:pPr>
              <a:buFont typeface="+mj-lt"/>
              <a:buAutoNum type="arabicPeriod" startAt="59"/>
            </a:pPr>
            <a:r>
              <a:rPr lang="en-US" sz="1200" dirty="0" err="1" smtClean="0"/>
              <a:t>Zope</a:t>
            </a:r>
            <a:r>
              <a:rPr lang="en-US" sz="1200" dirty="0" smtClean="0"/>
              <a:t> Public License</a:t>
            </a:r>
          </a:p>
          <a:p>
            <a:pPr>
              <a:buFont typeface="+mj-lt"/>
              <a:buAutoNum type="arabicPeriod" startAt="59"/>
            </a:pPr>
            <a:r>
              <a:rPr lang="en-US" sz="1200" dirty="0" err="1" smtClean="0"/>
              <a:t>zlib</a:t>
            </a:r>
            <a:r>
              <a:rPr lang="en-US" sz="1200" dirty="0" smtClean="0"/>
              <a:t>/</a:t>
            </a:r>
            <a:r>
              <a:rPr lang="en-US" sz="1200" dirty="0" err="1" smtClean="0"/>
              <a:t>libpng</a:t>
            </a:r>
            <a:r>
              <a:rPr lang="en-US" sz="1200" dirty="0" smtClean="0"/>
              <a:t> license</a:t>
            </a:r>
          </a:p>
          <a:p>
            <a:pPr>
              <a:buNone/>
            </a:pPr>
            <a:endParaRPr lang="en-US" dirty="0"/>
          </a:p>
        </p:txBody>
      </p:sp>
      <p:sp>
        <p:nvSpPr>
          <p:cNvPr id="5" name="Date Placeholder 4"/>
          <p:cNvSpPr>
            <a:spLocks noGrp="1"/>
          </p:cNvSpPr>
          <p:nvPr>
            <p:ph type="dt" sz="half" idx="10"/>
          </p:nvPr>
        </p:nvSpPr>
        <p:spPr/>
        <p:txBody>
          <a:bodyPr/>
          <a:lstStyle/>
          <a:p>
            <a:fld id="{DBA3E1B8-4926-401C-908A-3B120301953C}" type="datetime1">
              <a:rPr lang="en-US" smtClean="0"/>
              <a:pPr/>
              <a:t>10/9/2009</a:t>
            </a:fld>
            <a:endParaRPr lang="en-US"/>
          </a:p>
        </p:txBody>
      </p:sp>
      <p:sp>
        <p:nvSpPr>
          <p:cNvPr id="6" name="Slide Number Placeholder 5"/>
          <p:cNvSpPr>
            <a:spLocks noGrp="1"/>
          </p:cNvSpPr>
          <p:nvPr>
            <p:ph type="sldNum" sz="quarter" idx="12"/>
          </p:nvPr>
        </p:nvSpPr>
        <p:spPr>
          <a:xfrm>
            <a:off x="6553200" y="6411433"/>
            <a:ext cx="1905000" cy="457200"/>
          </a:xfrm>
        </p:spPr>
        <p:txBody>
          <a:bodyPr/>
          <a:lstStyle/>
          <a:p>
            <a:fld id="{765345F9-49E7-4FA1-85D0-431E3FAC1DB2}" type="slidenum">
              <a:rPr lang="en-US" smtClean="0"/>
              <a:pPr/>
              <a:t>24</a:t>
            </a:fld>
            <a:endParaRPr lang="en-US"/>
          </a:p>
        </p:txBody>
      </p:sp>
      <p:sp>
        <p:nvSpPr>
          <p:cNvPr id="8" name="Rectangle 7"/>
          <p:cNvSpPr/>
          <p:nvPr/>
        </p:nvSpPr>
        <p:spPr>
          <a:xfrm>
            <a:off x="4267200" y="2804029"/>
            <a:ext cx="4572000" cy="3291971"/>
          </a:xfrm>
          <a:prstGeom prst="rect">
            <a:avLst/>
          </a:prstGeom>
          <a:ln w="3175">
            <a:solidFill>
              <a:schemeClr val="tx1"/>
            </a:solidFill>
          </a:ln>
        </p:spPr>
        <p:txBody>
          <a:bodyPr lIns="90215" tIns="45107" rIns="90215" bIns="45107">
            <a:spAutoFit/>
          </a:bodyPr>
          <a:lstStyle/>
          <a:p>
            <a:pPr algn="l"/>
            <a:r>
              <a:rPr lang="en-US" sz="1600" dirty="0" smtClean="0"/>
              <a:t>OSI’s criteria for an open source license</a:t>
            </a:r>
          </a:p>
          <a:p>
            <a:pPr algn="l"/>
            <a:r>
              <a:rPr lang="en-US" sz="1600" dirty="0" smtClean="0"/>
              <a:t>1. Free Redistribution</a:t>
            </a:r>
          </a:p>
          <a:p>
            <a:pPr algn="l"/>
            <a:r>
              <a:rPr lang="en-US" sz="1600" dirty="0" smtClean="0"/>
              <a:t>2. Source Code</a:t>
            </a:r>
          </a:p>
          <a:p>
            <a:pPr algn="l"/>
            <a:r>
              <a:rPr lang="en-US" sz="1600" dirty="0" smtClean="0"/>
              <a:t>3. Derived Works</a:t>
            </a:r>
          </a:p>
          <a:p>
            <a:pPr algn="l"/>
            <a:r>
              <a:rPr lang="en-US" sz="1600" dirty="0" smtClean="0"/>
              <a:t>4. Integrity of The Author's Source Code</a:t>
            </a:r>
          </a:p>
          <a:p>
            <a:pPr algn="l"/>
            <a:r>
              <a:rPr lang="en-US" sz="1600" dirty="0" smtClean="0"/>
              <a:t>5. No Discrimination Against Persons or Groups</a:t>
            </a:r>
          </a:p>
          <a:p>
            <a:pPr algn="l"/>
            <a:r>
              <a:rPr lang="en-US" sz="1600" dirty="0" smtClean="0"/>
              <a:t>6. No Discrimination Against Fields of Endeavor</a:t>
            </a:r>
          </a:p>
          <a:p>
            <a:pPr algn="l"/>
            <a:r>
              <a:rPr lang="en-US" sz="1600" dirty="0" smtClean="0"/>
              <a:t>7. Distribution of License</a:t>
            </a:r>
          </a:p>
          <a:p>
            <a:pPr algn="l"/>
            <a:r>
              <a:rPr lang="en-US" sz="1600" dirty="0" smtClean="0"/>
              <a:t>8. License Must Not Be Specific to a Product</a:t>
            </a:r>
          </a:p>
          <a:p>
            <a:pPr algn="l"/>
            <a:r>
              <a:rPr lang="en-US" sz="1600" dirty="0" smtClean="0"/>
              <a:t>9. License Must Not Restrict Other Software </a:t>
            </a:r>
          </a:p>
          <a:p>
            <a:pPr algn="l"/>
            <a:r>
              <a:rPr lang="en-US" sz="1600" dirty="0" smtClean="0"/>
              <a:t>10. License Must Be Technology-Neutral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Differences: many and subtle</a:t>
            </a:r>
            <a:endParaRPr lang="en-US" dirty="0"/>
          </a:p>
        </p:txBody>
      </p:sp>
      <p:sp>
        <p:nvSpPr>
          <p:cNvPr id="8" name="Content Placeholder 7"/>
          <p:cNvSpPr>
            <a:spLocks noGrp="1"/>
          </p:cNvSpPr>
          <p:nvPr>
            <p:ph idx="1"/>
          </p:nvPr>
        </p:nvSpPr>
        <p:spPr/>
        <p:txBody>
          <a:bodyPr/>
          <a:lstStyle/>
          <a:p>
            <a:r>
              <a:rPr lang="en-US" dirty="0" smtClean="0"/>
              <a:t>Two key distinctions among licenses characterize whether they can</a:t>
            </a:r>
          </a:p>
          <a:p>
            <a:pPr lvl="1"/>
            <a:r>
              <a:rPr lang="en-US" dirty="0" smtClean="0"/>
              <a:t>link from code with a different license</a:t>
            </a:r>
          </a:p>
          <a:p>
            <a:pPr lvl="1"/>
            <a:r>
              <a:rPr lang="en-US" dirty="0" smtClean="0"/>
              <a:t>release changes under a different license  </a:t>
            </a:r>
          </a:p>
          <a:p>
            <a:endParaRPr lang="en-US" dirty="0" smtClean="0"/>
          </a:p>
          <a:p>
            <a:r>
              <a:rPr lang="en-US" dirty="0" smtClean="0"/>
              <a:t>FSF, Fedora, DFSG also have approval processes for identifying free and/or open licenses – and there are significant differences in which licenses have been approved by each organization</a:t>
            </a:r>
          </a:p>
        </p:txBody>
      </p:sp>
      <p:sp>
        <p:nvSpPr>
          <p:cNvPr id="5" name="Date Placeholder 4"/>
          <p:cNvSpPr>
            <a:spLocks noGrp="1"/>
          </p:cNvSpPr>
          <p:nvPr>
            <p:ph type="dt" sz="half" idx="10"/>
          </p:nvPr>
        </p:nvSpPr>
        <p:spPr/>
        <p:txBody>
          <a:bodyPr/>
          <a:lstStyle/>
          <a:p>
            <a:fld id="{DBA3E1B8-4926-401C-908A-3B120301953C}" type="datetime1">
              <a:rPr lang="en-US" smtClean="0"/>
              <a:pPr/>
              <a:t>10/9/2009</a:t>
            </a:fld>
            <a:endParaRPr lang="en-US"/>
          </a:p>
        </p:txBody>
      </p:sp>
      <p:sp>
        <p:nvSpPr>
          <p:cNvPr id="6" name="Slide Number Placeholder 5"/>
          <p:cNvSpPr>
            <a:spLocks noGrp="1"/>
          </p:cNvSpPr>
          <p:nvPr>
            <p:ph type="sldNum" sz="quarter" idx="12"/>
          </p:nvPr>
        </p:nvSpPr>
        <p:spPr/>
        <p:txBody>
          <a:bodyPr/>
          <a:lstStyle/>
          <a:p>
            <a:fld id="{765345F9-49E7-4FA1-85D0-431E3FAC1DB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retaliation</a:t>
            </a:r>
            <a:endParaRPr lang="en-US" dirty="0"/>
          </a:p>
        </p:txBody>
      </p:sp>
      <p:sp>
        <p:nvSpPr>
          <p:cNvPr id="3" name="Content Placeholder 2"/>
          <p:cNvSpPr>
            <a:spLocks noGrp="1"/>
          </p:cNvSpPr>
          <p:nvPr>
            <p:ph idx="1"/>
          </p:nvPr>
        </p:nvSpPr>
        <p:spPr/>
        <p:txBody>
          <a:bodyPr/>
          <a:lstStyle/>
          <a:p>
            <a:r>
              <a:rPr lang="en-US" dirty="0" smtClean="0"/>
              <a:t>Most free licenses now include patent retaliation clauses</a:t>
            </a:r>
          </a:p>
          <a:p>
            <a:r>
              <a:rPr lang="en-US" dirty="0" smtClean="0"/>
              <a:t>These clauses are intended to ensure that rights granted under the license may be terminated if a user attempts to enforce specific patent monopolies</a:t>
            </a:r>
          </a:p>
          <a:p>
            <a:r>
              <a:rPr lang="en-US" dirty="0" smtClean="0"/>
              <a:t>Free software cannot license patents that have non-zero per-copy fees</a:t>
            </a:r>
          </a:p>
          <a:p>
            <a:pPr lvl="1"/>
            <a:r>
              <a:rPr lang="en-US" dirty="0" smtClean="0"/>
              <a:t>There is no way to know how many copies are made</a:t>
            </a:r>
          </a:p>
          <a:p>
            <a:pPr lvl="1"/>
            <a:r>
              <a:rPr lang="en-US" dirty="0" smtClean="0"/>
              <a:t>Additional requirements to pay/notify someone each time a copy is made would take it out of the free software realm</a:t>
            </a:r>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DRM and </a:t>
            </a:r>
            <a:r>
              <a:rPr lang="en-US" dirty="0" err="1" smtClean="0"/>
              <a:t>Tivoization</a:t>
            </a:r>
            <a:endParaRPr lang="en-US" dirty="0"/>
          </a:p>
        </p:txBody>
      </p:sp>
      <p:sp>
        <p:nvSpPr>
          <p:cNvPr id="3" name="Content Placeholder 2"/>
          <p:cNvSpPr>
            <a:spLocks noGrp="1"/>
          </p:cNvSpPr>
          <p:nvPr>
            <p:ph idx="1"/>
          </p:nvPr>
        </p:nvSpPr>
        <p:spPr/>
        <p:txBody>
          <a:bodyPr/>
          <a:lstStyle/>
          <a:p>
            <a:r>
              <a:rPr lang="en-US" dirty="0" smtClean="0"/>
              <a:t>The Digital Millennium Copyright Act (1998) makes it illegal to produce and disseminate technology with the primary intention of violating the rights of copyright holders by circumventing technical copy-restriction mechanisms</a:t>
            </a:r>
          </a:p>
          <a:p>
            <a:r>
              <a:rPr lang="en-US" dirty="0" smtClean="0"/>
              <a:t>TiVo's software uses the Linux kernel and GNU software, both licensed under GPLv2, which requires distributors to make the corresponding source available to each person who receives the software</a:t>
            </a:r>
          </a:p>
          <a:p>
            <a:r>
              <a:rPr lang="en-US" dirty="0" smtClean="0"/>
              <a:t>Also, TiVo’s products only run programs if the program’s digital signatures authorized by TiVo.</a:t>
            </a:r>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dirty="0"/>
          </a:p>
        </p:txBody>
      </p:sp>
      <p:sp>
        <p:nvSpPr>
          <p:cNvPr id="5" name="Slide Number Placeholder 4"/>
          <p:cNvSpPr>
            <a:spLocks noGrp="1"/>
          </p:cNvSpPr>
          <p:nvPr>
            <p:ph type="sldNum" sz="quarter" idx="12"/>
          </p:nvPr>
        </p:nvSpPr>
        <p:spPr/>
        <p:txBody>
          <a:bodyPr/>
          <a:lstStyle/>
          <a:p>
            <a:fld id="{06753372-69A9-4A32-AA34-D7657B9303A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TiVo comply with the license?</a:t>
            </a:r>
            <a:endParaRPr lang="en-US" dirty="0"/>
          </a:p>
        </p:txBody>
      </p:sp>
      <p:sp>
        <p:nvSpPr>
          <p:cNvPr id="3" name="Content Placeholder 2"/>
          <p:cNvSpPr>
            <a:spLocks noGrp="1"/>
          </p:cNvSpPr>
          <p:nvPr>
            <p:ph idx="1"/>
          </p:nvPr>
        </p:nvSpPr>
        <p:spPr/>
        <p:txBody>
          <a:bodyPr/>
          <a:lstStyle/>
          <a:p>
            <a:r>
              <a:rPr lang="en-US" dirty="0" smtClean="0"/>
              <a:t>Stallman believes TiVo violate the license because it is not the case that any modified software will run on TiVo's hardware</a:t>
            </a:r>
          </a:p>
          <a:p>
            <a:r>
              <a:rPr lang="en-US" dirty="0" err="1" smtClean="0"/>
              <a:t>Torvalds</a:t>
            </a:r>
            <a:r>
              <a:rPr lang="en-US" dirty="0" smtClean="0"/>
              <a:t> believes it is appropriate for TiVo to use digital signatures to limit what software may run on their systems that they sell as a security tool.</a:t>
            </a:r>
          </a:p>
          <a:p>
            <a:pPr lvl="1"/>
            <a:r>
              <a:rPr lang="en-US" dirty="0" smtClean="0"/>
              <a:t>He believes that software licenses should control only software, not the hardware on which it runs – as long as one has access to the software and can modify it to run on some other hardware, </a:t>
            </a:r>
          </a:p>
          <a:p>
            <a:r>
              <a:rPr lang="en-US" dirty="0" smtClean="0"/>
              <a:t>FSF’s GPLv3 is intended to allow private digital signatures for security, but to still prevent </a:t>
            </a:r>
            <a:r>
              <a:rPr lang="en-US" dirty="0" err="1" smtClean="0"/>
              <a:t>Tivoization</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compatibility (</a:t>
            </a:r>
            <a:r>
              <a:rPr lang="en-US" dirty="0" err="1" smtClean="0"/>
              <a:t>wikipedia</a:t>
            </a:r>
            <a:r>
              <a:rPr lang="en-US" dirty="0" smtClean="0"/>
              <a:t>)</a:t>
            </a:r>
            <a:endParaRPr lang="en-US" dirty="0"/>
          </a:p>
        </p:txBody>
      </p:sp>
      <p:sp>
        <p:nvSpPr>
          <p:cNvPr id="3" name="Content Placeholder 2"/>
          <p:cNvSpPr>
            <a:spLocks noGrp="1"/>
          </p:cNvSpPr>
          <p:nvPr>
            <p:ph idx="1"/>
          </p:nvPr>
        </p:nvSpPr>
        <p:spPr/>
        <p:txBody>
          <a:bodyPr/>
          <a:lstStyle/>
          <a:p>
            <a:r>
              <a:rPr lang="en-US" dirty="0" smtClean="0"/>
              <a:t>One license says “</a:t>
            </a:r>
            <a:r>
              <a:rPr lang="en-US" i="1" dirty="0" smtClean="0"/>
              <a:t>modified versions must mention the developers in any advertising materials</a:t>
            </a:r>
            <a:r>
              <a:rPr lang="en-US" dirty="0" smtClean="0"/>
              <a:t>”</a:t>
            </a:r>
          </a:p>
          <a:p>
            <a:r>
              <a:rPr lang="en-US" dirty="0" smtClean="0"/>
              <a:t>Another says “</a:t>
            </a:r>
            <a:r>
              <a:rPr lang="en-US" i="1" dirty="0" smtClean="0"/>
              <a:t>modified versions cannot contain additional attribution requirements</a:t>
            </a:r>
            <a:r>
              <a:rPr lang="en-US" dirty="0" smtClean="0"/>
              <a:t>”</a:t>
            </a:r>
          </a:p>
          <a:p>
            <a:r>
              <a:rPr lang="en-US" dirty="0" smtClean="0"/>
              <a:t>These two packages would be </a:t>
            </a:r>
            <a:r>
              <a:rPr lang="en-US" dirty="0" smtClean="0"/>
              <a:t>license-incompatible</a:t>
            </a:r>
            <a:endParaRPr lang="en-US" dirty="0" smtClean="0"/>
          </a:p>
          <a:p>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(Boring) Examples</a:t>
            </a:r>
            <a:endParaRPr lang="en-US" dirty="0" smtClean="0"/>
          </a:p>
        </p:txBody>
      </p:sp>
      <p:graphicFrame>
        <p:nvGraphicFramePr>
          <p:cNvPr id="7" name="Table 6"/>
          <p:cNvGraphicFramePr>
            <a:graphicFrameLocks noGrp="1"/>
          </p:cNvGraphicFramePr>
          <p:nvPr/>
        </p:nvGraphicFramePr>
        <p:xfrm>
          <a:off x="318977" y="1722474"/>
          <a:ext cx="8357190" cy="4171152"/>
        </p:xfrm>
        <a:graphic>
          <a:graphicData uri="http://schemas.openxmlformats.org/drawingml/2006/table">
            <a:tbl>
              <a:tblPr firstRow="1" bandRow="1">
                <a:tableStyleId>{8A107856-5554-42FB-B03E-39F5DBC370BA}</a:tableStyleId>
              </a:tblPr>
              <a:tblGrid>
                <a:gridCol w="8357190"/>
              </a:tblGrid>
              <a:tr h="650712">
                <a:tc>
                  <a:txBody>
                    <a:bodyPr/>
                    <a:lstStyle/>
                    <a:p>
                      <a:pPr>
                        <a:buNone/>
                      </a:pPr>
                      <a:r>
                        <a:rPr lang="en-US" sz="1800" b="1" dirty="0" smtClean="0">
                          <a:latin typeface="Courier New" pitchFamily="49" charset="0"/>
                          <a:cs typeface="Courier New" pitchFamily="49" charset="0"/>
                        </a:rPr>
                        <a:t>echo "This is my amazing script!"</a:t>
                      </a:r>
                    </a:p>
                    <a:p>
                      <a:pPr>
                        <a:buNone/>
                      </a:pPr>
                      <a:r>
                        <a:rPr lang="en-US" sz="1800" b="1" dirty="0" smtClean="0">
                          <a:latin typeface="Courier New" pitchFamily="49" charset="0"/>
                          <a:cs typeface="Courier New" pitchFamily="49" charset="0"/>
                        </a:rPr>
                        <a:t>echo "Your home dir is: `</a:t>
                      </a:r>
                      <a:r>
                        <a:rPr lang="en-US" sz="1800" b="1" dirty="0" err="1" smtClean="0">
                          <a:latin typeface="Courier New" pitchFamily="49" charset="0"/>
                          <a:cs typeface="Courier New" pitchFamily="49" charset="0"/>
                        </a:rPr>
                        <a:t>pwd</a:t>
                      </a:r>
                      <a:r>
                        <a:rPr lang="en-US" sz="1800" b="1" dirty="0" smtClean="0">
                          <a:latin typeface="Courier New" pitchFamily="49" charset="0"/>
                          <a:cs typeface="Courier New" pitchFamily="49" charset="0"/>
                        </a:rPr>
                        <a:t>`"</a:t>
                      </a:r>
                      <a:endParaRPr lang="en-US" b="1" dirty="0">
                        <a:latin typeface="Courier New" pitchFamily="49" charset="0"/>
                        <a:cs typeface="Courier New" pitchFamily="49" charset="0"/>
                      </a:endParaRPr>
                    </a:p>
                  </a:txBody>
                  <a:tcPr/>
                </a:tc>
              </a:tr>
              <a:tr h="370840">
                <a:tc>
                  <a:txBody>
                    <a:bodyPr/>
                    <a:lstStyle/>
                    <a:p>
                      <a:pPr>
                        <a:lnSpc>
                          <a:spcPct val="75000"/>
                        </a:lnSpc>
                        <a:buFontTx/>
                        <a:buNone/>
                      </a:pPr>
                      <a:r>
                        <a:rPr lang="en-US" sz="1800" b="1" dirty="0" smtClean="0">
                          <a:latin typeface="Courier New" pitchFamily="49" charset="0"/>
                          <a:cs typeface="Courier New" pitchFamily="49" charset="0"/>
                        </a:rPr>
                        <a:t>clear</a:t>
                      </a:r>
                    </a:p>
                    <a:p>
                      <a:pPr>
                        <a:lnSpc>
                          <a:spcPct val="75000"/>
                        </a:lnSpc>
                        <a:buFontTx/>
                        <a:buNone/>
                      </a:pPr>
                      <a:r>
                        <a:rPr lang="en-US" sz="1800" b="1" dirty="0" smtClean="0">
                          <a:latin typeface="Courier New" pitchFamily="49" charset="0"/>
                          <a:cs typeface="Courier New" pitchFamily="49" charset="0"/>
                        </a:rPr>
                        <a:t>echo "Today's date is `date`, this is week `date "+%V"`.“</a:t>
                      </a:r>
                    </a:p>
                    <a:p>
                      <a:pPr>
                        <a:lnSpc>
                          <a:spcPct val="75000"/>
                        </a:lnSpc>
                        <a:buFontTx/>
                        <a:buNone/>
                      </a:pPr>
                      <a:r>
                        <a:rPr lang="en-US" sz="1800" b="1" dirty="0" smtClean="0">
                          <a:latin typeface="Courier New" pitchFamily="49" charset="0"/>
                          <a:cs typeface="Courier New" pitchFamily="49" charset="0"/>
                        </a:rPr>
                        <a:t>#</a:t>
                      </a:r>
                      <a:r>
                        <a:rPr lang="en-US" sz="1800" b="1" baseline="0" dirty="0" smtClean="0">
                          <a:latin typeface="Courier New" pitchFamily="49" charset="0"/>
                          <a:cs typeface="Courier New" pitchFamily="49" charset="0"/>
                        </a:rPr>
                        <a:t> this is a comment – next line adds a blank line</a:t>
                      </a:r>
                      <a:endParaRPr lang="en-US" sz="1800" b="1" dirty="0" smtClean="0">
                        <a:latin typeface="Courier New" pitchFamily="49" charset="0"/>
                        <a:cs typeface="Courier New" pitchFamily="49" charset="0"/>
                      </a:endParaRPr>
                    </a:p>
                    <a:p>
                      <a:pPr>
                        <a:lnSpc>
                          <a:spcPct val="75000"/>
                        </a:lnSpc>
                        <a:buFontTx/>
                        <a:buNone/>
                      </a:pPr>
                      <a:r>
                        <a:rPr lang="en-US" sz="1800" b="1" dirty="0" smtClean="0">
                          <a:latin typeface="Courier New" pitchFamily="49" charset="0"/>
                          <a:cs typeface="Courier New" pitchFamily="49" charset="0"/>
                        </a:rPr>
                        <a:t>echo</a:t>
                      </a:r>
                    </a:p>
                  </a:txBody>
                  <a:tcPr/>
                </a:tc>
              </a:tr>
              <a:tr h="370840">
                <a:tc>
                  <a:txBody>
                    <a:bodyPr/>
                    <a:lstStyle/>
                    <a:p>
                      <a:pPr>
                        <a:lnSpc>
                          <a:spcPct val="75000"/>
                        </a:lnSpc>
                        <a:buFontTx/>
                        <a:buNone/>
                      </a:pPr>
                      <a:endParaRPr lang="en-US" sz="1800" b="1" dirty="0" smtClean="0">
                        <a:latin typeface="Courier New" pitchFamily="49" charset="0"/>
                        <a:cs typeface="Courier New" pitchFamily="49" charset="0"/>
                      </a:endParaRPr>
                    </a:p>
                    <a:p>
                      <a:pPr>
                        <a:lnSpc>
                          <a:spcPct val="75000"/>
                        </a:lnSpc>
                        <a:buFontTx/>
                        <a:buNone/>
                      </a:pPr>
                      <a:r>
                        <a:rPr lang="en-US" sz="1800" b="1" dirty="0" smtClean="0">
                          <a:latin typeface="Courier New" pitchFamily="49" charset="0"/>
                          <a:cs typeface="Courier New" pitchFamily="49" charset="0"/>
                        </a:rPr>
                        <a:t>echo "These users are currently connected:"</a:t>
                      </a:r>
                    </a:p>
                    <a:p>
                      <a:pPr>
                        <a:lnSpc>
                          <a:spcPct val="75000"/>
                        </a:lnSpc>
                        <a:buFontTx/>
                        <a:buNone/>
                      </a:pPr>
                      <a:r>
                        <a:rPr lang="en-US" sz="1800" b="1" dirty="0" smtClean="0">
                          <a:latin typeface="Courier New" pitchFamily="49" charset="0"/>
                          <a:cs typeface="Courier New" pitchFamily="49" charset="0"/>
                        </a:rPr>
                        <a:t>w | </a:t>
                      </a:r>
                      <a:r>
                        <a:rPr lang="en-US" sz="1800" b="1" dirty="0" err="1" smtClean="0">
                          <a:latin typeface="Courier New" pitchFamily="49" charset="0"/>
                          <a:cs typeface="Courier New" pitchFamily="49" charset="0"/>
                        </a:rPr>
                        <a:t>grep</a:t>
                      </a:r>
                      <a:r>
                        <a:rPr lang="en-US" sz="1800" b="1" dirty="0" smtClean="0">
                          <a:latin typeface="Courier New" pitchFamily="49" charset="0"/>
                          <a:cs typeface="Courier New" pitchFamily="49" charset="0"/>
                        </a:rPr>
                        <a:t> -v USER | sort</a:t>
                      </a:r>
                    </a:p>
                    <a:p>
                      <a:pPr>
                        <a:lnSpc>
                          <a:spcPct val="75000"/>
                        </a:lnSpc>
                        <a:buFontTx/>
                        <a:buNone/>
                      </a:pPr>
                      <a:r>
                        <a:rPr lang="en-US" sz="1800" b="1" dirty="0" smtClean="0">
                          <a:latin typeface="Courier New" pitchFamily="49" charset="0"/>
                          <a:cs typeface="Courier New" pitchFamily="49" charset="0"/>
                        </a:rPr>
                        <a:t>echo</a:t>
                      </a:r>
                    </a:p>
                  </a:txBody>
                  <a:tcPr/>
                </a:tc>
              </a:tr>
              <a:tr h="370840">
                <a:tc>
                  <a:txBody>
                    <a:bodyPr/>
                    <a:lstStyle/>
                    <a:p>
                      <a:pPr>
                        <a:lnSpc>
                          <a:spcPct val="75000"/>
                        </a:lnSpc>
                        <a:buFontTx/>
                        <a:buNone/>
                      </a:pPr>
                      <a:endParaRPr lang="en-US" sz="1800" b="1" dirty="0" smtClean="0">
                        <a:latin typeface="Courier New" pitchFamily="49" charset="0"/>
                        <a:cs typeface="Courier New" pitchFamily="49" charset="0"/>
                      </a:endParaRPr>
                    </a:p>
                    <a:p>
                      <a:pPr>
                        <a:lnSpc>
                          <a:spcPct val="75000"/>
                        </a:lnSpc>
                        <a:buFontTx/>
                        <a:buNone/>
                      </a:pPr>
                      <a:r>
                        <a:rPr lang="en-US" sz="1800" b="1" dirty="0" smtClean="0">
                          <a:latin typeface="Courier New" pitchFamily="49" charset="0"/>
                          <a:cs typeface="Courier New" pitchFamily="49" charset="0"/>
                        </a:rPr>
                        <a:t>echo "This is `</a:t>
                      </a:r>
                      <a:r>
                        <a:rPr lang="en-US" sz="1800" b="1" dirty="0" err="1" smtClean="0">
                          <a:latin typeface="Courier New" pitchFamily="49" charset="0"/>
                          <a:cs typeface="Courier New" pitchFamily="49" charset="0"/>
                        </a:rPr>
                        <a:t>uname</a:t>
                      </a:r>
                      <a:r>
                        <a:rPr lang="en-US" sz="1800" b="1" dirty="0" smtClean="0">
                          <a:latin typeface="Courier New" pitchFamily="49" charset="0"/>
                          <a:cs typeface="Courier New" pitchFamily="49" charset="0"/>
                        </a:rPr>
                        <a:t> -s` on a `</a:t>
                      </a:r>
                      <a:r>
                        <a:rPr lang="en-US" sz="1800" b="1" dirty="0" err="1" smtClean="0">
                          <a:latin typeface="Courier New" pitchFamily="49" charset="0"/>
                          <a:cs typeface="Courier New" pitchFamily="49" charset="0"/>
                        </a:rPr>
                        <a:t>uname</a:t>
                      </a:r>
                      <a:r>
                        <a:rPr lang="en-US" sz="1800" b="1" dirty="0" smtClean="0">
                          <a:latin typeface="Courier New" pitchFamily="49" charset="0"/>
                          <a:cs typeface="Courier New" pitchFamily="49" charset="0"/>
                        </a:rPr>
                        <a:t> -m` processor."</a:t>
                      </a:r>
                    </a:p>
                  </a:txBody>
                  <a:tcPr/>
                </a:tc>
              </a:tr>
              <a:tr h="370840">
                <a:tc>
                  <a:txBody>
                    <a:bodyPr/>
                    <a:lstStyle/>
                    <a:p>
                      <a:pPr>
                        <a:lnSpc>
                          <a:spcPct val="75000"/>
                        </a:lnSpc>
                        <a:buFontTx/>
                        <a:buNone/>
                      </a:pPr>
                      <a:endParaRPr lang="en-US" sz="1800" b="1" dirty="0" smtClean="0">
                        <a:latin typeface="Courier New" pitchFamily="49" charset="0"/>
                        <a:cs typeface="Courier New" pitchFamily="49" charset="0"/>
                      </a:endParaRPr>
                    </a:p>
                    <a:p>
                      <a:pPr>
                        <a:lnSpc>
                          <a:spcPct val="75000"/>
                        </a:lnSpc>
                        <a:buFontTx/>
                        <a:buNone/>
                      </a:pPr>
                      <a:r>
                        <a:rPr lang="en-US" sz="1800" b="1" dirty="0" smtClean="0">
                          <a:latin typeface="Courier New" pitchFamily="49" charset="0"/>
                          <a:cs typeface="Courier New" pitchFamily="49" charset="0"/>
                        </a:rPr>
                        <a:t>echo "This is the uptime information:"</a:t>
                      </a:r>
                    </a:p>
                    <a:p>
                      <a:pPr>
                        <a:lnSpc>
                          <a:spcPct val="75000"/>
                        </a:lnSpc>
                        <a:buFontTx/>
                        <a:buNone/>
                      </a:pPr>
                      <a:r>
                        <a:rPr lang="en-US" sz="1800" b="1" dirty="0" smtClean="0">
                          <a:latin typeface="Courier New" pitchFamily="49" charset="0"/>
                          <a:cs typeface="Courier New" pitchFamily="49" charset="0"/>
                        </a:rPr>
                        <a:t>uptime</a:t>
                      </a:r>
                    </a:p>
                    <a:p>
                      <a:pPr>
                        <a:lnSpc>
                          <a:spcPct val="75000"/>
                        </a:lnSpc>
                        <a:buFontTx/>
                        <a:buNone/>
                      </a:pPr>
                      <a:r>
                        <a:rPr lang="en-US" sz="1800" b="1" dirty="0" smtClean="0">
                          <a:latin typeface="Courier New" pitchFamily="49" charset="0"/>
                          <a:cs typeface="Courier New" pitchFamily="49" charset="0"/>
                        </a:rPr>
                        <a:t>echo</a:t>
                      </a:r>
                    </a:p>
                    <a:p>
                      <a:pPr>
                        <a:lnSpc>
                          <a:spcPct val="75000"/>
                        </a:lnSpc>
                        <a:buFontTx/>
                        <a:buNone/>
                      </a:pPr>
                      <a:r>
                        <a:rPr lang="en-US" sz="1800" b="1" dirty="0" smtClean="0">
                          <a:latin typeface="Courier New" pitchFamily="49" charset="0"/>
                          <a:cs typeface="Courier New" pitchFamily="49" charset="0"/>
                        </a:rPr>
                        <a:t>echo "That's all folks!"</a:t>
                      </a: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proliferation (</a:t>
            </a:r>
            <a:r>
              <a:rPr lang="en-US" dirty="0" err="1" smtClean="0"/>
              <a:t>wikipedia</a:t>
            </a:r>
            <a:r>
              <a:rPr lang="en-US" dirty="0" smtClean="0"/>
              <a:t>)</a:t>
            </a:r>
            <a:endParaRPr lang="en-US" dirty="0"/>
          </a:p>
        </p:txBody>
      </p:sp>
      <p:sp>
        <p:nvSpPr>
          <p:cNvPr id="3" name="Content Placeholder 2"/>
          <p:cNvSpPr>
            <a:spLocks noGrp="1"/>
          </p:cNvSpPr>
          <p:nvPr>
            <p:ph idx="1"/>
          </p:nvPr>
        </p:nvSpPr>
        <p:spPr/>
        <p:txBody>
          <a:bodyPr/>
          <a:lstStyle/>
          <a:p>
            <a:r>
              <a:rPr lang="en-US" dirty="0" smtClean="0"/>
              <a:t>License proliferation compounds the problems of license incompatibility.</a:t>
            </a:r>
          </a:p>
          <a:p>
            <a:r>
              <a:rPr lang="en-US" dirty="0" smtClean="0"/>
              <a:t>It likewise burdens software developers and distributors by increasing the amount of legal documents they must read. </a:t>
            </a:r>
          </a:p>
          <a:p>
            <a:r>
              <a:rPr lang="en-US" dirty="0" smtClean="0"/>
              <a:t>License proliferation gained momentum during the late 1990s and increased into the early 2000s.</a:t>
            </a:r>
          </a:p>
          <a:p>
            <a:r>
              <a:rPr lang="en-US" dirty="0" smtClean="0"/>
              <a:t>There is now some discouragement to producing new licenses</a:t>
            </a:r>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licensed?</a:t>
            </a:r>
            <a:endParaRPr lang="en-US" dirty="0"/>
          </a:p>
        </p:txBody>
      </p:sp>
      <p:sp>
        <p:nvSpPr>
          <p:cNvPr id="3" name="Content Placeholder 2"/>
          <p:cNvSpPr>
            <a:spLocks noGrp="1"/>
          </p:cNvSpPr>
          <p:nvPr>
            <p:ph idx="1"/>
          </p:nvPr>
        </p:nvSpPr>
        <p:spPr/>
        <p:txBody>
          <a:bodyPr/>
          <a:lstStyle/>
          <a:p>
            <a:r>
              <a:rPr lang="en-US" dirty="0" smtClean="0"/>
              <a:t>FSF: no</a:t>
            </a:r>
          </a:p>
          <a:p>
            <a:r>
              <a:rPr lang="en-US" dirty="0" err="1" smtClean="0"/>
              <a:t>Debian</a:t>
            </a:r>
            <a:r>
              <a:rPr lang="en-US" dirty="0" smtClean="0"/>
              <a:t>: yes</a:t>
            </a:r>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3" name="Content Placeholder 2"/>
          <p:cNvSpPr>
            <a:spLocks noGrp="1"/>
          </p:cNvSpPr>
          <p:nvPr>
            <p:ph idx="1"/>
          </p:nvPr>
        </p:nvSpPr>
        <p:spPr/>
        <p:txBody>
          <a:bodyPr/>
          <a:lstStyle/>
          <a:p>
            <a:r>
              <a:rPr lang="en-US" dirty="0" smtClean="0"/>
              <a:t>The devil is in the details of the licenses</a:t>
            </a:r>
          </a:p>
          <a:p>
            <a:r>
              <a:rPr lang="en-US" dirty="0" smtClean="0"/>
              <a:t>Even more, the devil is</a:t>
            </a:r>
          </a:p>
          <a:p>
            <a:pPr lvl="1"/>
            <a:r>
              <a:rPr lang="en-US" dirty="0" smtClean="0"/>
              <a:t>in the management of the licenses and </a:t>
            </a:r>
          </a:p>
          <a:p>
            <a:pPr lvl="1"/>
            <a:r>
              <a:rPr lang="en-US" dirty="0" smtClean="0"/>
              <a:t>in the processes that are needed to protect individuals, companies, etc. in the face of software from diverse sources</a:t>
            </a:r>
          </a:p>
          <a:p>
            <a:r>
              <a:rPr lang="en-US" dirty="0" smtClean="0"/>
              <a:t>Understanding ones’ long-term goals and intentions with respect to software is crucial as part of making </a:t>
            </a:r>
            <a:r>
              <a:rPr lang="en-US" smtClean="0"/>
              <a:t>good decisions</a:t>
            </a:r>
            <a:endParaRPr lang="en-US" dirty="0"/>
          </a:p>
        </p:txBody>
      </p:sp>
      <p:sp>
        <p:nvSpPr>
          <p:cNvPr id="4" name="Date Placeholder 3"/>
          <p:cNvSpPr>
            <a:spLocks noGrp="1"/>
          </p:cNvSpPr>
          <p:nvPr>
            <p:ph type="dt" sz="half" idx="10"/>
          </p:nvPr>
        </p:nvSpPr>
        <p:spPr/>
        <p:txBody>
          <a:bodyPr/>
          <a:lstStyle/>
          <a:p>
            <a:fld id="{3D19E742-2121-4B81-9570-BA5F3ECB181C}" type="datetime1">
              <a:rPr lang="en-US" smtClean="0"/>
              <a:pPr/>
              <a:t>10/9/2009</a:t>
            </a:fld>
            <a:endParaRPr lang="en-US"/>
          </a:p>
        </p:txBody>
      </p:sp>
      <p:sp>
        <p:nvSpPr>
          <p:cNvPr id="5" name="Slide Number Placeholder 4"/>
          <p:cNvSpPr>
            <a:spLocks noGrp="1"/>
          </p:cNvSpPr>
          <p:nvPr>
            <p:ph type="sldNum" sz="quarter" idx="12"/>
          </p:nvPr>
        </p:nvSpPr>
        <p:spPr/>
        <p:txBody>
          <a:bodyPr/>
          <a:lstStyle/>
          <a:p>
            <a:fld id="{06753372-69A9-4A32-AA34-D7657B9303A9}"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Shell variables</a:t>
            </a:r>
            <a:endParaRPr lang="en-US" smtClean="0"/>
          </a:p>
        </p:txBody>
      </p:sp>
      <p:sp>
        <p:nvSpPr>
          <p:cNvPr id="49155" name="Rectangle 3"/>
          <p:cNvSpPr>
            <a:spLocks noGrp="1" noChangeArrowheads="1"/>
          </p:cNvSpPr>
          <p:nvPr>
            <p:ph type="body" idx="1"/>
          </p:nvPr>
        </p:nvSpPr>
        <p:spPr>
          <a:xfrm>
            <a:off x="318977" y="1600200"/>
            <a:ext cx="8139223" cy="4495800"/>
          </a:xfrm>
        </p:spPr>
        <p:txBody>
          <a:bodyPr/>
          <a:lstStyle/>
          <a:p>
            <a:r>
              <a:rPr lang="en-US" b="1" dirty="0" smtClean="0">
                <a:latin typeface="Courier New" pitchFamily="49" charset="0"/>
                <a:cs typeface="Courier New" pitchFamily="49" charset="0"/>
              </a:rPr>
              <a:t>name=value</a:t>
            </a:r>
            <a:r>
              <a:rPr lang="en-US" dirty="0" smtClean="0"/>
              <a:t>	[declaration and assignment]</a:t>
            </a:r>
            <a:br>
              <a:rPr lang="en-US" dirty="0" smtClean="0"/>
            </a:br>
            <a:r>
              <a:rPr lang="en-US" b="1" dirty="0" smtClean="0">
                <a:latin typeface="Courier New" pitchFamily="49" charset="0"/>
                <a:cs typeface="Courier New" pitchFamily="49" charset="0"/>
              </a:rPr>
              <a:t>$name</a:t>
            </a:r>
            <a:r>
              <a:rPr lang="en-US" dirty="0" smtClean="0"/>
              <a:t>	</a:t>
            </a:r>
            <a:r>
              <a:rPr lang="en-US" dirty="0" smtClean="0"/>
              <a:t>	[usage</a:t>
            </a:r>
            <a:r>
              <a:rPr lang="en-US" dirty="0" smtClean="0"/>
              <a:t>]</a:t>
            </a:r>
            <a:endParaRPr lang="en-US" dirty="0" smtClean="0"/>
          </a:p>
          <a:p>
            <a:pPr lvl="1"/>
            <a:r>
              <a:rPr lang="en-US" dirty="0" smtClean="0"/>
              <a:t>Must be written </a:t>
            </a:r>
            <a:r>
              <a:rPr lang="en-US" b="1" i="1" dirty="0" smtClean="0"/>
              <a:t>EXACTLY</a:t>
            </a:r>
            <a:r>
              <a:rPr lang="en-US" dirty="0" smtClean="0"/>
              <a:t> as shown;  no spaces allowed</a:t>
            </a:r>
          </a:p>
          <a:p>
            <a:pPr lvl="1"/>
            <a:r>
              <a:rPr lang="en-US" dirty="0" smtClean="0"/>
              <a:t>Convention is to use all-uppercase names</a:t>
            </a:r>
          </a:p>
          <a:p>
            <a:pPr lvl="1"/>
            <a:r>
              <a:rPr lang="en-US" dirty="0" smtClean="0"/>
              <a:t>Variables have global scope by default</a:t>
            </a:r>
          </a:p>
          <a:p>
            <a:r>
              <a:rPr lang="en-US" b="1" dirty="0" smtClean="0">
                <a:latin typeface="Courier New" pitchFamily="49" charset="0"/>
                <a:cs typeface="Courier New" pitchFamily="49" charset="0"/>
              </a:rPr>
              <a:t>bash$ BEARDAGE=34</a:t>
            </a:r>
            <a:r>
              <a:rPr lang="en-US" b="1" dirty="0" smtClean="0">
                <a:latin typeface="Courier New" pitchFamily="49" charset="0"/>
                <a:cs typeface="Courier New" pitchFamily="49" charset="0"/>
              </a:rPr>
              <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bash</a:t>
            </a: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NAME="David</a:t>
            </a:r>
            <a:r>
              <a:rPr lang="en-US" b="1" dirty="0" smtClean="0">
                <a:latin typeface="Courier New" pitchFamily="49" charset="0"/>
                <a:cs typeface="Courier New" pitchFamily="49" charset="0"/>
              </a:rPr>
              <a:t>"</a:t>
            </a:r>
            <a:r>
              <a:rPr lang="en-US" dirty="0" smtClean="0"/>
              <a:t/>
            </a:r>
            <a:br>
              <a:rPr lang="en-US" dirty="0" smtClean="0"/>
            </a:br>
            <a:r>
              <a:rPr lang="en-US" b="1" dirty="0" smtClean="0">
                <a:latin typeface="Courier New" pitchFamily="49" charset="0"/>
                <a:cs typeface="Courier New" pitchFamily="49" charset="0"/>
              </a:rPr>
              <a:t>bash$ </a:t>
            </a:r>
            <a:r>
              <a:rPr lang="en-US" b="1" dirty="0" smtClean="0">
                <a:latin typeface="Courier New" pitchFamily="49" charset="0"/>
                <a:cs typeface="Courier New" pitchFamily="49" charset="0"/>
              </a:rPr>
              <a:t>echo </a:t>
            </a:r>
            <a:r>
              <a:rPr lang="en-US" b="1" dirty="0" smtClean="0">
                <a:latin typeface="Courier New" pitchFamily="49" charset="0"/>
                <a:cs typeface="Courier New" pitchFamily="49" charset="0"/>
              </a:rPr>
              <a:t>$NAME</a:t>
            </a:r>
            <a:r>
              <a:rPr lang="en-US" b="1" dirty="0" smtClean="0">
                <a:latin typeface="Courier New" pitchFamily="49" charset="0"/>
                <a:cs typeface="Courier New" pitchFamily="49" charset="0"/>
              </a:rPr>
              <a:t>"</a:t>
            </a:r>
            <a:r>
              <a:rPr lang="en-US" b="1" dirty="0" smtClean="0">
                <a:latin typeface="Courier New" pitchFamily="49" charset="0"/>
                <a:cs typeface="Courier New" pitchFamily="49" charset="0"/>
              </a:rPr>
              <a:t>’s beard is </a:t>
            </a:r>
            <a:r>
              <a:rPr lang="en-US" b="1" dirty="0" smtClean="0">
                <a:latin typeface="Courier New" pitchFamily="49" charset="0"/>
                <a:cs typeface="Courier New" pitchFamily="49" charset="0"/>
              </a:rPr>
              <a:t>"</a:t>
            </a:r>
            <a:r>
              <a:rPr lang="en-US" b="1" dirty="0" smtClean="0">
                <a:latin typeface="Courier New" pitchFamily="49" charset="0"/>
                <a:cs typeface="Courier New" pitchFamily="49" charset="0"/>
              </a:rPr>
              <a:t> $BEARDAGE</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David’s beard is 34</a:t>
            </a:r>
            <a:endParaRPr lang="en-US"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Common errors</a:t>
            </a:r>
            <a:endParaRPr lang="en-US" smtClean="0"/>
          </a:p>
        </p:txBody>
      </p:sp>
      <p:sp>
        <p:nvSpPr>
          <p:cNvPr id="79875" name="Rectangle 3"/>
          <p:cNvSpPr>
            <a:spLocks noGrp="1" noChangeArrowheads="1"/>
          </p:cNvSpPr>
          <p:nvPr>
            <p:ph type="body" idx="1"/>
          </p:nvPr>
        </p:nvSpPr>
        <p:spPr/>
        <p:txBody>
          <a:bodyPr/>
          <a:lstStyle/>
          <a:p>
            <a:r>
              <a:rPr lang="en-US" dirty="0" smtClean="0"/>
              <a:t>Misspelling a variable name creates a new variable</a:t>
            </a:r>
          </a:p>
          <a:p>
            <a:pPr lvl="1"/>
            <a:r>
              <a:rPr lang="en-US" b="1" dirty="0" smtClean="0">
                <a:latin typeface="Courier New" pitchFamily="49" charset="0"/>
                <a:cs typeface="Courier New" pitchFamily="49" charset="0"/>
              </a:rPr>
              <a:t>NAME=David</a:t>
            </a:r>
            <a:r>
              <a:rPr lang="en-US" b="1" dirty="0" smtClean="0">
                <a:latin typeface="Courier New" pitchFamily="49" charset="0"/>
                <a:cs typeface="Courier New" pitchFamily="49" charset="0"/>
              </a:rPr>
              <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Name=Daniel   # doesn’t change NAME</a:t>
            </a:r>
          </a:p>
          <a:p>
            <a:r>
              <a:rPr lang="en-US" dirty="0" smtClean="0"/>
              <a:t>Previously unnamed variables have an empty value</a:t>
            </a:r>
          </a:p>
          <a:p>
            <a:pPr lvl="1"/>
            <a:r>
              <a:rPr lang="en-US" b="1" dirty="0" smtClean="0">
                <a:latin typeface="Courier New" pitchFamily="49" charset="0"/>
                <a:cs typeface="Courier New" pitchFamily="49" charset="0"/>
              </a:rPr>
              <a:t>bash$ echo </a:t>
            </a:r>
            <a:r>
              <a:rPr lang="en-US" b="1" dirty="0" smtClean="0">
                <a:latin typeface="Courier New" pitchFamily="49" charset="0"/>
                <a:cs typeface="Courier New" pitchFamily="49" charset="0"/>
              </a:rPr>
              <a:t>"Welcome, $</a:t>
            </a:r>
            <a:r>
              <a:rPr lang="en-US" b="1" dirty="0" smtClean="0">
                <a:latin typeface="Courier New" pitchFamily="49" charset="0"/>
                <a:cs typeface="Courier New" pitchFamily="49" charset="0"/>
              </a:rPr>
              <a:t>name</a:t>
            </a:r>
            <a:r>
              <a:rPr lang="en-US" b="1" dirty="0" smtClean="0">
                <a:latin typeface="Courier New" pitchFamily="49" charset="0"/>
                <a:cs typeface="Courier New" pitchFamily="49" charset="0"/>
              </a:rPr>
              <a:t>"</a:t>
            </a:r>
            <a:r>
              <a:rPr lang="en-US" b="1" dirty="0" smtClean="0">
                <a:latin typeface="Courier New" pitchFamily="49" charset="0"/>
                <a:cs typeface="Courier New" pitchFamily="49" charset="0"/>
              </a:rPr>
              <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Welcome</a:t>
            </a:r>
            <a:r>
              <a:rPr lang="en-US" b="1" dirty="0" smtClean="0">
                <a:latin typeface="Courier New" pitchFamily="49" charset="0"/>
                <a:cs typeface="Courier New" pitchFamily="49" charset="0"/>
              </a:rPr>
              <a:t>, </a:t>
            </a:r>
            <a:endParaRPr lang="en-US" b="1" dirty="0" smtClean="0">
              <a:latin typeface="Courier New" pitchFamily="49" charset="0"/>
              <a:cs typeface="Courier New" pitchFamily="49" charset="0"/>
            </a:endParaRPr>
          </a:p>
          <a:p>
            <a:r>
              <a:rPr lang="en-US" dirty="0" smtClean="0"/>
              <a:t>Assigning a multi-word string requires quotes</a:t>
            </a:r>
          </a:p>
          <a:p>
            <a:pPr lvl="1"/>
            <a:r>
              <a:rPr lang="en-US" b="1" dirty="0" smtClean="0">
                <a:latin typeface="Courier New" pitchFamily="49" charset="0"/>
                <a:cs typeface="Courier New" pitchFamily="49" charset="0"/>
              </a:rPr>
              <a:t>NAME</a:t>
            </a:r>
            <a:r>
              <a:rPr lang="en-US" b="1" dirty="0" smtClean="0">
                <a:latin typeface="Courier New" pitchFamily="49" charset="0"/>
                <a:cs typeface="Courier New" pitchFamily="49" charset="0"/>
              </a:rPr>
              <a:t>=</a:t>
            </a:r>
            <a:r>
              <a:rPr lang="en-US" b="1" dirty="0" smtClean="0">
                <a:latin typeface="Courier New" pitchFamily="49" charset="0"/>
                <a:cs typeface="Courier New" pitchFamily="49" charset="0"/>
              </a:rPr>
              <a:t>"</a:t>
            </a:r>
            <a:r>
              <a:rPr lang="en-US" b="1" dirty="0" smtClean="0">
                <a:latin typeface="Courier New" pitchFamily="49" charset="0"/>
                <a:cs typeface="Courier New" pitchFamily="49" charset="0"/>
              </a:rPr>
              <a:t>David Notkin</a:t>
            </a: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NAME=David </a:t>
            </a:r>
            <a:r>
              <a:rPr lang="en-US" b="1" dirty="0" smtClean="0">
                <a:latin typeface="Courier New" pitchFamily="49" charset="0"/>
                <a:cs typeface="Courier New" pitchFamily="49" charset="0"/>
              </a:rPr>
              <a:t>Notkin # what happens?</a:t>
            </a:r>
            <a:endParaRPr lang="en-US"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mtClean="0"/>
              <a:t>Capture command output</a:t>
            </a:r>
            <a:endParaRPr lang="en-US" smtClean="0"/>
          </a:p>
        </p:txBody>
      </p:sp>
      <p:sp>
        <p:nvSpPr>
          <p:cNvPr id="80899" name="Rectangle 3"/>
          <p:cNvSpPr>
            <a:spLocks noGrp="1" noChangeArrowheads="1"/>
          </p:cNvSpPr>
          <p:nvPr>
            <p:ph type="body" idx="1"/>
          </p:nvPr>
        </p:nvSpPr>
        <p:spPr/>
        <p:txBody>
          <a:bodyPr/>
          <a:lstStyle/>
          <a:p>
            <a:r>
              <a:rPr lang="en-US" dirty="0" smtClean="0"/>
              <a:t>variable=`command`</a:t>
            </a:r>
          </a:p>
          <a:p>
            <a:pPr lvl="1"/>
            <a:r>
              <a:rPr lang="en-US" dirty="0" smtClean="0"/>
              <a:t>assigns the output of command into the variable</a:t>
            </a:r>
          </a:p>
          <a:p>
            <a:pPr lvl="1"/>
            <a:endParaRPr lang="en-US" dirty="0" smtClean="0"/>
          </a:p>
          <a:p>
            <a:pPr>
              <a:buNone/>
            </a:pPr>
            <a:r>
              <a:rPr lang="en-US" sz="2000" b="1" dirty="0" smtClean="0">
                <a:latin typeface="Courier New" pitchFamily="49" charset="0"/>
                <a:cs typeface="Courier New" pitchFamily="49" charset="0"/>
              </a:rPr>
              <a:t>bash$ FILE=`</a:t>
            </a:r>
            <a:r>
              <a:rPr lang="en-US" sz="2000" b="1" dirty="0" err="1" smtClean="0">
                <a:latin typeface="Courier New" pitchFamily="49" charset="0"/>
                <a:cs typeface="Courier New" pitchFamily="49" charset="0"/>
              </a:rPr>
              <a:t>ls</a:t>
            </a:r>
            <a:r>
              <a:rPr lang="en-US" sz="2000" b="1" dirty="0" smtClean="0">
                <a:latin typeface="Courier New" pitchFamily="49" charset="0"/>
                <a:cs typeface="Courier New" pitchFamily="49" charset="0"/>
              </a:rPr>
              <a:t> -1 *.txt | sort | tail -n 1`</a:t>
            </a:r>
          </a:p>
          <a:p>
            <a:pPr>
              <a:buNone/>
            </a:pPr>
            <a:r>
              <a:rPr lang="en-US" sz="2000" b="1" dirty="0" smtClean="0">
                <a:latin typeface="Courier New" pitchFamily="49" charset="0"/>
                <a:cs typeface="Courier New" pitchFamily="49" charset="0"/>
              </a:rPr>
              <a:t>bash$ echo "Your last text file is: $FILE"</a:t>
            </a:r>
            <a:endParaRPr lang="en-US" sz="20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smtClean="0"/>
              <a:t>Special variables</a:t>
            </a:r>
          </a:p>
        </p:txBody>
      </p:sp>
      <p:sp>
        <p:nvSpPr>
          <p:cNvPr id="67587" name="Rectangle 3"/>
          <p:cNvSpPr>
            <a:spLocks noGrp="1" noChangeArrowheads="1"/>
          </p:cNvSpPr>
          <p:nvPr>
            <p:ph type="body" idx="1"/>
          </p:nvPr>
        </p:nvSpPr>
        <p:spPr>
          <a:xfrm>
            <a:off x="0" y="1295400"/>
            <a:ext cx="9144000" cy="5562600"/>
          </a:xfrm>
        </p:spPr>
        <p:txBody>
          <a:bodyPr/>
          <a:lstStyle/>
          <a:p>
            <a:pPr>
              <a:lnSpc>
                <a:spcPct val="95000"/>
              </a:lnSpc>
            </a:pPr>
            <a:endParaRPr lang="en-US" dirty="0" smtClean="0">
              <a:solidFill>
                <a:srgbClr val="262626"/>
              </a:solidFill>
            </a:endParaRPr>
          </a:p>
          <a:p>
            <a:pPr>
              <a:lnSpc>
                <a:spcPct val="95000"/>
              </a:lnSpc>
            </a:pPr>
            <a:endParaRPr lang="en-US" dirty="0" smtClean="0">
              <a:solidFill>
                <a:srgbClr val="262626"/>
              </a:solidFill>
            </a:endParaRPr>
          </a:p>
          <a:p>
            <a:pPr>
              <a:lnSpc>
                <a:spcPct val="95000"/>
              </a:lnSpc>
            </a:pPr>
            <a:endParaRPr lang="en-US" dirty="0" smtClean="0">
              <a:solidFill>
                <a:srgbClr val="262626"/>
              </a:solidFill>
            </a:endParaRPr>
          </a:p>
          <a:p>
            <a:pPr>
              <a:lnSpc>
                <a:spcPct val="95000"/>
              </a:lnSpc>
            </a:pPr>
            <a:endParaRPr lang="en-US" dirty="0" smtClean="0">
              <a:solidFill>
                <a:srgbClr val="262626"/>
              </a:solidFill>
            </a:endParaRPr>
          </a:p>
          <a:p>
            <a:pPr>
              <a:lnSpc>
                <a:spcPct val="95000"/>
              </a:lnSpc>
            </a:pPr>
            <a:endParaRPr lang="en-US" dirty="0" smtClean="0">
              <a:solidFill>
                <a:srgbClr val="262626"/>
              </a:solidFill>
            </a:endParaRPr>
          </a:p>
          <a:p>
            <a:pPr>
              <a:lnSpc>
                <a:spcPct val="95000"/>
              </a:lnSpc>
            </a:pPr>
            <a:endParaRPr lang="en-US" dirty="0" smtClean="0">
              <a:solidFill>
                <a:srgbClr val="262626"/>
              </a:solidFill>
            </a:endParaRPr>
          </a:p>
          <a:p>
            <a:pPr>
              <a:lnSpc>
                <a:spcPct val="95000"/>
              </a:lnSpc>
            </a:pPr>
            <a:endParaRPr lang="en-US" dirty="0" smtClean="0">
              <a:solidFill>
                <a:srgbClr val="262626"/>
              </a:solidFill>
            </a:endParaRPr>
          </a:p>
          <a:p>
            <a:pPr>
              <a:lnSpc>
                <a:spcPct val="95000"/>
              </a:lnSpc>
              <a:buNone/>
            </a:pPr>
            <a:r>
              <a:rPr lang="en-US" dirty="0" smtClean="0">
                <a:solidFill>
                  <a:srgbClr val="262626"/>
                </a:solidFill>
              </a:rPr>
              <a:t/>
            </a:r>
            <a:br>
              <a:rPr lang="en-US" dirty="0" smtClean="0">
                <a:solidFill>
                  <a:srgbClr val="262626"/>
                </a:solidFill>
              </a:rPr>
            </a:br>
            <a:endParaRPr lang="en-US" dirty="0" smtClean="0">
              <a:solidFill>
                <a:srgbClr val="262626"/>
              </a:solidFill>
            </a:endParaRPr>
          </a:p>
          <a:p>
            <a:pPr>
              <a:lnSpc>
                <a:spcPct val="95000"/>
              </a:lnSpc>
            </a:pPr>
            <a:endParaRPr lang="en-US" dirty="0" smtClean="0">
              <a:solidFill>
                <a:srgbClr val="262626"/>
              </a:solidFill>
            </a:endParaRPr>
          </a:p>
          <a:p>
            <a:pPr lvl="1"/>
            <a:r>
              <a:rPr lang="en-US" dirty="0" smtClean="0">
                <a:solidFill>
                  <a:srgbClr val="404040"/>
                </a:solidFill>
              </a:rPr>
              <a:t>A</a:t>
            </a:r>
            <a:r>
              <a:rPr lang="en-US" dirty="0" smtClean="0">
                <a:solidFill>
                  <a:srgbClr val="404040"/>
                </a:solidFill>
              </a:rPr>
              <a:t>utomatically </a:t>
            </a:r>
            <a:r>
              <a:rPr lang="en-US" dirty="0" smtClean="0">
                <a:solidFill>
                  <a:srgbClr val="404040"/>
                </a:solidFill>
              </a:rPr>
              <a:t>defined for you in every bash </a:t>
            </a:r>
            <a:r>
              <a:rPr lang="en-US" dirty="0" smtClean="0">
                <a:solidFill>
                  <a:srgbClr val="404040"/>
                </a:solidFill>
              </a:rPr>
              <a:t>session</a:t>
            </a:r>
            <a:endParaRPr lang="en-US" dirty="0" smtClean="0">
              <a:solidFill>
                <a:srgbClr val="404040"/>
              </a:solidFill>
            </a:endParaRPr>
          </a:p>
        </p:txBody>
      </p:sp>
      <p:graphicFrame>
        <p:nvGraphicFramePr>
          <p:cNvPr id="67675" name="Group 91"/>
          <p:cNvGraphicFramePr>
            <a:graphicFrameLocks noGrp="1"/>
          </p:cNvGraphicFramePr>
          <p:nvPr/>
        </p:nvGraphicFramePr>
        <p:xfrm>
          <a:off x="838200" y="1447800"/>
          <a:ext cx="7315200" cy="3657600"/>
        </p:xfrm>
        <a:graphic>
          <a:graphicData uri="http://schemas.openxmlformats.org/drawingml/2006/table">
            <a:tbl>
              <a:tblPr/>
              <a:tblGrid>
                <a:gridCol w="1752600"/>
                <a:gridCol w="5562600"/>
              </a:tblGrid>
              <a:tr h="406400">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$DISPLAY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where to display graphical X-windows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$HOSTNAME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name of computer you are using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$HOME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dirty="0" smtClean="0">
                          <a:ln>
                            <a:noFill/>
                          </a:ln>
                          <a:solidFill>
                            <a:srgbClr val="262626"/>
                          </a:solidFill>
                          <a:effectLst/>
                          <a:latin typeface="Calibri" pitchFamily="34" charset="0"/>
                        </a:rPr>
                        <a:t>your home 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$PATH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list of directories holding commands to execute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$PS1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the shell's command prompt 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$PWD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your current 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$SHELL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full path to your shell program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$USER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dirty="0" smtClean="0">
                          <a:ln>
                            <a:noFill/>
                          </a:ln>
                          <a:solidFill>
                            <a:srgbClr val="262626"/>
                          </a:solidFill>
                          <a:effectLst/>
                          <a:latin typeface="Calibri" pitchFamily="34" charset="0"/>
                        </a:rPr>
                        <a:t>your user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if/else</a:t>
            </a:r>
            <a:endParaRPr lang="en-US" smtClean="0"/>
          </a:p>
        </p:txBody>
      </p:sp>
      <p:sp>
        <p:nvSpPr>
          <p:cNvPr id="71683" name="Rectangle 3"/>
          <p:cNvSpPr>
            <a:spLocks noGrp="1" noChangeArrowheads="1"/>
          </p:cNvSpPr>
          <p:nvPr>
            <p:ph type="body" idx="1"/>
          </p:nvPr>
        </p:nvSpPr>
        <p:spPr/>
        <p:txBody>
          <a:bodyPr/>
          <a:lstStyle/>
          <a:p>
            <a:pPr marL="0" indent="0">
              <a:buNone/>
            </a:pPr>
            <a:r>
              <a:rPr lang="en-US" sz="1800" b="1" dirty="0" smtClean="0">
                <a:latin typeface="Courier New" pitchFamily="49" charset="0"/>
                <a:cs typeface="Courier New" pitchFamily="49" charset="0"/>
              </a:rPr>
              <a:t>if [ test ]; then   # basic if</a:t>
            </a:r>
          </a:p>
          <a:p>
            <a:pPr marL="0" indent="0">
              <a:buNone/>
            </a:pPr>
            <a:r>
              <a:rPr lang="en-US" sz="1800" b="1" dirty="0" smtClean="0">
                <a:latin typeface="Courier New" pitchFamily="49" charset="0"/>
                <a:cs typeface="Courier New" pitchFamily="49" charset="0"/>
              </a:rPr>
              <a:t>    commands</a:t>
            </a:r>
          </a:p>
          <a:p>
            <a:pPr marL="0" indent="0">
              <a:buNone/>
            </a:pPr>
            <a:r>
              <a:rPr lang="en-US" sz="1800" b="1" dirty="0" err="1" smtClean="0">
                <a:latin typeface="Courier New" pitchFamily="49" charset="0"/>
                <a:cs typeface="Courier New" pitchFamily="49" charset="0"/>
              </a:rPr>
              <a:t>fi</a:t>
            </a:r>
            <a:endParaRPr lang="en-US" sz="1800" b="1" dirty="0" smtClean="0">
              <a:latin typeface="Courier New" pitchFamily="49" charset="0"/>
              <a:cs typeface="Courier New" pitchFamily="49" charset="0"/>
            </a:endParaRPr>
          </a:p>
          <a:p>
            <a:pPr marL="0" indent="0">
              <a:buNone/>
            </a:pPr>
            <a:endParaRPr lang="en-US" sz="1800" b="1"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if [ test ]; then   # if / else if / else</a:t>
            </a:r>
          </a:p>
          <a:p>
            <a:pPr marL="0" indent="0">
              <a:buNone/>
            </a:pPr>
            <a:r>
              <a:rPr lang="en-US" sz="1800" b="1" dirty="0" smtClean="0">
                <a:latin typeface="Courier New" pitchFamily="49" charset="0"/>
                <a:cs typeface="Courier New" pitchFamily="49" charset="0"/>
              </a:rPr>
              <a:t> </a:t>
            </a:r>
            <a:r>
              <a:rPr lang="en-US" sz="1800" b="1" dirty="0" smtClean="0">
                <a:latin typeface="Courier New" pitchFamily="49" charset="0"/>
                <a:cs typeface="Courier New" pitchFamily="49" charset="0"/>
              </a:rPr>
              <a:t>   commands1</a:t>
            </a:r>
          </a:p>
          <a:p>
            <a:pPr marL="0" indent="0">
              <a:buNone/>
            </a:pPr>
            <a:r>
              <a:rPr lang="en-US" sz="1800" b="1" dirty="0" err="1" smtClean="0">
                <a:latin typeface="Courier New" pitchFamily="49" charset="0"/>
                <a:cs typeface="Courier New" pitchFamily="49" charset="0"/>
              </a:rPr>
              <a:t>elif</a:t>
            </a:r>
            <a:r>
              <a:rPr lang="en-US" sz="1800" b="1" dirty="0" smtClean="0">
                <a:latin typeface="Courier New" pitchFamily="49" charset="0"/>
                <a:cs typeface="Courier New" pitchFamily="49" charset="0"/>
              </a:rPr>
              <a:t> [ test ]; then</a:t>
            </a:r>
          </a:p>
          <a:p>
            <a:pPr marL="0" indent="0">
              <a:buNone/>
            </a:pPr>
            <a:r>
              <a:rPr lang="en-US" sz="1800" b="1" dirty="0" smtClean="0">
                <a:latin typeface="Courier New" pitchFamily="49" charset="0"/>
                <a:cs typeface="Courier New" pitchFamily="49" charset="0"/>
              </a:rPr>
              <a:t>    commands2</a:t>
            </a:r>
          </a:p>
          <a:p>
            <a:pPr marL="0" indent="0">
              <a:buNone/>
            </a:pPr>
            <a:r>
              <a:rPr lang="en-US" sz="1800" b="1" dirty="0" smtClean="0">
                <a:latin typeface="Courier New" pitchFamily="49" charset="0"/>
                <a:cs typeface="Courier New" pitchFamily="49" charset="0"/>
              </a:rPr>
              <a:t>else</a:t>
            </a:r>
          </a:p>
          <a:p>
            <a:pPr marL="0" indent="0">
              <a:buNone/>
            </a:pPr>
            <a:r>
              <a:rPr lang="en-US" sz="1800" b="1" dirty="0" smtClean="0">
                <a:latin typeface="Courier New" pitchFamily="49" charset="0"/>
                <a:cs typeface="Courier New" pitchFamily="49" charset="0"/>
              </a:rPr>
              <a:t>    commands3</a:t>
            </a:r>
          </a:p>
          <a:p>
            <a:pPr marL="0" indent="0">
              <a:buNone/>
            </a:pPr>
            <a:r>
              <a:rPr lang="en-US" sz="1800" b="1" dirty="0" err="1" smtClean="0">
                <a:latin typeface="Courier New" pitchFamily="49" charset="0"/>
                <a:cs typeface="Courier New" pitchFamily="49" charset="0"/>
              </a:rPr>
              <a:t>fi</a:t>
            </a:r>
            <a:endParaRPr lang="en-US" sz="1800" b="1" dirty="0" smtClean="0">
              <a:latin typeface="Courier New" pitchFamily="49" charset="0"/>
              <a:cs typeface="Courier New" pitchFamily="49" charset="0"/>
            </a:endParaRPr>
          </a:p>
          <a:p>
            <a:pPr marL="0" indent="0">
              <a:buNone/>
            </a:pPr>
            <a:endParaRPr lang="en-US" b="1" dirty="0" smtClean="0">
              <a:latin typeface="Courier New" pitchFamily="49" charset="0"/>
              <a:cs typeface="Courier New" pitchFamily="49" charset="0"/>
            </a:endParaRPr>
          </a:p>
          <a:p>
            <a:pPr marL="0" lvl="1" indent="0">
              <a:buNone/>
            </a:pPr>
            <a:r>
              <a:rPr lang="en-US" sz="2000" dirty="0" smtClean="0">
                <a:ea typeface="+mn-ea"/>
                <a:cs typeface="+mn-cs"/>
              </a:rPr>
              <a:t>There </a:t>
            </a:r>
            <a:r>
              <a:rPr lang="en-US" sz="2000" b="1" i="1" dirty="0" smtClean="0">
                <a:ea typeface="+mn-ea"/>
                <a:cs typeface="+mn-cs"/>
              </a:rPr>
              <a:t>MUST</a:t>
            </a:r>
            <a:r>
              <a:rPr lang="en-US" sz="2000" dirty="0" smtClean="0">
                <a:ea typeface="+mn-ea"/>
                <a:cs typeface="+mn-cs"/>
              </a:rPr>
              <a:t> be a space between </a:t>
            </a:r>
            <a:r>
              <a:rPr lang="en-US" sz="1800" b="1" dirty="0" smtClean="0">
                <a:latin typeface="Courier New" pitchFamily="49" charset="0"/>
                <a:ea typeface="+mn-ea"/>
                <a:cs typeface="Courier New" pitchFamily="49" charset="0"/>
              </a:rPr>
              <a:t>if</a:t>
            </a:r>
            <a:r>
              <a:rPr lang="en-US" sz="2000" dirty="0" smtClean="0">
                <a:ea typeface="+mn-ea"/>
                <a:cs typeface="+mn-cs"/>
              </a:rPr>
              <a:t> and </a:t>
            </a:r>
            <a:r>
              <a:rPr lang="en-US" sz="1800" b="1" dirty="0" smtClean="0">
                <a:latin typeface="Courier New" pitchFamily="49" charset="0"/>
                <a:ea typeface="+mn-ea"/>
                <a:cs typeface="Courier New" pitchFamily="49" charset="0"/>
              </a:rPr>
              <a:t>[</a:t>
            </a:r>
            <a:r>
              <a:rPr lang="en-US" sz="2000" dirty="0" smtClean="0">
                <a:ea typeface="+mn-ea"/>
                <a:cs typeface="+mn-cs"/>
              </a:rPr>
              <a:t> and between </a:t>
            </a:r>
            <a:r>
              <a:rPr lang="en-US" sz="1800" b="1" dirty="0" smtClean="0">
                <a:latin typeface="Courier New" pitchFamily="49" charset="0"/>
                <a:ea typeface="+mn-ea"/>
                <a:cs typeface="Courier New" pitchFamily="49" charset="0"/>
              </a:rPr>
              <a:t>[</a:t>
            </a:r>
            <a:r>
              <a:rPr lang="en-US" sz="2000" dirty="0" smtClean="0">
                <a:ea typeface="+mn-ea"/>
                <a:cs typeface="+mn-cs"/>
              </a:rPr>
              <a:t> and </a:t>
            </a:r>
            <a:r>
              <a:rPr lang="en-US" sz="1800" b="1" dirty="0" smtClean="0">
                <a:latin typeface="Courier New" pitchFamily="49" charset="0"/>
                <a:ea typeface="+mn-ea"/>
                <a:cs typeface="Courier New" pitchFamily="49" charset="0"/>
              </a:rPr>
              <a:t>test</a:t>
            </a:r>
            <a:r>
              <a:rPr lang="en-US" sz="2000" dirty="0" smtClean="0">
                <a:ea typeface="+mn-ea"/>
                <a:cs typeface="+mn-cs"/>
              </a:rPr>
              <a:t> since </a:t>
            </a:r>
            <a:r>
              <a:rPr lang="en-US" sz="1800" b="1" dirty="0" smtClean="0">
                <a:latin typeface="Courier New" pitchFamily="49" charset="0"/>
                <a:ea typeface="+mn-ea"/>
                <a:cs typeface="Courier New" pitchFamily="49" charset="0"/>
              </a:rPr>
              <a:t>[</a:t>
            </a:r>
            <a:r>
              <a:rPr lang="en-US" sz="2000" dirty="0" smtClean="0">
                <a:ea typeface="+mn-ea"/>
                <a:cs typeface="+mn-cs"/>
              </a:rPr>
              <a:t> </a:t>
            </a:r>
            <a:r>
              <a:rPr lang="en-US" sz="2000" dirty="0" smtClean="0">
                <a:ea typeface="+mn-ea"/>
                <a:cs typeface="+mn-cs"/>
              </a:rPr>
              <a:t>is actually a shell command, not just a character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t>Testing commands</a:t>
            </a:r>
          </a:p>
        </p:txBody>
      </p:sp>
      <p:sp>
        <p:nvSpPr>
          <p:cNvPr id="72707" name="Rectangle 3"/>
          <p:cNvSpPr>
            <a:spLocks noGrp="1" noChangeArrowheads="1"/>
          </p:cNvSpPr>
          <p:nvPr>
            <p:ph type="body" idx="1"/>
          </p:nvPr>
        </p:nvSpPr>
        <p:spPr>
          <a:xfrm>
            <a:off x="609600" y="1123188"/>
            <a:ext cx="9144000" cy="5562600"/>
          </a:xfrm>
        </p:spPr>
        <p:txBody>
          <a:bodyPr/>
          <a:lstStyle/>
          <a:p>
            <a:pPr>
              <a:lnSpc>
                <a:spcPct val="87000"/>
              </a:lnSpc>
            </a:pPr>
            <a:endParaRPr lang="en-US" dirty="0" smtClean="0">
              <a:solidFill>
                <a:srgbClr val="262626"/>
              </a:solidFill>
            </a:endParaRPr>
          </a:p>
          <a:p>
            <a:pPr lvl="1">
              <a:lnSpc>
                <a:spcPct val="87000"/>
              </a:lnSpc>
            </a:pPr>
            <a:endParaRPr lang="en-US" dirty="0" smtClean="0">
              <a:solidFill>
                <a:srgbClr val="404040"/>
              </a:solidFill>
            </a:endParaRPr>
          </a:p>
          <a:p>
            <a:pPr lvl="1">
              <a:lnSpc>
                <a:spcPct val="87000"/>
              </a:lnSpc>
            </a:pPr>
            <a:endParaRPr lang="en-US" dirty="0" smtClean="0">
              <a:solidFill>
                <a:srgbClr val="404040"/>
              </a:solidFill>
            </a:endParaRPr>
          </a:p>
          <a:p>
            <a:pPr lvl="1">
              <a:lnSpc>
                <a:spcPct val="87000"/>
              </a:lnSpc>
            </a:pPr>
            <a:endParaRPr lang="en-US" dirty="0" smtClean="0">
              <a:solidFill>
                <a:srgbClr val="404040"/>
              </a:solidFill>
            </a:endParaRPr>
          </a:p>
          <a:p>
            <a:pPr lvl="1">
              <a:lnSpc>
                <a:spcPct val="87000"/>
              </a:lnSpc>
            </a:pPr>
            <a:endParaRPr lang="en-US" dirty="0" smtClean="0">
              <a:solidFill>
                <a:srgbClr val="404040"/>
              </a:solidFill>
            </a:endParaRPr>
          </a:p>
          <a:p>
            <a:pPr lvl="1">
              <a:lnSpc>
                <a:spcPct val="87000"/>
              </a:lnSpc>
            </a:pPr>
            <a:endParaRPr lang="en-US" dirty="0" smtClean="0">
              <a:solidFill>
                <a:srgbClr val="404040"/>
              </a:solidFill>
            </a:endParaRPr>
          </a:p>
          <a:p>
            <a:pPr lvl="1">
              <a:lnSpc>
                <a:spcPct val="87000"/>
              </a:lnSpc>
            </a:pPr>
            <a:endParaRPr lang="en-US" dirty="0" smtClean="0">
              <a:solidFill>
                <a:srgbClr val="404040"/>
              </a:solidFill>
            </a:endParaRPr>
          </a:p>
          <a:p>
            <a:pPr lvl="1">
              <a:lnSpc>
                <a:spcPct val="87000"/>
              </a:lnSpc>
            </a:pPr>
            <a:endParaRPr lang="en-US" dirty="0" smtClean="0">
              <a:solidFill>
                <a:srgbClr val="404040"/>
              </a:solidFill>
            </a:endParaRP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if [ $USER = </a:t>
            </a:r>
            <a:r>
              <a:rPr lang="en-US" sz="2000" b="1" dirty="0" smtClean="0">
                <a:solidFill>
                  <a:srgbClr val="404040"/>
                </a:solidFill>
                <a:latin typeface="Courier New" pitchFamily="49" charset="0"/>
                <a:cs typeface="Courier New" pitchFamily="49" charset="0"/>
              </a:rPr>
              <a:t>"</a:t>
            </a:r>
            <a:r>
              <a:rPr lang="en-US" sz="2000" b="1" dirty="0" err="1" smtClean="0">
                <a:solidFill>
                  <a:srgbClr val="404040"/>
                </a:solidFill>
                <a:latin typeface="Courier New" pitchFamily="49" charset="0"/>
                <a:cs typeface="Courier New" pitchFamily="49" charset="0"/>
              </a:rPr>
              <a:t>notkin</a:t>
            </a:r>
            <a:r>
              <a:rPr lang="en-US" sz="2000" b="1" dirty="0" smtClean="0">
                <a:solidFill>
                  <a:srgbClr val="404040"/>
                </a:solidFill>
                <a:latin typeface="Courier New" pitchFamily="49" charset="0"/>
                <a:cs typeface="Courier New" pitchFamily="49" charset="0"/>
              </a:rPr>
              <a:t>" </a:t>
            </a:r>
            <a:r>
              <a:rPr lang="en-US" sz="2000" b="1" dirty="0" smtClean="0">
                <a:solidFill>
                  <a:srgbClr val="404040"/>
                </a:solidFill>
                <a:latin typeface="Courier New" pitchFamily="49" charset="0"/>
                <a:cs typeface="Courier New" pitchFamily="49" charset="0"/>
              </a:rPr>
              <a:t>]; then</a:t>
            </a: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    echo </a:t>
            </a:r>
            <a:r>
              <a:rPr lang="en-US" sz="2000" b="1" dirty="0" smtClean="0">
                <a:latin typeface="Courier New" pitchFamily="49" charset="0"/>
                <a:cs typeface="Courier New" pitchFamily="49" charset="0"/>
              </a:rPr>
              <a:t>"</a:t>
            </a:r>
            <a:r>
              <a:rPr lang="en-US" sz="2000" b="1" dirty="0" smtClean="0">
                <a:solidFill>
                  <a:srgbClr val="404040"/>
                </a:solidFill>
                <a:latin typeface="Courier New" pitchFamily="49" charset="0"/>
                <a:cs typeface="Courier New" pitchFamily="49" charset="0"/>
              </a:rPr>
              <a:t>Nice beard!"</a:t>
            </a:r>
            <a:endParaRPr lang="en-US" sz="2000" b="1" dirty="0" smtClean="0">
              <a:solidFill>
                <a:srgbClr val="404040"/>
              </a:solidFill>
              <a:latin typeface="Courier New" pitchFamily="49" charset="0"/>
              <a:cs typeface="Courier New" pitchFamily="49" charset="0"/>
            </a:endParaRPr>
          </a:p>
          <a:p>
            <a:pPr lvl="1">
              <a:lnSpc>
                <a:spcPct val="80000"/>
              </a:lnSpc>
              <a:buFont typeface="Wingdings" pitchFamily="2" charset="2"/>
              <a:buNone/>
            </a:pPr>
            <a:r>
              <a:rPr lang="en-US" sz="2000" b="1" dirty="0" err="1" smtClean="0">
                <a:solidFill>
                  <a:srgbClr val="404040"/>
                </a:solidFill>
                <a:latin typeface="Courier New" pitchFamily="49" charset="0"/>
                <a:cs typeface="Courier New" pitchFamily="49" charset="0"/>
              </a:rPr>
              <a:t>fi</a:t>
            </a:r>
            <a:endParaRPr lang="en-US" sz="2000" b="1" dirty="0" smtClean="0">
              <a:solidFill>
                <a:srgbClr val="404040"/>
              </a:solidFill>
              <a:latin typeface="Courier New" pitchFamily="49" charset="0"/>
              <a:cs typeface="Courier New" pitchFamily="49" charset="0"/>
            </a:endParaRPr>
          </a:p>
          <a:p>
            <a:pPr lvl="1">
              <a:lnSpc>
                <a:spcPct val="80000"/>
              </a:lnSpc>
              <a:buFont typeface="Wingdings" pitchFamily="2" charset="2"/>
              <a:buNone/>
            </a:pPr>
            <a:endParaRPr lang="en-US" sz="800" b="1" dirty="0" smtClean="0">
              <a:solidFill>
                <a:srgbClr val="404040"/>
              </a:solidFill>
              <a:latin typeface="Courier New" pitchFamily="49" charset="0"/>
              <a:cs typeface="Courier New" pitchFamily="49" charset="0"/>
            </a:endParaRPr>
          </a:p>
          <a:p>
            <a:pPr lvl="1">
              <a:lnSpc>
                <a:spcPct val="80000"/>
              </a:lnSpc>
              <a:buFont typeface="Wingdings" pitchFamily="2" charset="2"/>
              <a:buNone/>
            </a:pPr>
            <a:endParaRPr lang="en-US" sz="800" b="1" dirty="0" smtClean="0">
              <a:solidFill>
                <a:srgbClr val="404040"/>
              </a:solidFill>
              <a:latin typeface="Courier New" pitchFamily="49" charset="0"/>
              <a:cs typeface="Courier New" pitchFamily="49" charset="0"/>
            </a:endParaRP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LOGINS=`w | </a:t>
            </a:r>
            <a:r>
              <a:rPr lang="en-US" sz="2000" b="1" dirty="0" err="1" smtClean="0">
                <a:solidFill>
                  <a:srgbClr val="404040"/>
                </a:solidFill>
                <a:latin typeface="Courier New" pitchFamily="49" charset="0"/>
                <a:cs typeface="Courier New" pitchFamily="49" charset="0"/>
              </a:rPr>
              <a:t>wc</a:t>
            </a:r>
            <a:r>
              <a:rPr lang="en-US" sz="2000" b="1" dirty="0" smtClean="0">
                <a:solidFill>
                  <a:srgbClr val="404040"/>
                </a:solidFill>
                <a:latin typeface="Courier New" pitchFamily="49" charset="0"/>
                <a:cs typeface="Courier New" pitchFamily="49" charset="0"/>
              </a:rPr>
              <a:t> -l`</a:t>
            </a: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if [ $LOGINS -</a:t>
            </a:r>
            <a:r>
              <a:rPr lang="en-US" sz="2000" b="1" dirty="0" err="1" smtClean="0">
                <a:solidFill>
                  <a:srgbClr val="404040"/>
                </a:solidFill>
                <a:latin typeface="Courier New" pitchFamily="49" charset="0"/>
                <a:cs typeface="Courier New" pitchFamily="49" charset="0"/>
              </a:rPr>
              <a:t>gt</a:t>
            </a:r>
            <a:r>
              <a:rPr lang="en-US" sz="2000" b="1" dirty="0" smtClean="0">
                <a:solidFill>
                  <a:srgbClr val="404040"/>
                </a:solidFill>
                <a:latin typeface="Courier New" pitchFamily="49" charset="0"/>
                <a:cs typeface="Courier New" pitchFamily="49" charset="0"/>
              </a:rPr>
              <a:t> 10 ]; then</a:t>
            </a: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    echo "</a:t>
            </a:r>
            <a:r>
              <a:rPr lang="en-US" sz="2000" b="1" dirty="0" err="1" smtClean="0">
                <a:solidFill>
                  <a:srgbClr val="404040"/>
                </a:solidFill>
                <a:latin typeface="Courier New" pitchFamily="49" charset="0"/>
                <a:cs typeface="Courier New" pitchFamily="49" charset="0"/>
              </a:rPr>
              <a:t>attu</a:t>
            </a:r>
            <a:r>
              <a:rPr lang="en-US" sz="2000" b="1" dirty="0" smtClean="0">
                <a:solidFill>
                  <a:srgbClr val="404040"/>
                </a:solidFill>
                <a:latin typeface="Courier New" pitchFamily="49" charset="0"/>
                <a:cs typeface="Courier New" pitchFamily="49" charset="0"/>
              </a:rPr>
              <a:t> is very busy right now!"</a:t>
            </a:r>
          </a:p>
          <a:p>
            <a:pPr lvl="1">
              <a:lnSpc>
                <a:spcPct val="80000"/>
              </a:lnSpc>
              <a:buFont typeface="Wingdings" pitchFamily="2" charset="2"/>
              <a:buNone/>
            </a:pPr>
            <a:r>
              <a:rPr lang="en-US" sz="2000" b="1" dirty="0" err="1" smtClean="0">
                <a:solidFill>
                  <a:srgbClr val="404040"/>
                </a:solidFill>
                <a:latin typeface="Courier New" pitchFamily="49" charset="0"/>
                <a:cs typeface="Courier New" pitchFamily="49" charset="0"/>
              </a:rPr>
              <a:t>fi</a:t>
            </a:r>
            <a:endParaRPr lang="en-US" sz="2000" b="1" dirty="0" smtClean="0">
              <a:solidFill>
                <a:srgbClr val="404040"/>
              </a:solidFill>
              <a:latin typeface="Courier New" pitchFamily="49" charset="0"/>
              <a:cs typeface="Courier New" pitchFamily="49" charset="0"/>
            </a:endParaRPr>
          </a:p>
        </p:txBody>
      </p:sp>
      <p:graphicFrame>
        <p:nvGraphicFramePr>
          <p:cNvPr id="72769" name="Group 65"/>
          <p:cNvGraphicFramePr>
            <a:graphicFrameLocks noGrp="1"/>
          </p:cNvGraphicFramePr>
          <p:nvPr/>
        </p:nvGraphicFramePr>
        <p:xfrm>
          <a:off x="609600" y="1295400"/>
          <a:ext cx="7924800" cy="2609088"/>
        </p:xfrm>
        <a:graphic>
          <a:graphicData uri="http://schemas.openxmlformats.org/drawingml/2006/table">
            <a:tbl>
              <a:tblPr/>
              <a:tblGrid>
                <a:gridCol w="2654595"/>
                <a:gridCol w="5270205"/>
              </a:tblGrid>
              <a:tr h="296863">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shell command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  !=,  &lt;,  &gt;</a:t>
                      </a:r>
                      <a:endParaRPr kumimoji="0" lang="en-US" sz="1600" b="1" i="1" u="none" strike="noStrike" cap="none" normalizeH="0" baseline="0" dirty="0" smtClean="0">
                        <a:ln>
                          <a:noFill/>
                        </a:ln>
                        <a:solidFill>
                          <a:srgbClr val="262626"/>
                        </a:solidFill>
                        <a:effectLst/>
                        <a:latin typeface="Courier New" pitchFamily="49" charset="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compares two string variables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-n,  -z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dirty="0" smtClean="0">
                          <a:ln>
                            <a:noFill/>
                          </a:ln>
                          <a:solidFill>
                            <a:srgbClr val="262626"/>
                          </a:solidFill>
                          <a:effectLst/>
                          <a:latin typeface="Calibri" pitchFamily="34" charset="0"/>
                        </a:rPr>
                        <a:t>tests whether a string is or is not empty (null)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lt</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-le,  -</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eq</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a:t>
                      </a:r>
                    </a:p>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gt</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ge</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dirty="0" smtClean="0">
                          <a:ln>
                            <a:noFill/>
                          </a:ln>
                          <a:solidFill>
                            <a:srgbClr val="262626"/>
                          </a:solidFill>
                          <a:effectLst/>
                          <a:latin typeface="Calibri" pitchFamily="34" charset="0"/>
                        </a:rPr>
                        <a:t>compares numbers: </a:t>
                      </a:r>
                      <a:r>
                        <a:rPr kumimoji="0" lang="en-US" sz="2000" b="0" i="0" u="none" strike="noStrike" cap="none" normalizeH="0" baseline="0" dirty="0" smtClean="0">
                          <a:ln>
                            <a:noFill/>
                          </a:ln>
                          <a:solidFill>
                            <a:srgbClr val="262626"/>
                          </a:solidFill>
                          <a:effectLst/>
                          <a:latin typeface="Consolas" pitchFamily="49" charset="0"/>
                        </a:rPr>
                        <a:t>&lt;</a:t>
                      </a:r>
                      <a:r>
                        <a:rPr kumimoji="0" lang="en-US" sz="2000" b="0" i="0" u="none" strike="noStrike" cap="none" normalizeH="0" baseline="0" dirty="0" smtClean="0">
                          <a:ln>
                            <a:noFill/>
                          </a:ln>
                          <a:solidFill>
                            <a:srgbClr val="262626"/>
                          </a:solidFill>
                          <a:effectLst/>
                          <a:latin typeface="Calibri" pitchFamily="34" charset="0"/>
                        </a:rPr>
                        <a:t>,  </a:t>
                      </a:r>
                      <a:r>
                        <a:rPr kumimoji="0" lang="en-US" sz="2000" b="0" i="0" u="none" strike="noStrike" cap="none" normalizeH="0" baseline="0" dirty="0" smtClean="0">
                          <a:ln>
                            <a:noFill/>
                          </a:ln>
                          <a:solidFill>
                            <a:srgbClr val="262626"/>
                          </a:solidFill>
                          <a:effectLst/>
                          <a:latin typeface="Consolas" pitchFamily="49" charset="0"/>
                        </a:rPr>
                        <a:t>&lt;=</a:t>
                      </a:r>
                      <a:r>
                        <a:rPr kumimoji="0" lang="en-US" sz="2000" b="0" i="0" u="none" strike="noStrike" cap="none" normalizeH="0" baseline="0" dirty="0" smtClean="0">
                          <a:ln>
                            <a:noFill/>
                          </a:ln>
                          <a:solidFill>
                            <a:srgbClr val="262626"/>
                          </a:solidFill>
                          <a:effectLst/>
                          <a:latin typeface="Calibri" pitchFamily="34" charset="0"/>
                        </a:rPr>
                        <a:t>,  </a:t>
                      </a:r>
                      <a:r>
                        <a:rPr kumimoji="0" lang="en-US" sz="2000" b="0" i="0" u="none" strike="noStrike" cap="none" normalizeH="0" baseline="0" dirty="0" smtClean="0">
                          <a:ln>
                            <a:noFill/>
                          </a:ln>
                          <a:solidFill>
                            <a:srgbClr val="262626"/>
                          </a:solidFill>
                          <a:effectLst/>
                          <a:latin typeface="Consolas" pitchFamily="49" charset="0"/>
                        </a:rPr>
                        <a:t>==</a:t>
                      </a:r>
                      <a:r>
                        <a:rPr kumimoji="0" lang="en-US" sz="2000" b="0" i="0" u="none" strike="noStrike" cap="none" normalizeH="0" baseline="0" dirty="0" smtClean="0">
                          <a:ln>
                            <a:noFill/>
                          </a:ln>
                          <a:solidFill>
                            <a:srgbClr val="262626"/>
                          </a:solidFill>
                          <a:effectLst/>
                          <a:latin typeface="Calibri" pitchFamily="34" charset="0"/>
                        </a:rPr>
                        <a:t>,  </a:t>
                      </a:r>
                      <a:r>
                        <a:rPr kumimoji="0" lang="en-US" sz="2000" b="0" i="0" u="none" strike="noStrike" cap="none" normalizeH="0" baseline="0" dirty="0" smtClean="0">
                          <a:ln>
                            <a:noFill/>
                          </a:ln>
                          <a:solidFill>
                            <a:srgbClr val="262626"/>
                          </a:solidFill>
                          <a:effectLst/>
                          <a:latin typeface="Consolas" pitchFamily="49" charset="0"/>
                        </a:rPr>
                        <a:t>&gt;</a:t>
                      </a:r>
                      <a:r>
                        <a:rPr kumimoji="0" lang="en-US" sz="2000" b="0" i="0" u="none" strike="noStrike" cap="none" normalizeH="0" baseline="0" dirty="0" smtClean="0">
                          <a:ln>
                            <a:noFill/>
                          </a:ln>
                          <a:solidFill>
                            <a:srgbClr val="262626"/>
                          </a:solidFill>
                          <a:effectLst/>
                          <a:latin typeface="Calibri" pitchFamily="34" charset="0"/>
                        </a:rPr>
                        <a:t>,  </a:t>
                      </a:r>
                      <a:r>
                        <a:rPr kumimoji="0" lang="en-US" sz="2000" b="0" i="0" u="none" strike="noStrike" cap="none" normalizeH="0" baseline="0" dirty="0" smtClean="0">
                          <a:ln>
                            <a:noFill/>
                          </a:ln>
                          <a:solidFill>
                            <a:srgbClr val="262626"/>
                          </a:solidFill>
                          <a:effectLst/>
                          <a:latin typeface="Consolas" pitchFamily="49" charset="0"/>
                        </a:rPr>
                        <a:t>&gt;=</a:t>
                      </a:r>
                      <a:r>
                        <a:rPr kumimoji="0" lang="en-US" sz="2000" b="0" i="0" u="none" strike="noStrike" cap="none" normalizeH="0" baseline="0" dirty="0" smtClean="0">
                          <a:ln>
                            <a:noFill/>
                          </a:ln>
                          <a:solidFill>
                            <a:srgbClr val="262626"/>
                          </a:solidFill>
                          <a:effectLst/>
                          <a:latin typeface="Calibri" pitchFamily="34" charset="0"/>
                        </a:rPr>
                        <a:t>,  </a:t>
                      </a:r>
                      <a:r>
                        <a:rPr kumimoji="0" lang="en-US" sz="2000" b="0" i="0" u="none" strike="noStrike" cap="none" normalizeH="0" baseline="0" dirty="0" smtClean="0">
                          <a:ln>
                            <a:noFill/>
                          </a:ln>
                          <a:solidFill>
                            <a:srgbClr val="262626"/>
                          </a:solidFill>
                          <a:effectLst/>
                          <a:latin typeface="Consolas" pitchFamily="49"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-e,  -d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tests whether a given file or directory exists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-r,  -w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dirty="0" smtClean="0">
                          <a:ln>
                            <a:noFill/>
                          </a:ln>
                          <a:solidFill>
                            <a:srgbClr val="262626"/>
                          </a:solidFill>
                          <a:effectLst/>
                          <a:latin typeface="Calibri" pitchFamily="34" charset="0"/>
                        </a:rPr>
                        <a:t>tests whether a file exists and is read/writable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an_design_template">
  <a:themeElements>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17758</TotalTime>
  <Words>2494</Words>
  <Application>Microsoft Office PowerPoint</Application>
  <PresentationFormat>On-screen Show (4:3)</PresentationFormat>
  <Paragraphs>386</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dan_design_template</vt:lpstr>
      <vt:lpstr>Lights, camera, action!</vt:lpstr>
      <vt:lpstr>Scripts</vt:lpstr>
      <vt:lpstr>(Boring) Examples</vt:lpstr>
      <vt:lpstr>Shell variables</vt:lpstr>
      <vt:lpstr>Common errors</vt:lpstr>
      <vt:lpstr>Capture command output</vt:lpstr>
      <vt:lpstr>Special variables</vt:lpstr>
      <vt:lpstr>if/else</vt:lpstr>
      <vt:lpstr>Testing commands</vt:lpstr>
      <vt:lpstr>Command-line arguments</vt:lpstr>
      <vt:lpstr>Whence?</vt:lpstr>
      <vt:lpstr>USPTO on patents (variations worldwide)</vt:lpstr>
      <vt:lpstr>USPTO on servicemarks</vt:lpstr>
      <vt:lpstr>USPTO on copyright</vt:lpstr>
      <vt:lpstr>Intellectual property</vt:lpstr>
      <vt:lpstr>Focusing on copyright: software</vt:lpstr>
      <vt:lpstr>Fair use: Copyright Law (1976)</vt:lpstr>
      <vt:lpstr>Reverse engineering (software)</vt:lpstr>
      <vt:lpstr>Europe: 1991 Software Directive</vt:lpstr>
      <vt:lpstr>Proprietary licenses</vt:lpstr>
      <vt:lpstr>Free Software Foundation</vt:lpstr>
      <vt:lpstr>Free software licenses</vt:lpstr>
      <vt:lpstr>Licenses approved by the OSI</vt:lpstr>
      <vt:lpstr>…</vt:lpstr>
      <vt:lpstr>Differences: many and subtle</vt:lpstr>
      <vt:lpstr>Patent retaliation</vt:lpstr>
      <vt:lpstr>DRM and Tivoization</vt:lpstr>
      <vt:lpstr>Did TiVo comply with the license?</vt:lpstr>
      <vt:lpstr>License compatibility (wikipedia)</vt:lpstr>
      <vt:lpstr>License proliferation (wikipedia)</vt:lpstr>
      <vt:lpstr>Documentation licensed?</vt:lpstr>
      <vt:lpstr>General comments</vt:lpstr>
      <vt:lpstr>Questions?</vt:lpstr>
    </vt:vector>
  </TitlesOfParts>
  <Company>_x0008_ᖤ]皤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CSE401 Introduction to Compiler Construction</dc:title>
  <dc:creator>Larry Snyder</dc:creator>
  <cp:lastModifiedBy>David Notkin</cp:lastModifiedBy>
  <cp:revision>1006</cp:revision>
  <dcterms:created xsi:type="dcterms:W3CDTF">2005-03-28T18:45:14Z</dcterms:created>
  <dcterms:modified xsi:type="dcterms:W3CDTF">2009-10-09T18:58:44Z</dcterms:modified>
</cp:coreProperties>
</file>