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Override PartName="/ppt/slides/slide27.xml" ContentType="application/vnd.openxmlformats-officedocument.presentationml.slide+xml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Default Extension="jpeg" ContentType="image/jpeg"/>
  <Override PartName="/ppt/slides/slide25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s/slide18.xml" ContentType="application/vnd.openxmlformats-officedocument.presentationml.slide+xml"/>
  <Override PartName="/ppt/slides/slide23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s/slide16.xml" ContentType="application/vnd.openxmlformats-officedocument.presentationml.slide+xml"/>
  <Override PartName="/ppt/slides/slide2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26.xml" ContentType="application/vnd.openxmlformats-officedocument.presentationml.slide+xml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s/slide19.xml" ContentType="application/vnd.openxmlformats-officedocument.presentationml.slide+xml"/>
  <Override PartName="/ppt/slides/slide2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s/slide17.xml" ContentType="application/vnd.openxmlformats-officedocument.presentationml.slide+xml"/>
  <Override PartName="/ppt/slides/slide22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15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theme/theme1.xml" ContentType="application/vnd.openxmlformats-officedocument.theme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60" r:id="rId1"/>
  </p:sldMasterIdLst>
  <p:sldIdLst>
    <p:sldId id="256" r:id="rId2"/>
    <p:sldId id="257" r:id="rId3"/>
    <p:sldId id="292" r:id="rId4"/>
    <p:sldId id="293" r:id="rId5"/>
    <p:sldId id="294" r:id="rId6"/>
    <p:sldId id="259" r:id="rId7"/>
    <p:sldId id="262" r:id="rId8"/>
    <p:sldId id="258" r:id="rId9"/>
    <p:sldId id="260" r:id="rId10"/>
    <p:sldId id="261" r:id="rId11"/>
    <p:sldId id="263" r:id="rId12"/>
    <p:sldId id="264" r:id="rId13"/>
    <p:sldId id="265" r:id="rId14"/>
    <p:sldId id="266" r:id="rId15"/>
    <p:sldId id="267" r:id="rId16"/>
    <p:sldId id="269" r:id="rId17"/>
    <p:sldId id="270" r:id="rId18"/>
    <p:sldId id="295" r:id="rId19"/>
    <p:sldId id="296" r:id="rId20"/>
    <p:sldId id="297" r:id="rId21"/>
    <p:sldId id="298" r:id="rId22"/>
    <p:sldId id="302" r:id="rId23"/>
    <p:sldId id="299" r:id="rId24"/>
    <p:sldId id="303" r:id="rId25"/>
    <p:sldId id="300" r:id="rId26"/>
    <p:sldId id="304" r:id="rId27"/>
    <p:sldId id="305" r:id="rId2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 varScale="1">
        <p:scale>
          <a:sx n="152" d="100"/>
          <a:sy n="152" d="100"/>
        </p:scale>
        <p:origin x="-39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presProps" Target="presProps.xml"/><Relationship Id="rId31" Type="http://schemas.openxmlformats.org/officeDocument/2006/relationships/viewProps" Target="viewProps.xml"/><Relationship Id="rId32" Type="http://schemas.openxmlformats.org/officeDocument/2006/relationships/theme" Target="theme/theme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865120-3AF1-6C44-8E8A-09EF4BD1E46E}" type="datetimeFigureOut">
              <a:rPr lang="en-US" smtClean="0"/>
              <a:pPr/>
              <a:t>6/29/10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0F53B-1374-6844-9CA0-48E09433552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865120-3AF1-6C44-8E8A-09EF4BD1E46E}" type="datetimeFigureOut">
              <a:rPr lang="en-US" smtClean="0"/>
              <a:pPr/>
              <a:t>6/29/10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0F53B-1374-6844-9CA0-48E09433552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865120-3AF1-6C44-8E8A-09EF4BD1E46E}" type="datetimeFigureOut">
              <a:rPr lang="en-US" smtClean="0"/>
              <a:pPr/>
              <a:t>6/29/10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0F53B-1374-6844-9CA0-48E09433552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865120-3AF1-6C44-8E8A-09EF4BD1E46E}" type="datetimeFigureOut">
              <a:rPr lang="en-US" smtClean="0"/>
              <a:pPr/>
              <a:t>6/29/10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0F53B-1374-6844-9CA0-48E09433552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865120-3AF1-6C44-8E8A-09EF4BD1E46E}" type="datetimeFigureOut">
              <a:rPr lang="en-US" smtClean="0"/>
              <a:pPr/>
              <a:t>6/29/10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2600F53B-1374-6844-9CA0-48E09433552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865120-3AF1-6C44-8E8A-09EF4BD1E46E}" type="datetimeFigureOut">
              <a:rPr lang="en-US" smtClean="0"/>
              <a:pPr/>
              <a:t>6/29/10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0F53B-1374-6844-9CA0-48E09433552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865120-3AF1-6C44-8E8A-09EF4BD1E46E}" type="datetimeFigureOut">
              <a:rPr lang="en-US" smtClean="0"/>
              <a:pPr/>
              <a:t>6/29/10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0F53B-1374-6844-9CA0-48E09433552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865120-3AF1-6C44-8E8A-09EF4BD1E46E}" type="datetimeFigureOut">
              <a:rPr lang="en-US" smtClean="0"/>
              <a:pPr/>
              <a:t>6/29/10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0F53B-1374-6844-9CA0-48E09433552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865120-3AF1-6C44-8E8A-09EF4BD1E46E}" type="datetimeFigureOut">
              <a:rPr lang="en-US" smtClean="0"/>
              <a:pPr/>
              <a:t>6/29/10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0F53B-1374-6844-9CA0-48E09433552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865120-3AF1-6C44-8E8A-09EF4BD1E46E}" type="datetimeFigureOut">
              <a:rPr lang="en-US" smtClean="0"/>
              <a:pPr/>
              <a:t>6/29/10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0F53B-1374-6844-9CA0-48E09433552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865120-3AF1-6C44-8E8A-09EF4BD1E46E}" type="datetimeFigureOut">
              <a:rPr lang="en-US" smtClean="0"/>
              <a:pPr/>
              <a:t>6/29/10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0F53B-1374-6844-9CA0-48E09433552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C865120-3AF1-6C44-8E8A-09EF4BD1E46E}" type="datetimeFigureOut">
              <a:rPr lang="en-US" smtClean="0"/>
              <a:pPr/>
              <a:t>6/29/10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2600F53B-1374-6844-9CA0-48E09433552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adobe.com/livedocs/flash/9.0/ActionScriptLangRefV3/flash/text/TextField.html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en.wikipedia.org/wiki/ActionScript" TargetMode="Externa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adobe.com/livedocs/flash/9.0/ActionScriptLangRefV3/flash/text/TextFieldType.html" TargetMode="Externa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adobe.com/livedocs/flex/2/langref/flash/display/Shape.html" TargetMode="Externa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file://localhost/More/%20http/::www.adobe.com:livedocs:flash:9.0:ActionScriptLangRefV3:flash:display:Graphics.html" TargetMode="Externa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flashandmath.com/intermediate/children/index.html" TargetMode="Externa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w3schools.com/flash/flash_inhtml.asp" TargetMode="External"/><Relationship Id="rId3" Type="http://schemas.openxmlformats.org/officeDocument/2006/relationships/hyperlink" Target="http://kb2.adobe.com/cps/127/tn_12701.html" TargetMode="Externa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adobe.com/livedocs/flex/2/langref/flash/display/Shape.html" TargetMode="Externa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flashandmath.com/intermediate/children/index.html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Actionscript </a:t>
            </a:r>
            <a:br>
              <a:rPr lang="en-US" dirty="0" smtClean="0"/>
            </a:br>
            <a:r>
              <a:rPr lang="en-US" dirty="0" smtClean="0"/>
              <a:t>Session 1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Roy </a:t>
            </a:r>
            <a:r>
              <a:rPr lang="en-US" dirty="0" err="1" smtClean="0"/>
              <a:t>McElmurry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If Statements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429000"/>
            <a:ext cx="8229600" cy="2880360"/>
          </a:xfrm>
        </p:spPr>
        <p:txBody>
          <a:bodyPr>
            <a:normAutofit/>
          </a:bodyPr>
          <a:lstStyle/>
          <a:p>
            <a:r>
              <a:rPr lang="en-US" dirty="0" smtClean="0"/>
              <a:t>If statements are used to conditionally run some code</a:t>
            </a:r>
          </a:p>
          <a:p>
            <a:r>
              <a:rPr lang="en-US" dirty="0" smtClean="0"/>
              <a:t>These can be done in combination with </a:t>
            </a:r>
            <a:r>
              <a:rPr lang="en-US" i="1" dirty="0" smtClean="0"/>
              <a:t>else if </a:t>
            </a:r>
            <a:r>
              <a:rPr lang="en-US" dirty="0" smtClean="0"/>
              <a:t>and </a:t>
            </a:r>
            <a:r>
              <a:rPr lang="en-US" i="1" dirty="0" smtClean="0"/>
              <a:t>else </a:t>
            </a:r>
            <a:r>
              <a:rPr lang="en-US" dirty="0" smtClean="0"/>
              <a:t>statements to run different code based on mutually exclusive tests </a:t>
            </a:r>
          </a:p>
        </p:txBody>
      </p:sp>
      <p:sp>
        <p:nvSpPr>
          <p:cNvPr id="4" name="Round Diagonal Corner Rectangle 3"/>
          <p:cNvSpPr/>
          <p:nvPr/>
        </p:nvSpPr>
        <p:spPr>
          <a:xfrm>
            <a:off x="1828800" y="1371600"/>
            <a:ext cx="5562600" cy="1828800"/>
          </a:xfrm>
          <a:prstGeom prst="round2Diag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2400" dirty="0" smtClean="0">
                <a:solidFill>
                  <a:schemeClr val="bg1"/>
                </a:solidFill>
              </a:rPr>
              <a:t>Syntax:</a:t>
            </a:r>
          </a:p>
          <a:p>
            <a:r>
              <a:rPr lang="en-US" dirty="0" smtClean="0"/>
              <a:t>	</a:t>
            </a:r>
          </a:p>
          <a:p>
            <a:r>
              <a:rPr lang="en-US" dirty="0" smtClean="0"/>
              <a:t>	</a:t>
            </a:r>
            <a:r>
              <a:rPr lang="en-US" sz="2000" dirty="0" smtClean="0">
                <a:solidFill>
                  <a:srgbClr val="000000"/>
                </a:solidFill>
              </a:rPr>
              <a:t>if (</a:t>
            </a:r>
            <a:r>
              <a:rPr lang="en-US" sz="2000" b="1" dirty="0" smtClean="0">
                <a:solidFill>
                  <a:srgbClr val="000000"/>
                </a:solidFill>
              </a:rPr>
              <a:t>condition</a:t>
            </a:r>
            <a:r>
              <a:rPr lang="en-US" sz="2000" dirty="0" smtClean="0">
                <a:solidFill>
                  <a:srgbClr val="000000"/>
                </a:solidFill>
              </a:rPr>
              <a:t>) {</a:t>
            </a:r>
          </a:p>
          <a:p>
            <a:r>
              <a:rPr lang="en-US" sz="2000" dirty="0" smtClean="0">
                <a:solidFill>
                  <a:srgbClr val="000000"/>
                </a:solidFill>
              </a:rPr>
              <a:t>		</a:t>
            </a:r>
            <a:r>
              <a:rPr lang="en-US" sz="2000" b="1" dirty="0" smtClean="0">
                <a:solidFill>
                  <a:srgbClr val="000000"/>
                </a:solidFill>
              </a:rPr>
              <a:t>//statements</a:t>
            </a:r>
          </a:p>
          <a:p>
            <a:r>
              <a:rPr lang="en-US" sz="2000" dirty="0" smtClean="0">
                <a:solidFill>
                  <a:srgbClr val="000000"/>
                </a:solidFill>
              </a:rPr>
              <a:t>	}</a:t>
            </a:r>
            <a:endParaRPr lang="en-US" sz="2000" dirty="0">
              <a:solidFill>
                <a:srgbClr val="000000"/>
              </a:solidFill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2133600" y="1905000"/>
            <a:ext cx="5181600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If/Else if/Else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953000"/>
            <a:ext cx="8229600" cy="1356360"/>
          </a:xfrm>
        </p:spPr>
        <p:txBody>
          <a:bodyPr>
            <a:normAutofit/>
          </a:bodyPr>
          <a:lstStyle/>
          <a:p>
            <a:r>
              <a:rPr lang="en-US" dirty="0" smtClean="0"/>
              <a:t>You can have as many </a:t>
            </a:r>
            <a:r>
              <a:rPr lang="en-US" i="1" dirty="0" smtClean="0"/>
              <a:t>else if </a:t>
            </a:r>
            <a:r>
              <a:rPr lang="en-US" dirty="0" smtClean="0"/>
              <a:t>statements as you want</a:t>
            </a:r>
          </a:p>
          <a:p>
            <a:r>
              <a:rPr lang="en-US" dirty="0" smtClean="0"/>
              <a:t>You may or may not include the </a:t>
            </a:r>
            <a:r>
              <a:rPr lang="en-US" i="1" dirty="0" smtClean="0"/>
              <a:t>else </a:t>
            </a:r>
            <a:r>
              <a:rPr lang="en-US" dirty="0" smtClean="0"/>
              <a:t>case</a:t>
            </a:r>
          </a:p>
        </p:txBody>
      </p:sp>
      <p:sp>
        <p:nvSpPr>
          <p:cNvPr id="4" name="Round Diagonal Corner Rectangle 3"/>
          <p:cNvSpPr/>
          <p:nvPr/>
        </p:nvSpPr>
        <p:spPr>
          <a:xfrm>
            <a:off x="1828800" y="1371600"/>
            <a:ext cx="5562600" cy="3124200"/>
          </a:xfrm>
          <a:prstGeom prst="round2Diag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2400" dirty="0" smtClean="0">
                <a:solidFill>
                  <a:schemeClr val="bg1"/>
                </a:solidFill>
              </a:rPr>
              <a:t>Syntax:</a:t>
            </a:r>
          </a:p>
          <a:p>
            <a:r>
              <a:rPr lang="en-US" dirty="0" smtClean="0"/>
              <a:t>	</a:t>
            </a:r>
          </a:p>
          <a:p>
            <a:r>
              <a:rPr lang="en-US" dirty="0" smtClean="0"/>
              <a:t>	</a:t>
            </a:r>
            <a:r>
              <a:rPr lang="en-US" sz="2000" dirty="0" smtClean="0">
                <a:solidFill>
                  <a:srgbClr val="000000"/>
                </a:solidFill>
              </a:rPr>
              <a:t>if (</a:t>
            </a:r>
            <a:r>
              <a:rPr lang="en-US" sz="2000" b="1" dirty="0" smtClean="0">
                <a:solidFill>
                  <a:srgbClr val="000000"/>
                </a:solidFill>
              </a:rPr>
              <a:t>condition</a:t>
            </a:r>
            <a:r>
              <a:rPr lang="en-US" sz="2000" dirty="0" smtClean="0">
                <a:solidFill>
                  <a:srgbClr val="000000"/>
                </a:solidFill>
              </a:rPr>
              <a:t>) {</a:t>
            </a:r>
          </a:p>
          <a:p>
            <a:r>
              <a:rPr lang="en-US" sz="2000" dirty="0" smtClean="0">
                <a:solidFill>
                  <a:srgbClr val="000000"/>
                </a:solidFill>
              </a:rPr>
              <a:t>		</a:t>
            </a:r>
            <a:r>
              <a:rPr lang="en-US" sz="2000" b="1" dirty="0" smtClean="0">
                <a:solidFill>
                  <a:srgbClr val="000000"/>
                </a:solidFill>
              </a:rPr>
              <a:t>//statements</a:t>
            </a:r>
          </a:p>
          <a:p>
            <a:r>
              <a:rPr lang="en-US" sz="2000" dirty="0" smtClean="0">
                <a:solidFill>
                  <a:srgbClr val="000000"/>
                </a:solidFill>
              </a:rPr>
              <a:t>	} else if (condition) {</a:t>
            </a:r>
          </a:p>
          <a:p>
            <a:r>
              <a:rPr lang="en-US" sz="2000" dirty="0" smtClean="0">
                <a:solidFill>
                  <a:srgbClr val="000000"/>
                </a:solidFill>
              </a:rPr>
              <a:t>		</a:t>
            </a:r>
            <a:r>
              <a:rPr lang="en-US" sz="2000" b="1" dirty="0" smtClean="0">
                <a:solidFill>
                  <a:srgbClr val="000000"/>
                </a:solidFill>
              </a:rPr>
              <a:t>//statements</a:t>
            </a:r>
          </a:p>
          <a:p>
            <a:r>
              <a:rPr lang="en-US" sz="2000" dirty="0" smtClean="0">
                <a:solidFill>
                  <a:srgbClr val="000000"/>
                </a:solidFill>
              </a:rPr>
              <a:t>	} else {</a:t>
            </a:r>
          </a:p>
          <a:p>
            <a:r>
              <a:rPr lang="en-US" sz="2000" dirty="0" smtClean="0">
                <a:solidFill>
                  <a:srgbClr val="000000"/>
                </a:solidFill>
              </a:rPr>
              <a:t>		</a:t>
            </a:r>
            <a:r>
              <a:rPr lang="en-US" sz="2000" b="1" dirty="0" smtClean="0">
                <a:solidFill>
                  <a:srgbClr val="000000"/>
                </a:solidFill>
              </a:rPr>
              <a:t>//statements</a:t>
            </a:r>
          </a:p>
          <a:p>
            <a:r>
              <a:rPr lang="en-US" sz="2000" dirty="0" smtClean="0">
                <a:solidFill>
                  <a:srgbClr val="000000"/>
                </a:solidFill>
              </a:rPr>
              <a:t>	}</a:t>
            </a:r>
            <a:endParaRPr lang="en-US" sz="2000" dirty="0">
              <a:solidFill>
                <a:srgbClr val="000000"/>
              </a:solidFill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2133600" y="1979612"/>
            <a:ext cx="5181600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 Loop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581400"/>
            <a:ext cx="8229600" cy="2727960"/>
          </a:xfrm>
        </p:spPr>
        <p:txBody>
          <a:bodyPr>
            <a:normAutofit/>
          </a:bodyPr>
          <a:lstStyle/>
          <a:p>
            <a:r>
              <a:rPr lang="en-US" i="1" dirty="0" smtClean="0"/>
              <a:t>for </a:t>
            </a:r>
            <a:r>
              <a:rPr lang="en-US" dirty="0" smtClean="0"/>
              <a:t>loops are used to do similar code a definite number of times</a:t>
            </a:r>
          </a:p>
          <a:p>
            <a:r>
              <a:rPr lang="en-US" dirty="0" smtClean="0"/>
              <a:t>Typically we define a new loop variable and have our condition and update based on it</a:t>
            </a:r>
          </a:p>
        </p:txBody>
      </p:sp>
      <p:sp>
        <p:nvSpPr>
          <p:cNvPr id="4" name="Round Diagonal Corner Rectangle 3"/>
          <p:cNvSpPr/>
          <p:nvPr/>
        </p:nvSpPr>
        <p:spPr>
          <a:xfrm>
            <a:off x="1828800" y="1371600"/>
            <a:ext cx="5562600" cy="1981200"/>
          </a:xfrm>
          <a:prstGeom prst="round2Diag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2400" dirty="0" smtClean="0">
                <a:solidFill>
                  <a:schemeClr val="bg1"/>
                </a:solidFill>
              </a:rPr>
              <a:t>Syntax:</a:t>
            </a:r>
          </a:p>
          <a:p>
            <a:r>
              <a:rPr lang="en-US" dirty="0" smtClean="0"/>
              <a:t>	</a:t>
            </a:r>
          </a:p>
          <a:p>
            <a:r>
              <a:rPr lang="en-US" dirty="0" smtClean="0"/>
              <a:t>	</a:t>
            </a:r>
            <a:r>
              <a:rPr lang="en-US" sz="2000" dirty="0" smtClean="0">
                <a:solidFill>
                  <a:srgbClr val="000000"/>
                </a:solidFill>
              </a:rPr>
              <a:t>for (</a:t>
            </a:r>
            <a:r>
              <a:rPr lang="en-US" sz="2000" b="1" dirty="0" smtClean="0">
                <a:solidFill>
                  <a:srgbClr val="000000"/>
                </a:solidFill>
              </a:rPr>
              <a:t>declaration</a:t>
            </a:r>
            <a:r>
              <a:rPr lang="en-US" sz="2000" dirty="0" smtClean="0">
                <a:solidFill>
                  <a:srgbClr val="000000"/>
                </a:solidFill>
              </a:rPr>
              <a:t>; </a:t>
            </a:r>
            <a:r>
              <a:rPr lang="en-US" sz="2000" b="1" dirty="0" smtClean="0">
                <a:solidFill>
                  <a:srgbClr val="000000"/>
                </a:solidFill>
              </a:rPr>
              <a:t>condition</a:t>
            </a:r>
            <a:r>
              <a:rPr lang="en-US" sz="2000" dirty="0" smtClean="0">
                <a:solidFill>
                  <a:srgbClr val="000000"/>
                </a:solidFill>
              </a:rPr>
              <a:t>; </a:t>
            </a:r>
            <a:r>
              <a:rPr lang="en-US" sz="2000" b="1" dirty="0" smtClean="0">
                <a:solidFill>
                  <a:srgbClr val="000000"/>
                </a:solidFill>
              </a:rPr>
              <a:t>update</a:t>
            </a:r>
            <a:r>
              <a:rPr lang="en-US" sz="2000" dirty="0" smtClean="0">
                <a:solidFill>
                  <a:srgbClr val="000000"/>
                </a:solidFill>
              </a:rPr>
              <a:t>) {</a:t>
            </a:r>
          </a:p>
          <a:p>
            <a:r>
              <a:rPr lang="en-US" sz="2000" dirty="0" smtClean="0">
                <a:solidFill>
                  <a:srgbClr val="000000"/>
                </a:solidFill>
              </a:rPr>
              <a:t>		</a:t>
            </a:r>
            <a:r>
              <a:rPr lang="en-US" sz="2000" b="1" dirty="0" smtClean="0">
                <a:solidFill>
                  <a:srgbClr val="000000"/>
                </a:solidFill>
              </a:rPr>
              <a:t>//Statements</a:t>
            </a:r>
          </a:p>
          <a:p>
            <a:r>
              <a:rPr lang="en-US" sz="2000" dirty="0" smtClean="0">
                <a:solidFill>
                  <a:srgbClr val="000000"/>
                </a:solidFill>
              </a:rPr>
              <a:t>	}</a:t>
            </a:r>
            <a:endParaRPr lang="en-US" sz="2000" dirty="0">
              <a:solidFill>
                <a:srgbClr val="000000"/>
              </a:solidFill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2133600" y="1979612"/>
            <a:ext cx="5181600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Typical For Loop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581400"/>
            <a:ext cx="8229600" cy="2727960"/>
          </a:xfrm>
        </p:spPr>
        <p:txBody>
          <a:bodyPr>
            <a:normAutofit/>
          </a:bodyPr>
          <a:lstStyle/>
          <a:p>
            <a:r>
              <a:rPr lang="en-US" dirty="0" smtClean="0"/>
              <a:t>Notice that we have a variable</a:t>
            </a:r>
            <a:r>
              <a:rPr lang="en-US" i="1" dirty="0" smtClean="0"/>
              <a:t> </a:t>
            </a:r>
            <a:r>
              <a:rPr lang="en-US" i="1" dirty="0" err="1" smtClean="0"/>
              <a:t>i</a:t>
            </a:r>
            <a:r>
              <a:rPr lang="en-US" i="1" dirty="0" smtClean="0"/>
              <a:t> </a:t>
            </a:r>
            <a:r>
              <a:rPr lang="en-US" dirty="0" smtClean="0"/>
              <a:t>which we could use during the statements section, this is common practice</a:t>
            </a:r>
          </a:p>
          <a:p>
            <a:r>
              <a:rPr lang="en-US" dirty="0" smtClean="0"/>
              <a:t>Typically the loop variable is called</a:t>
            </a:r>
            <a:r>
              <a:rPr lang="en-US" i="1" dirty="0" smtClean="0"/>
              <a:t> </a:t>
            </a:r>
            <a:r>
              <a:rPr lang="en-US" i="1" dirty="0" err="1" smtClean="0"/>
              <a:t>i</a:t>
            </a:r>
            <a:r>
              <a:rPr lang="en-US" i="1" dirty="0" smtClean="0"/>
              <a:t>, </a:t>
            </a:r>
            <a:r>
              <a:rPr lang="en-US" i="1" dirty="0" err="1" smtClean="0"/>
              <a:t>j</a:t>
            </a:r>
            <a:r>
              <a:rPr lang="en-US" i="1" dirty="0" smtClean="0"/>
              <a:t>, or </a:t>
            </a:r>
            <a:r>
              <a:rPr lang="en-US" i="1" dirty="0" err="1" smtClean="0"/>
              <a:t>k</a:t>
            </a:r>
            <a:endParaRPr lang="en-US" i="1" dirty="0" smtClean="0"/>
          </a:p>
          <a:p>
            <a:endParaRPr lang="en-US" dirty="0" smtClean="0"/>
          </a:p>
        </p:txBody>
      </p:sp>
      <p:sp>
        <p:nvSpPr>
          <p:cNvPr id="4" name="Round Diagonal Corner Rectangle 3"/>
          <p:cNvSpPr/>
          <p:nvPr/>
        </p:nvSpPr>
        <p:spPr>
          <a:xfrm>
            <a:off x="1828800" y="1371600"/>
            <a:ext cx="5562600" cy="1981200"/>
          </a:xfrm>
          <a:prstGeom prst="round2Diag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2400" dirty="0" smtClean="0">
                <a:solidFill>
                  <a:schemeClr val="bg1"/>
                </a:solidFill>
              </a:rPr>
              <a:t>Syntax:</a:t>
            </a:r>
          </a:p>
          <a:p>
            <a:r>
              <a:rPr lang="en-US" dirty="0" smtClean="0"/>
              <a:t>	</a:t>
            </a:r>
          </a:p>
          <a:p>
            <a:r>
              <a:rPr lang="en-US" dirty="0" smtClean="0"/>
              <a:t>	</a:t>
            </a:r>
            <a:r>
              <a:rPr lang="en-US" sz="2000" dirty="0" smtClean="0">
                <a:solidFill>
                  <a:srgbClr val="000000"/>
                </a:solidFill>
              </a:rPr>
              <a:t>for (</a:t>
            </a:r>
            <a:r>
              <a:rPr lang="en-US" sz="2000" dirty="0" err="1" smtClean="0">
                <a:solidFill>
                  <a:srgbClr val="000000"/>
                </a:solidFill>
              </a:rPr>
              <a:t>var</a:t>
            </a:r>
            <a:r>
              <a:rPr lang="en-US" sz="2000" dirty="0" smtClean="0">
                <a:solidFill>
                  <a:srgbClr val="000000"/>
                </a:solidFill>
              </a:rPr>
              <a:t> </a:t>
            </a:r>
            <a:r>
              <a:rPr lang="en-US" sz="2000" dirty="0" err="1" smtClean="0">
                <a:solidFill>
                  <a:srgbClr val="000000"/>
                </a:solidFill>
              </a:rPr>
              <a:t>i:int</a:t>
            </a:r>
            <a:r>
              <a:rPr lang="en-US" sz="2000" dirty="0" smtClean="0">
                <a:solidFill>
                  <a:srgbClr val="000000"/>
                </a:solidFill>
              </a:rPr>
              <a:t> = 0; </a:t>
            </a:r>
            <a:r>
              <a:rPr lang="en-US" sz="2000" dirty="0" err="1" smtClean="0">
                <a:solidFill>
                  <a:srgbClr val="000000"/>
                </a:solidFill>
              </a:rPr>
              <a:t>i</a:t>
            </a:r>
            <a:r>
              <a:rPr lang="en-US" sz="2000" dirty="0" smtClean="0">
                <a:solidFill>
                  <a:srgbClr val="000000"/>
                </a:solidFill>
              </a:rPr>
              <a:t> &lt; </a:t>
            </a:r>
            <a:r>
              <a:rPr lang="en-US" sz="2000" b="1" dirty="0" smtClean="0">
                <a:solidFill>
                  <a:srgbClr val="000000"/>
                </a:solidFill>
              </a:rPr>
              <a:t>condition</a:t>
            </a:r>
            <a:r>
              <a:rPr lang="en-US" sz="2000" dirty="0" smtClean="0">
                <a:solidFill>
                  <a:srgbClr val="000000"/>
                </a:solidFill>
              </a:rPr>
              <a:t>; </a:t>
            </a:r>
            <a:r>
              <a:rPr lang="en-US" sz="2000" dirty="0" err="1" smtClean="0">
                <a:solidFill>
                  <a:srgbClr val="000000"/>
                </a:solidFill>
              </a:rPr>
              <a:t>i</a:t>
            </a:r>
            <a:r>
              <a:rPr lang="en-US" sz="2000" dirty="0" smtClean="0">
                <a:solidFill>
                  <a:srgbClr val="000000"/>
                </a:solidFill>
              </a:rPr>
              <a:t>++) {</a:t>
            </a:r>
          </a:p>
          <a:p>
            <a:r>
              <a:rPr lang="en-US" sz="2000" dirty="0" smtClean="0">
                <a:solidFill>
                  <a:srgbClr val="000000"/>
                </a:solidFill>
              </a:rPr>
              <a:t>		</a:t>
            </a:r>
            <a:r>
              <a:rPr lang="en-US" sz="2000" b="1" dirty="0" smtClean="0">
                <a:solidFill>
                  <a:srgbClr val="000000"/>
                </a:solidFill>
              </a:rPr>
              <a:t>//Statements</a:t>
            </a:r>
          </a:p>
          <a:p>
            <a:r>
              <a:rPr lang="en-US" sz="2000" dirty="0" smtClean="0">
                <a:solidFill>
                  <a:srgbClr val="000000"/>
                </a:solidFill>
              </a:rPr>
              <a:t>	}</a:t>
            </a:r>
            <a:endParaRPr lang="en-US" sz="2000" dirty="0">
              <a:solidFill>
                <a:srgbClr val="000000"/>
              </a:solidFill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2133600" y="1979612"/>
            <a:ext cx="5181600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While Loop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581400"/>
            <a:ext cx="8229600" cy="2727960"/>
          </a:xfrm>
        </p:spPr>
        <p:txBody>
          <a:bodyPr>
            <a:normAutofit/>
          </a:bodyPr>
          <a:lstStyle/>
          <a:p>
            <a:r>
              <a:rPr lang="en-US" i="1" dirty="0" smtClean="0"/>
              <a:t>while </a:t>
            </a:r>
            <a:r>
              <a:rPr lang="en-US" dirty="0" smtClean="0"/>
              <a:t>loops are used for executing similar code when we don’t know how many times we will do it</a:t>
            </a:r>
          </a:p>
          <a:p>
            <a:r>
              <a:rPr lang="en-US" dirty="0" smtClean="0"/>
              <a:t>For instance we may want to grab user input until they give us a certain piece of information</a:t>
            </a:r>
          </a:p>
        </p:txBody>
      </p:sp>
      <p:sp>
        <p:nvSpPr>
          <p:cNvPr id="4" name="Round Diagonal Corner Rectangle 3"/>
          <p:cNvSpPr/>
          <p:nvPr/>
        </p:nvSpPr>
        <p:spPr>
          <a:xfrm>
            <a:off x="1828800" y="1371600"/>
            <a:ext cx="5562600" cy="1981200"/>
          </a:xfrm>
          <a:prstGeom prst="round2Diag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2400" dirty="0" smtClean="0">
                <a:solidFill>
                  <a:schemeClr val="bg1"/>
                </a:solidFill>
              </a:rPr>
              <a:t>Syntax:</a:t>
            </a:r>
          </a:p>
          <a:p>
            <a:r>
              <a:rPr lang="en-US" dirty="0" smtClean="0"/>
              <a:t>	</a:t>
            </a:r>
          </a:p>
          <a:p>
            <a:r>
              <a:rPr lang="en-US" dirty="0" smtClean="0"/>
              <a:t>	</a:t>
            </a:r>
            <a:r>
              <a:rPr lang="en-US" sz="2000" dirty="0" smtClean="0">
                <a:solidFill>
                  <a:srgbClr val="000000"/>
                </a:solidFill>
              </a:rPr>
              <a:t>while (</a:t>
            </a:r>
            <a:r>
              <a:rPr lang="en-US" sz="2000" b="1" dirty="0" smtClean="0">
                <a:solidFill>
                  <a:srgbClr val="000000"/>
                </a:solidFill>
              </a:rPr>
              <a:t>condition</a:t>
            </a:r>
            <a:r>
              <a:rPr lang="en-US" sz="2000" dirty="0" smtClean="0">
                <a:solidFill>
                  <a:srgbClr val="000000"/>
                </a:solidFill>
              </a:rPr>
              <a:t>) {</a:t>
            </a:r>
          </a:p>
          <a:p>
            <a:r>
              <a:rPr lang="en-US" sz="2000" dirty="0" smtClean="0">
                <a:solidFill>
                  <a:srgbClr val="000000"/>
                </a:solidFill>
              </a:rPr>
              <a:t>		</a:t>
            </a:r>
            <a:r>
              <a:rPr lang="en-US" sz="2000" b="1" dirty="0" smtClean="0">
                <a:solidFill>
                  <a:srgbClr val="000000"/>
                </a:solidFill>
              </a:rPr>
              <a:t>//statements</a:t>
            </a:r>
          </a:p>
          <a:p>
            <a:r>
              <a:rPr lang="en-US" sz="2000" dirty="0" smtClean="0">
                <a:solidFill>
                  <a:srgbClr val="000000"/>
                </a:solidFill>
              </a:rPr>
              <a:t>	}</a:t>
            </a:r>
            <a:endParaRPr lang="en-US" sz="2000" dirty="0">
              <a:solidFill>
                <a:srgbClr val="000000"/>
              </a:solidFill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2133600" y="1979612"/>
            <a:ext cx="5181600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Functions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581400"/>
            <a:ext cx="8229600" cy="2727960"/>
          </a:xfrm>
        </p:spPr>
        <p:txBody>
          <a:bodyPr>
            <a:normAutofit/>
          </a:bodyPr>
          <a:lstStyle/>
          <a:p>
            <a:r>
              <a:rPr lang="en-US" dirty="0" smtClean="0"/>
              <a:t>A function is used to capture a procedure that you may want to use several times</a:t>
            </a:r>
          </a:p>
          <a:p>
            <a:r>
              <a:rPr lang="en-US" dirty="0" smtClean="0"/>
              <a:t>With functions you can reuse code and make it much easier to read</a:t>
            </a:r>
          </a:p>
        </p:txBody>
      </p:sp>
      <p:sp>
        <p:nvSpPr>
          <p:cNvPr id="4" name="Round Diagonal Corner Rectangle 3"/>
          <p:cNvSpPr/>
          <p:nvPr/>
        </p:nvSpPr>
        <p:spPr>
          <a:xfrm>
            <a:off x="609600" y="1371600"/>
            <a:ext cx="7924800" cy="1981200"/>
          </a:xfrm>
          <a:prstGeom prst="round2Diag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2400" dirty="0" smtClean="0">
                <a:solidFill>
                  <a:schemeClr val="bg1"/>
                </a:solidFill>
              </a:rPr>
              <a:t>Syntax:</a:t>
            </a:r>
          </a:p>
          <a:p>
            <a:r>
              <a:rPr lang="en-US" dirty="0" smtClean="0"/>
              <a:t>	</a:t>
            </a:r>
          </a:p>
          <a:p>
            <a:r>
              <a:rPr lang="en-US" dirty="0" smtClean="0"/>
              <a:t>	</a:t>
            </a:r>
            <a:r>
              <a:rPr lang="en-US" sz="2000" dirty="0" smtClean="0">
                <a:solidFill>
                  <a:srgbClr val="000000"/>
                </a:solidFill>
              </a:rPr>
              <a:t>function </a:t>
            </a:r>
            <a:r>
              <a:rPr lang="en-US" sz="2000" b="1" dirty="0" smtClean="0">
                <a:solidFill>
                  <a:srgbClr val="000000"/>
                </a:solidFill>
              </a:rPr>
              <a:t>name</a:t>
            </a:r>
            <a:r>
              <a:rPr lang="en-US" sz="2000" dirty="0" smtClean="0">
                <a:solidFill>
                  <a:srgbClr val="000000"/>
                </a:solidFill>
              </a:rPr>
              <a:t>(</a:t>
            </a:r>
            <a:r>
              <a:rPr lang="en-US" sz="2000" b="1" dirty="0" smtClean="0">
                <a:solidFill>
                  <a:srgbClr val="000000"/>
                </a:solidFill>
              </a:rPr>
              <a:t>parameter1:type,…,</a:t>
            </a:r>
            <a:r>
              <a:rPr lang="en-US" sz="2000" b="1" dirty="0" err="1" smtClean="0">
                <a:solidFill>
                  <a:srgbClr val="000000"/>
                </a:solidFill>
              </a:rPr>
              <a:t>parametern:type</a:t>
            </a:r>
            <a:r>
              <a:rPr lang="en-US" sz="2000" dirty="0" err="1" smtClean="0">
                <a:solidFill>
                  <a:srgbClr val="000000"/>
                </a:solidFill>
              </a:rPr>
              <a:t>):</a:t>
            </a:r>
            <a:r>
              <a:rPr lang="en-US" sz="2000" b="1" dirty="0" err="1" smtClean="0">
                <a:solidFill>
                  <a:srgbClr val="000000"/>
                </a:solidFill>
              </a:rPr>
              <a:t>type</a:t>
            </a:r>
            <a:r>
              <a:rPr lang="en-US" sz="2000" b="1" dirty="0" smtClean="0">
                <a:solidFill>
                  <a:srgbClr val="000000"/>
                </a:solidFill>
              </a:rPr>
              <a:t> </a:t>
            </a:r>
            <a:r>
              <a:rPr lang="en-US" sz="2000" dirty="0" smtClean="0">
                <a:solidFill>
                  <a:srgbClr val="000000"/>
                </a:solidFill>
              </a:rPr>
              <a:t>{</a:t>
            </a:r>
          </a:p>
          <a:p>
            <a:r>
              <a:rPr lang="en-US" sz="2000" dirty="0" smtClean="0">
                <a:solidFill>
                  <a:srgbClr val="000000"/>
                </a:solidFill>
              </a:rPr>
              <a:t>		</a:t>
            </a:r>
            <a:r>
              <a:rPr lang="en-US" sz="2000" b="1" dirty="0" smtClean="0">
                <a:solidFill>
                  <a:srgbClr val="000000"/>
                </a:solidFill>
              </a:rPr>
              <a:t>//statements</a:t>
            </a:r>
          </a:p>
          <a:p>
            <a:r>
              <a:rPr lang="en-US" sz="2000" dirty="0" smtClean="0">
                <a:solidFill>
                  <a:srgbClr val="000000"/>
                </a:solidFill>
              </a:rPr>
              <a:t>	}</a:t>
            </a:r>
            <a:endParaRPr lang="en-US" sz="2000" dirty="0">
              <a:solidFill>
                <a:srgbClr val="000000"/>
              </a:solidFill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2133600" y="1979612"/>
            <a:ext cx="5181600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Using functions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505200"/>
            <a:ext cx="8229600" cy="2804160"/>
          </a:xfrm>
        </p:spPr>
        <p:txBody>
          <a:bodyPr/>
          <a:lstStyle/>
          <a:p>
            <a:r>
              <a:rPr lang="en-US" dirty="0" smtClean="0"/>
              <a:t>To use a function you simply call its function name, and give it whatever parameters it needs</a:t>
            </a:r>
          </a:p>
          <a:p>
            <a:r>
              <a:rPr lang="en-US" dirty="0" smtClean="0"/>
              <a:t>If the function has a return type other than void, you can capture that returned value by assigning the function call to a variable</a:t>
            </a:r>
            <a:endParaRPr lang="en-US" dirty="0"/>
          </a:p>
        </p:txBody>
      </p:sp>
      <p:sp>
        <p:nvSpPr>
          <p:cNvPr id="4" name="Round Diagonal Corner Rectangle 3"/>
          <p:cNvSpPr/>
          <p:nvPr/>
        </p:nvSpPr>
        <p:spPr>
          <a:xfrm>
            <a:off x="1219200" y="1371600"/>
            <a:ext cx="6858000" cy="1981200"/>
          </a:xfrm>
          <a:prstGeom prst="round2Diag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2400" dirty="0" smtClean="0">
                <a:solidFill>
                  <a:schemeClr val="bg1"/>
                </a:solidFill>
              </a:rPr>
              <a:t>Syntax:</a:t>
            </a:r>
          </a:p>
          <a:p>
            <a:r>
              <a:rPr lang="en-US" dirty="0" smtClean="0"/>
              <a:t>	</a:t>
            </a:r>
          </a:p>
          <a:p>
            <a:r>
              <a:rPr lang="en-US" dirty="0" smtClean="0"/>
              <a:t>	</a:t>
            </a:r>
            <a:r>
              <a:rPr lang="en-US" sz="2000" b="1" dirty="0" smtClean="0">
                <a:solidFill>
                  <a:srgbClr val="000000"/>
                </a:solidFill>
              </a:rPr>
              <a:t>name</a:t>
            </a:r>
            <a:r>
              <a:rPr lang="en-US" sz="2000" dirty="0" smtClean="0">
                <a:solidFill>
                  <a:srgbClr val="000000"/>
                </a:solidFill>
              </a:rPr>
              <a:t>(</a:t>
            </a:r>
            <a:r>
              <a:rPr lang="en-US" sz="2000" b="1" dirty="0" smtClean="0">
                <a:solidFill>
                  <a:srgbClr val="000000"/>
                </a:solidFill>
              </a:rPr>
              <a:t>value1</a:t>
            </a:r>
            <a:r>
              <a:rPr lang="en-US" sz="2000" dirty="0" smtClean="0">
                <a:solidFill>
                  <a:srgbClr val="000000"/>
                </a:solidFill>
              </a:rPr>
              <a:t>, …, </a:t>
            </a:r>
            <a:r>
              <a:rPr lang="en-US" sz="2000" b="1" dirty="0" err="1" smtClean="0">
                <a:solidFill>
                  <a:srgbClr val="000000"/>
                </a:solidFill>
              </a:rPr>
              <a:t>valuen</a:t>
            </a:r>
            <a:r>
              <a:rPr lang="en-US" sz="2000" dirty="0" smtClean="0">
                <a:solidFill>
                  <a:srgbClr val="000000"/>
                </a:solidFill>
              </a:rPr>
              <a:t>);</a:t>
            </a:r>
          </a:p>
          <a:p>
            <a:r>
              <a:rPr lang="en-US" sz="2000" dirty="0" smtClean="0">
                <a:solidFill>
                  <a:srgbClr val="000000"/>
                </a:solidFill>
              </a:rPr>
              <a:t>	</a:t>
            </a:r>
            <a:r>
              <a:rPr lang="en-US" sz="2000" dirty="0" err="1" smtClean="0">
                <a:solidFill>
                  <a:srgbClr val="000000"/>
                </a:solidFill>
              </a:rPr>
              <a:t>var</a:t>
            </a:r>
            <a:r>
              <a:rPr lang="en-US" sz="2000" dirty="0" smtClean="0">
                <a:solidFill>
                  <a:srgbClr val="000000"/>
                </a:solidFill>
              </a:rPr>
              <a:t> </a:t>
            </a:r>
            <a:r>
              <a:rPr lang="en-US" sz="2000" b="1" dirty="0" err="1" smtClean="0">
                <a:solidFill>
                  <a:srgbClr val="000000"/>
                </a:solidFill>
              </a:rPr>
              <a:t>name</a:t>
            </a:r>
            <a:r>
              <a:rPr lang="en-US" sz="2000" dirty="0" err="1" smtClean="0">
                <a:solidFill>
                  <a:srgbClr val="000000"/>
                </a:solidFill>
              </a:rPr>
              <a:t>:</a:t>
            </a:r>
            <a:r>
              <a:rPr lang="en-US" sz="2000" b="1" dirty="0" err="1" smtClean="0">
                <a:solidFill>
                  <a:srgbClr val="000000"/>
                </a:solidFill>
              </a:rPr>
              <a:t>type</a:t>
            </a:r>
            <a:r>
              <a:rPr lang="en-US" sz="2000" dirty="0" smtClean="0">
                <a:solidFill>
                  <a:srgbClr val="000000"/>
                </a:solidFill>
              </a:rPr>
              <a:t> = </a:t>
            </a:r>
            <a:r>
              <a:rPr lang="en-US" sz="2000" b="1" dirty="0" smtClean="0">
                <a:solidFill>
                  <a:srgbClr val="000000"/>
                </a:solidFill>
              </a:rPr>
              <a:t>functionName</a:t>
            </a:r>
            <a:r>
              <a:rPr lang="en-US" sz="2000" dirty="0" smtClean="0">
                <a:solidFill>
                  <a:srgbClr val="000000"/>
                </a:solidFill>
              </a:rPr>
              <a:t>(</a:t>
            </a:r>
            <a:r>
              <a:rPr lang="en-US" sz="2000" b="1" dirty="0" smtClean="0">
                <a:solidFill>
                  <a:srgbClr val="000000"/>
                </a:solidFill>
              </a:rPr>
              <a:t>value1</a:t>
            </a:r>
            <a:r>
              <a:rPr lang="en-US" sz="2000" dirty="0" smtClean="0">
                <a:solidFill>
                  <a:srgbClr val="000000"/>
                </a:solidFill>
              </a:rPr>
              <a:t>, …, </a:t>
            </a:r>
            <a:r>
              <a:rPr lang="en-US" sz="2000" b="1" dirty="0" err="1" smtClean="0">
                <a:solidFill>
                  <a:srgbClr val="000000"/>
                </a:solidFill>
              </a:rPr>
              <a:t>valuen</a:t>
            </a:r>
            <a:r>
              <a:rPr lang="en-US" sz="2000" dirty="0" smtClean="0">
                <a:solidFill>
                  <a:srgbClr val="000000"/>
                </a:solidFill>
              </a:rPr>
              <a:t>);</a:t>
            </a:r>
            <a:endParaRPr lang="en-US" sz="2000" dirty="0">
              <a:solidFill>
                <a:srgbClr val="000000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2057400" y="1979612"/>
            <a:ext cx="5181600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Outside functions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1981200"/>
          </a:xfrm>
        </p:spPr>
        <p:txBody>
          <a:bodyPr/>
          <a:lstStyle/>
          <a:p>
            <a:r>
              <a:rPr lang="en-US" dirty="0" smtClean="0"/>
              <a:t>There are many functions you may want to use that you didn’t write yourself</a:t>
            </a:r>
          </a:p>
          <a:p>
            <a:r>
              <a:rPr lang="en-US" dirty="0" smtClean="0"/>
              <a:t>To do so, you must use the dot notation, such as </a:t>
            </a:r>
            <a:r>
              <a:rPr lang="en-US" i="1" dirty="0" smtClean="0"/>
              <a:t>Math.sqrt(4);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143000" y="3962400"/>
          <a:ext cx="6858000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29000"/>
                <a:gridCol w="3429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Math Function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Math.sqrt(</a:t>
                      </a:r>
                      <a:r>
                        <a:rPr lang="en-US" b="1" dirty="0" err="1" smtClean="0"/>
                        <a:t>number</a:t>
                      </a:r>
                      <a:r>
                        <a:rPr lang="en-US" dirty="0" smtClean="0"/>
                        <a:t>);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Square Root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Math.abs(</a:t>
                      </a:r>
                      <a:r>
                        <a:rPr lang="en-US" b="1" dirty="0" err="1" smtClean="0"/>
                        <a:t>number</a:t>
                      </a:r>
                      <a:r>
                        <a:rPr lang="en-US" dirty="0" smtClean="0"/>
                        <a:t>);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Absolute Value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Math.max(</a:t>
                      </a:r>
                      <a:r>
                        <a:rPr lang="en-US" b="1" dirty="0" smtClean="0"/>
                        <a:t>number1</a:t>
                      </a:r>
                      <a:r>
                        <a:rPr lang="en-US" dirty="0" smtClean="0"/>
                        <a:t>, </a:t>
                      </a:r>
                      <a:r>
                        <a:rPr lang="en-US" b="1" dirty="0" smtClean="0"/>
                        <a:t>number2</a:t>
                      </a:r>
                      <a:r>
                        <a:rPr lang="en-US" dirty="0" smtClean="0"/>
                        <a:t>);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Maximum, there is also a min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Math.round(</a:t>
                      </a:r>
                      <a:r>
                        <a:rPr lang="en-US" b="1" dirty="0" err="1" smtClean="0"/>
                        <a:t>number</a:t>
                      </a:r>
                      <a:r>
                        <a:rPr lang="en-US" dirty="0" smtClean="0"/>
                        <a:t>);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Round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Math.E</a:t>
                      </a:r>
                      <a:r>
                        <a:rPr lang="en-US" dirty="0" smtClean="0"/>
                        <a:t>, </a:t>
                      </a:r>
                      <a:r>
                        <a:rPr lang="en-US" dirty="0" err="1" smtClean="0"/>
                        <a:t>Math.PI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 and Pi values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Actionscript Files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029200"/>
            <a:ext cx="8229600" cy="1280160"/>
          </a:xfrm>
        </p:spPr>
        <p:txBody>
          <a:bodyPr>
            <a:normAutofit/>
          </a:bodyPr>
          <a:lstStyle/>
          <a:p>
            <a:r>
              <a:rPr lang="en-US" i="1" dirty="0" smtClean="0"/>
              <a:t>Actionscript files are saved with an “as” extension as in “</a:t>
            </a:r>
            <a:r>
              <a:rPr lang="en-US" i="1" dirty="0" err="1" smtClean="0"/>
              <a:t>HelloWorld.as</a:t>
            </a:r>
            <a:r>
              <a:rPr lang="en-US" i="1" dirty="0" smtClean="0"/>
              <a:t>”</a:t>
            </a:r>
            <a:endParaRPr lang="en-US" dirty="0" smtClean="0"/>
          </a:p>
        </p:txBody>
      </p:sp>
      <p:sp>
        <p:nvSpPr>
          <p:cNvPr id="4" name="Round Diagonal Corner Rectangle 3"/>
          <p:cNvSpPr/>
          <p:nvPr/>
        </p:nvSpPr>
        <p:spPr>
          <a:xfrm>
            <a:off x="228600" y="1371600"/>
            <a:ext cx="8686800" cy="3657600"/>
          </a:xfrm>
          <a:prstGeom prst="round2Diag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2400" dirty="0" smtClean="0">
                <a:solidFill>
                  <a:schemeClr val="bg1"/>
                </a:solidFill>
              </a:rPr>
              <a:t>Template:</a:t>
            </a:r>
          </a:p>
          <a:p>
            <a:r>
              <a:rPr lang="en-US" dirty="0" smtClean="0"/>
              <a:t>	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package  {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	import </a:t>
            </a:r>
            <a:r>
              <a:rPr lang="en-US" dirty="0" err="1" smtClean="0">
                <a:solidFill>
                  <a:srgbClr val="000000"/>
                </a:solidFill>
              </a:rPr>
              <a:t>flash.display.Sprite</a:t>
            </a:r>
            <a:r>
              <a:rPr lang="en-US" dirty="0" smtClean="0">
                <a:solidFill>
                  <a:srgbClr val="000000"/>
                </a:solidFill>
              </a:rPr>
              <a:t>;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	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	[</a:t>
            </a:r>
            <a:r>
              <a:rPr lang="en-US" dirty="0" err="1" smtClean="0">
                <a:solidFill>
                  <a:srgbClr val="000000"/>
                </a:solidFill>
              </a:rPr>
              <a:t>SWF(backgroundColor</a:t>
            </a:r>
            <a:r>
              <a:rPr lang="en-US" dirty="0" smtClean="0">
                <a:solidFill>
                  <a:srgbClr val="000000"/>
                </a:solidFill>
              </a:rPr>
              <a:t>="#</a:t>
            </a:r>
            <a:r>
              <a:rPr lang="en-US" dirty="0" err="1" smtClean="0">
                <a:solidFill>
                  <a:srgbClr val="000000"/>
                </a:solidFill>
              </a:rPr>
              <a:t>ffffff</a:t>
            </a:r>
            <a:r>
              <a:rPr lang="en-US" dirty="0" smtClean="0">
                <a:solidFill>
                  <a:srgbClr val="000000"/>
                </a:solidFill>
              </a:rPr>
              <a:t>", </a:t>
            </a:r>
            <a:r>
              <a:rPr lang="en-US" dirty="0" err="1" smtClean="0">
                <a:solidFill>
                  <a:srgbClr val="000000"/>
                </a:solidFill>
              </a:rPr>
              <a:t>frameRate</a:t>
            </a:r>
            <a:r>
              <a:rPr lang="en-US" dirty="0" smtClean="0">
                <a:solidFill>
                  <a:srgbClr val="000000"/>
                </a:solidFill>
              </a:rPr>
              <a:t>="24", width="</a:t>
            </a:r>
            <a:r>
              <a:rPr lang="en-US" b="1" dirty="0" smtClean="0">
                <a:solidFill>
                  <a:srgbClr val="000000"/>
                </a:solidFill>
              </a:rPr>
              <a:t>550</a:t>
            </a:r>
            <a:r>
              <a:rPr lang="en-US" dirty="0" smtClean="0">
                <a:solidFill>
                  <a:srgbClr val="000000"/>
                </a:solidFill>
              </a:rPr>
              <a:t>”, height="</a:t>
            </a:r>
            <a:r>
              <a:rPr lang="en-US" b="1" dirty="0" smtClean="0">
                <a:solidFill>
                  <a:srgbClr val="000000"/>
                </a:solidFill>
              </a:rPr>
              <a:t>400</a:t>
            </a:r>
            <a:r>
              <a:rPr lang="en-US" dirty="0" smtClean="0">
                <a:solidFill>
                  <a:srgbClr val="000000"/>
                </a:solidFill>
              </a:rPr>
              <a:t>")]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	public class </a:t>
            </a:r>
            <a:r>
              <a:rPr lang="en-US" b="1" dirty="0" smtClean="0">
                <a:solidFill>
                  <a:srgbClr val="000000"/>
                </a:solidFill>
              </a:rPr>
              <a:t>NAME </a:t>
            </a:r>
            <a:r>
              <a:rPr lang="en-US" dirty="0" smtClean="0">
                <a:solidFill>
                  <a:srgbClr val="000000"/>
                </a:solidFill>
              </a:rPr>
              <a:t>extends Sprite {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		</a:t>
            </a:r>
            <a:r>
              <a:rPr lang="en-US" b="1" dirty="0" smtClean="0">
                <a:solidFill>
                  <a:srgbClr val="000000"/>
                </a:solidFill>
              </a:rPr>
              <a:t>//STUFF HERE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	}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}</a:t>
            </a:r>
            <a:endParaRPr lang="en-US" dirty="0">
              <a:solidFill>
                <a:srgbClr val="000000"/>
              </a:solidFill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2133600" y="1979612"/>
            <a:ext cx="5181600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Text Fields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029200"/>
            <a:ext cx="8229600" cy="1280160"/>
          </a:xfrm>
        </p:spPr>
        <p:txBody>
          <a:bodyPr>
            <a:normAutofit/>
          </a:bodyPr>
          <a:lstStyle/>
          <a:p>
            <a:r>
              <a:rPr lang="en-US" i="1" dirty="0" smtClean="0"/>
              <a:t>There are three kinds of text fields static, dynamic and input</a:t>
            </a:r>
            <a:endParaRPr lang="en-US" dirty="0" smtClean="0"/>
          </a:p>
        </p:txBody>
      </p:sp>
      <p:sp>
        <p:nvSpPr>
          <p:cNvPr id="4" name="Round Diagonal Corner Rectangle 3"/>
          <p:cNvSpPr/>
          <p:nvPr/>
        </p:nvSpPr>
        <p:spPr>
          <a:xfrm>
            <a:off x="1295400" y="1371600"/>
            <a:ext cx="6553200" cy="2971800"/>
          </a:xfrm>
          <a:prstGeom prst="round2Diag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2400" dirty="0" smtClean="0">
                <a:solidFill>
                  <a:schemeClr val="bg1"/>
                </a:solidFill>
              </a:rPr>
              <a:t>Example:</a:t>
            </a:r>
          </a:p>
          <a:p>
            <a:r>
              <a:rPr lang="en-US" dirty="0" smtClean="0"/>
              <a:t>	</a:t>
            </a:r>
          </a:p>
          <a:p>
            <a:r>
              <a:rPr lang="en-US" sz="2000" dirty="0" smtClean="0">
                <a:solidFill>
                  <a:srgbClr val="000000"/>
                </a:solidFill>
              </a:rPr>
              <a:t>import </a:t>
            </a:r>
            <a:r>
              <a:rPr lang="en-US" sz="2000" dirty="0" err="1" smtClean="0">
                <a:solidFill>
                  <a:srgbClr val="000000"/>
                </a:solidFill>
              </a:rPr>
              <a:t>flash.text</a:t>
            </a:r>
            <a:r>
              <a:rPr lang="en-US" sz="2000" dirty="0" smtClean="0">
                <a:solidFill>
                  <a:srgbClr val="000000"/>
                </a:solidFill>
              </a:rPr>
              <a:t>.*;</a:t>
            </a:r>
          </a:p>
          <a:p>
            <a:r>
              <a:rPr lang="en-US" sz="2000" dirty="0" smtClean="0">
                <a:solidFill>
                  <a:srgbClr val="000000"/>
                </a:solidFill>
              </a:rPr>
              <a:t>…</a:t>
            </a:r>
          </a:p>
          <a:p>
            <a:r>
              <a:rPr lang="en-US" sz="2000" dirty="0" err="1" smtClean="0">
                <a:solidFill>
                  <a:srgbClr val="000000"/>
                </a:solidFill>
              </a:rPr>
              <a:t>var</a:t>
            </a:r>
            <a:r>
              <a:rPr lang="en-US" sz="2000" dirty="0" smtClean="0">
                <a:solidFill>
                  <a:srgbClr val="000000"/>
                </a:solidFill>
              </a:rPr>
              <a:t> </a:t>
            </a:r>
            <a:r>
              <a:rPr lang="en-US" sz="2000" dirty="0" err="1" smtClean="0">
                <a:solidFill>
                  <a:srgbClr val="000000"/>
                </a:solidFill>
              </a:rPr>
              <a:t>myTextField:TextField</a:t>
            </a:r>
            <a:r>
              <a:rPr lang="en-US" sz="2000" dirty="0" smtClean="0">
                <a:solidFill>
                  <a:srgbClr val="000000"/>
                </a:solidFill>
              </a:rPr>
              <a:t> = new </a:t>
            </a:r>
            <a:r>
              <a:rPr lang="en-US" sz="2000" dirty="0" err="1" smtClean="0">
                <a:solidFill>
                  <a:srgbClr val="000000"/>
                </a:solidFill>
              </a:rPr>
              <a:t>TextField</a:t>
            </a:r>
            <a:r>
              <a:rPr lang="en-US" sz="2000" dirty="0" smtClean="0">
                <a:solidFill>
                  <a:srgbClr val="000000"/>
                </a:solidFill>
              </a:rPr>
              <a:t>();</a:t>
            </a:r>
          </a:p>
          <a:p>
            <a:r>
              <a:rPr lang="en-US" sz="2000" dirty="0" err="1" smtClean="0">
                <a:solidFill>
                  <a:srgbClr val="000000"/>
                </a:solidFill>
              </a:rPr>
              <a:t>myTextField.text</a:t>
            </a:r>
            <a:r>
              <a:rPr lang="en-US" sz="2000" dirty="0" smtClean="0">
                <a:solidFill>
                  <a:srgbClr val="000000"/>
                </a:solidFill>
              </a:rPr>
              <a:t> = “Hello World”;</a:t>
            </a:r>
          </a:p>
          <a:p>
            <a:r>
              <a:rPr lang="en-US" sz="2000" dirty="0" err="1" smtClean="0">
                <a:solidFill>
                  <a:srgbClr val="000000"/>
                </a:solidFill>
              </a:rPr>
              <a:t>myTextField.x</a:t>
            </a:r>
            <a:r>
              <a:rPr lang="en-US" sz="2000" dirty="0" smtClean="0">
                <a:solidFill>
                  <a:srgbClr val="000000"/>
                </a:solidFill>
              </a:rPr>
              <a:t> = 100;</a:t>
            </a:r>
          </a:p>
          <a:p>
            <a:r>
              <a:rPr lang="en-US" sz="2000" dirty="0" err="1" smtClean="0">
                <a:solidFill>
                  <a:srgbClr val="000000"/>
                </a:solidFill>
              </a:rPr>
              <a:t>myTextField.y</a:t>
            </a:r>
            <a:r>
              <a:rPr lang="en-US" sz="2000" dirty="0" smtClean="0">
                <a:solidFill>
                  <a:srgbClr val="000000"/>
                </a:solidFill>
              </a:rPr>
              <a:t> = 100;</a:t>
            </a:r>
            <a:endParaRPr lang="en-US" sz="2000" dirty="0">
              <a:solidFill>
                <a:srgbClr val="000000"/>
              </a:solidFill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2133600" y="1979612"/>
            <a:ext cx="5181600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1524000" y="6488668"/>
            <a:ext cx="75646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More: </a:t>
            </a:r>
            <a:r>
              <a:rPr lang="en-US" sz="1400" dirty="0" smtClean="0">
                <a:hlinkClick r:id="rId2"/>
              </a:rPr>
              <a:t>http://www.adobe.com/livedocs/flash/9.0/ActionScriptLangRefV3/flash/text/TextField.html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Terminology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err="1" smtClean="0"/>
              <a:t>ActionScript</a:t>
            </a:r>
            <a:r>
              <a:rPr lang="en-US" dirty="0" smtClean="0"/>
              <a:t>: an object-oriented programming language similar to JavaScript</a:t>
            </a:r>
          </a:p>
          <a:p>
            <a:pPr>
              <a:buNone/>
            </a:pPr>
            <a:r>
              <a:rPr lang="en-US" b="1" dirty="0" smtClean="0"/>
              <a:t>MXML</a:t>
            </a:r>
            <a:r>
              <a:rPr lang="en-US" dirty="0" smtClean="0"/>
              <a:t>: A flavor of XML that helps simplify user interface construction code</a:t>
            </a:r>
          </a:p>
          <a:p>
            <a:pPr>
              <a:buNone/>
            </a:pPr>
            <a:r>
              <a:rPr lang="en-US" b="1" dirty="0" smtClean="0"/>
              <a:t>Flash</a:t>
            </a:r>
            <a:r>
              <a:rPr lang="en-US" dirty="0" smtClean="0"/>
              <a:t>: An authoring program that assists the user in creating graphical </a:t>
            </a:r>
            <a:r>
              <a:rPr lang="en-US" dirty="0" err="1" smtClean="0"/>
              <a:t>ActionScript</a:t>
            </a:r>
            <a:r>
              <a:rPr lang="en-US" dirty="0" smtClean="0"/>
              <a:t> code</a:t>
            </a:r>
          </a:p>
          <a:p>
            <a:pPr>
              <a:buNone/>
            </a:pPr>
            <a:r>
              <a:rPr lang="en-US" b="1" dirty="0" smtClean="0"/>
              <a:t>Flex</a:t>
            </a:r>
            <a:r>
              <a:rPr lang="en-US" dirty="0" smtClean="0"/>
              <a:t>: An interactive development environment and</a:t>
            </a:r>
            <a:r>
              <a:rPr lang="en-US" dirty="0" smtClean="0"/>
              <a:t> a </a:t>
            </a:r>
            <a:r>
              <a:rPr lang="en-US" dirty="0" smtClean="0"/>
              <a:t>software development package that extends </a:t>
            </a:r>
            <a:r>
              <a:rPr lang="en-US" dirty="0" err="1" smtClean="0"/>
              <a:t>ActionScript</a:t>
            </a:r>
            <a:r>
              <a:rPr lang="en-US" dirty="0" smtClean="0"/>
              <a:t> with MXML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288024" y="6488668"/>
            <a:ext cx="37797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More: </a:t>
            </a:r>
            <a:r>
              <a:rPr lang="en-US" sz="1400" dirty="0" smtClean="0">
                <a:hlinkClick r:id="rId2"/>
              </a:rPr>
              <a:t>http://en.wikipedia.org/wiki/ActionScript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Text Fields Types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029200"/>
            <a:ext cx="8229600" cy="1280160"/>
          </a:xfrm>
        </p:spPr>
        <p:txBody>
          <a:bodyPr>
            <a:normAutofit/>
          </a:bodyPr>
          <a:lstStyle/>
          <a:p>
            <a:r>
              <a:rPr lang="en-US" i="1" dirty="0" smtClean="0"/>
              <a:t>You choose to have a dynamic or input text box by changing the type field of your </a:t>
            </a:r>
            <a:r>
              <a:rPr lang="en-US" i="1" dirty="0" err="1" smtClean="0"/>
              <a:t>TextField</a:t>
            </a:r>
            <a:r>
              <a:rPr lang="en-US" i="1" dirty="0" smtClean="0"/>
              <a:t> variable</a:t>
            </a:r>
            <a:endParaRPr lang="en-US" dirty="0" smtClean="0"/>
          </a:p>
        </p:txBody>
      </p:sp>
      <p:sp>
        <p:nvSpPr>
          <p:cNvPr id="4" name="Round Diagonal Corner Rectangle 3"/>
          <p:cNvSpPr/>
          <p:nvPr/>
        </p:nvSpPr>
        <p:spPr>
          <a:xfrm>
            <a:off x="1295400" y="1371600"/>
            <a:ext cx="6553200" cy="2971800"/>
          </a:xfrm>
          <a:prstGeom prst="round2Diag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2400" dirty="0" smtClean="0">
                <a:solidFill>
                  <a:schemeClr val="bg1"/>
                </a:solidFill>
              </a:rPr>
              <a:t>Example:</a:t>
            </a:r>
          </a:p>
          <a:p>
            <a:r>
              <a:rPr lang="en-US" dirty="0" smtClean="0"/>
              <a:t>	</a:t>
            </a:r>
          </a:p>
          <a:p>
            <a:r>
              <a:rPr lang="en-US" sz="2000" dirty="0" err="1" smtClean="0">
                <a:solidFill>
                  <a:srgbClr val="000000"/>
                </a:solidFill>
              </a:rPr>
              <a:t>var</a:t>
            </a:r>
            <a:r>
              <a:rPr lang="en-US" sz="2000" dirty="0" smtClean="0">
                <a:solidFill>
                  <a:srgbClr val="000000"/>
                </a:solidFill>
              </a:rPr>
              <a:t> </a:t>
            </a:r>
            <a:r>
              <a:rPr lang="en-US" sz="2000" dirty="0" err="1" smtClean="0">
                <a:solidFill>
                  <a:srgbClr val="000000"/>
                </a:solidFill>
              </a:rPr>
              <a:t>myTextField:TextField</a:t>
            </a:r>
            <a:r>
              <a:rPr lang="en-US" sz="2000" dirty="0" smtClean="0">
                <a:solidFill>
                  <a:srgbClr val="000000"/>
                </a:solidFill>
              </a:rPr>
              <a:t> = new </a:t>
            </a:r>
            <a:r>
              <a:rPr lang="en-US" sz="2000" dirty="0" err="1" smtClean="0">
                <a:solidFill>
                  <a:srgbClr val="000000"/>
                </a:solidFill>
              </a:rPr>
              <a:t>TextField</a:t>
            </a:r>
            <a:r>
              <a:rPr lang="en-US" sz="2000" dirty="0" smtClean="0">
                <a:solidFill>
                  <a:srgbClr val="000000"/>
                </a:solidFill>
              </a:rPr>
              <a:t>();</a:t>
            </a:r>
          </a:p>
          <a:p>
            <a:r>
              <a:rPr lang="en-US" sz="2000" dirty="0" err="1" smtClean="0">
                <a:solidFill>
                  <a:srgbClr val="000000"/>
                </a:solidFill>
              </a:rPr>
              <a:t>myTextField.text</a:t>
            </a:r>
            <a:r>
              <a:rPr lang="en-US" sz="2000" dirty="0" smtClean="0">
                <a:solidFill>
                  <a:srgbClr val="000000"/>
                </a:solidFill>
              </a:rPr>
              <a:t> = “Hello World”;</a:t>
            </a:r>
          </a:p>
          <a:p>
            <a:endParaRPr lang="en-US" sz="2000" dirty="0" smtClean="0">
              <a:solidFill>
                <a:srgbClr val="000000"/>
              </a:solidFill>
            </a:endParaRPr>
          </a:p>
          <a:p>
            <a:r>
              <a:rPr lang="en-US" sz="2000" dirty="0" err="1" smtClean="0">
                <a:solidFill>
                  <a:srgbClr val="000000"/>
                </a:solidFill>
              </a:rPr>
              <a:t>myTextField.type</a:t>
            </a:r>
            <a:r>
              <a:rPr lang="en-US" sz="2000" dirty="0" smtClean="0">
                <a:solidFill>
                  <a:srgbClr val="000000"/>
                </a:solidFill>
              </a:rPr>
              <a:t> = </a:t>
            </a:r>
            <a:r>
              <a:rPr lang="en-US" sz="2000" dirty="0" err="1" smtClean="0">
                <a:solidFill>
                  <a:srgbClr val="000000"/>
                </a:solidFill>
              </a:rPr>
              <a:t>TextFieldType.INPUT</a:t>
            </a:r>
            <a:r>
              <a:rPr lang="en-US" sz="2000" dirty="0" smtClean="0">
                <a:solidFill>
                  <a:srgbClr val="000000"/>
                </a:solidFill>
              </a:rPr>
              <a:t>;</a:t>
            </a:r>
          </a:p>
          <a:p>
            <a:r>
              <a:rPr lang="en-US" sz="2000" dirty="0" err="1" smtClean="0">
                <a:solidFill>
                  <a:srgbClr val="000000"/>
                </a:solidFill>
              </a:rPr>
              <a:t>myTextField.border</a:t>
            </a:r>
            <a:r>
              <a:rPr lang="en-US" sz="2000" dirty="0" smtClean="0">
                <a:solidFill>
                  <a:srgbClr val="000000"/>
                </a:solidFill>
              </a:rPr>
              <a:t> = true;</a:t>
            </a:r>
          </a:p>
        </p:txBody>
      </p:sp>
      <p:cxnSp>
        <p:nvCxnSpPr>
          <p:cNvPr id="6" name="Straight Connector 5"/>
          <p:cNvCxnSpPr/>
          <p:nvPr/>
        </p:nvCxnSpPr>
        <p:spPr>
          <a:xfrm>
            <a:off x="2133600" y="1979612"/>
            <a:ext cx="5181600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1143523" y="6488668"/>
            <a:ext cx="79242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More: </a:t>
            </a:r>
            <a:r>
              <a:rPr lang="en-US" sz="1400" dirty="0" smtClean="0">
                <a:hlinkClick r:id="rId2"/>
              </a:rPr>
              <a:t>http://www.adobe.com/livedocs/flash/9.0/ActionScriptLangRefV3/flash/text/TextFieldType.html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Shapes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114800"/>
            <a:ext cx="8229600" cy="762000"/>
          </a:xfrm>
        </p:spPr>
        <p:txBody>
          <a:bodyPr>
            <a:normAutofit/>
          </a:bodyPr>
          <a:lstStyle/>
          <a:p>
            <a:r>
              <a:rPr lang="en-US" i="1" dirty="0" smtClean="0"/>
              <a:t>The graphics object has many kinds of shapes we can draw</a:t>
            </a:r>
            <a:endParaRPr lang="en-US" dirty="0" smtClean="0"/>
          </a:p>
        </p:txBody>
      </p:sp>
      <p:sp>
        <p:nvSpPr>
          <p:cNvPr id="4" name="Round Diagonal Corner Rectangle 3"/>
          <p:cNvSpPr/>
          <p:nvPr/>
        </p:nvSpPr>
        <p:spPr>
          <a:xfrm>
            <a:off x="1295400" y="1371600"/>
            <a:ext cx="6553200" cy="2590800"/>
          </a:xfrm>
          <a:prstGeom prst="round2Diag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2400" dirty="0" smtClean="0">
                <a:solidFill>
                  <a:schemeClr val="bg1"/>
                </a:solidFill>
              </a:rPr>
              <a:t>Example:</a:t>
            </a:r>
          </a:p>
          <a:p>
            <a:r>
              <a:rPr lang="en-US" dirty="0" smtClean="0"/>
              <a:t>	</a:t>
            </a:r>
          </a:p>
          <a:p>
            <a:r>
              <a:rPr lang="en-US" sz="2000" dirty="0" smtClean="0">
                <a:solidFill>
                  <a:srgbClr val="000000"/>
                </a:solidFill>
              </a:rPr>
              <a:t>import </a:t>
            </a:r>
            <a:r>
              <a:rPr lang="en-US" sz="2000" dirty="0" err="1" smtClean="0">
                <a:solidFill>
                  <a:srgbClr val="000000"/>
                </a:solidFill>
              </a:rPr>
              <a:t>flash.display</a:t>
            </a:r>
            <a:r>
              <a:rPr lang="en-US" sz="2000" dirty="0" smtClean="0">
                <a:solidFill>
                  <a:srgbClr val="000000"/>
                </a:solidFill>
              </a:rPr>
              <a:t>.*;</a:t>
            </a:r>
          </a:p>
          <a:p>
            <a:r>
              <a:rPr lang="en-US" sz="2000" dirty="0" smtClean="0">
                <a:solidFill>
                  <a:srgbClr val="000000"/>
                </a:solidFill>
              </a:rPr>
              <a:t>…</a:t>
            </a:r>
          </a:p>
          <a:p>
            <a:r>
              <a:rPr lang="en-US" sz="2000" dirty="0" err="1" smtClean="0">
                <a:solidFill>
                  <a:srgbClr val="000000"/>
                </a:solidFill>
              </a:rPr>
              <a:t>var</a:t>
            </a:r>
            <a:r>
              <a:rPr lang="en-US" sz="2000" dirty="0" smtClean="0">
                <a:solidFill>
                  <a:srgbClr val="000000"/>
                </a:solidFill>
              </a:rPr>
              <a:t> </a:t>
            </a:r>
            <a:r>
              <a:rPr lang="en-US" sz="2000" dirty="0" err="1" smtClean="0">
                <a:solidFill>
                  <a:srgbClr val="000000"/>
                </a:solidFill>
              </a:rPr>
              <a:t>myShape:Shape</a:t>
            </a:r>
            <a:r>
              <a:rPr lang="en-US" sz="2000" dirty="0" smtClean="0">
                <a:solidFill>
                  <a:srgbClr val="000000"/>
                </a:solidFill>
              </a:rPr>
              <a:t> = new Shape();</a:t>
            </a:r>
          </a:p>
          <a:p>
            <a:r>
              <a:rPr lang="en-US" sz="2000" dirty="0" smtClean="0">
                <a:solidFill>
                  <a:srgbClr val="000000"/>
                </a:solidFill>
              </a:rPr>
              <a:t>myShape.graphics.beginFill(0x000000);</a:t>
            </a:r>
          </a:p>
          <a:p>
            <a:r>
              <a:rPr lang="en-US" sz="2000" dirty="0" smtClean="0">
                <a:solidFill>
                  <a:srgbClr val="000000"/>
                </a:solidFill>
              </a:rPr>
              <a:t>myShape.drawCircle(100, 100, 50);</a:t>
            </a:r>
          </a:p>
        </p:txBody>
      </p:sp>
      <p:cxnSp>
        <p:nvCxnSpPr>
          <p:cNvPr id="6" name="Straight Connector 5"/>
          <p:cNvCxnSpPr/>
          <p:nvPr/>
        </p:nvCxnSpPr>
        <p:spPr>
          <a:xfrm>
            <a:off x="2133600" y="1979612"/>
            <a:ext cx="5181600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2971800" y="6488668"/>
            <a:ext cx="609654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More:</a:t>
            </a:r>
            <a:r>
              <a:rPr lang="en-US" sz="1400" dirty="0" smtClean="0"/>
              <a:t> </a:t>
            </a:r>
            <a:r>
              <a:rPr lang="en-US" sz="1400" dirty="0" smtClean="0">
                <a:hlinkClick r:id="rId2"/>
              </a:rPr>
              <a:t>http://www.adobe.com/livedocs/flex/2/langref/flash/display/Shape.html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Graphics Functions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1143000"/>
          </a:xfrm>
        </p:spPr>
        <p:txBody>
          <a:bodyPr/>
          <a:lstStyle/>
          <a:p>
            <a:r>
              <a:rPr lang="en-US" dirty="0" smtClean="0"/>
              <a:t>A Lot of the graphics methods are just like with the graphics object </a:t>
            </a:r>
            <a:r>
              <a:rPr lang="en-US" dirty="0" smtClean="0"/>
              <a:t>that we saw in the </a:t>
            </a:r>
            <a:r>
              <a:rPr lang="en-US" dirty="0" err="1" smtClean="0"/>
              <a:t>DrawingPanel</a:t>
            </a:r>
            <a:endParaRPr lang="en-US" i="1" dirty="0" smtClean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457200" y="2743200"/>
          <a:ext cx="8229600" cy="2865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29200"/>
                <a:gridCol w="32004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Graphics</a:t>
                      </a:r>
                      <a:r>
                        <a:rPr lang="en-US" baseline="0" dirty="0" smtClean="0"/>
                        <a:t> Function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beginFill(color:uint</a:t>
                      </a:r>
                      <a:r>
                        <a:rPr lang="en-US" dirty="0" smtClean="0"/>
                        <a:t>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Sets</a:t>
                      </a:r>
                      <a:r>
                        <a:rPr lang="en-US" baseline="0" dirty="0" smtClean="0"/>
                        <a:t> the “paintbrush” color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drawCircle(x:Number</a:t>
                      </a:r>
                      <a:r>
                        <a:rPr lang="en-US" dirty="0" smtClean="0"/>
                        <a:t>, </a:t>
                      </a:r>
                      <a:r>
                        <a:rPr lang="en-US" dirty="0" err="1" smtClean="0"/>
                        <a:t>y:Number</a:t>
                      </a:r>
                      <a:r>
                        <a:rPr lang="en-US" dirty="0" smtClean="0"/>
                        <a:t>, </a:t>
                      </a:r>
                      <a:r>
                        <a:rPr lang="en-US" dirty="0" err="1" smtClean="0"/>
                        <a:t>radius:Number</a:t>
                      </a:r>
                      <a:r>
                        <a:rPr lang="en-US" dirty="0" smtClean="0"/>
                        <a:t>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Draws a circle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drawRect(x:Number</a:t>
                      </a:r>
                      <a:r>
                        <a:rPr lang="en-US" dirty="0" smtClean="0"/>
                        <a:t>, </a:t>
                      </a:r>
                      <a:r>
                        <a:rPr lang="en-US" dirty="0" err="1" smtClean="0"/>
                        <a:t>y:Number</a:t>
                      </a:r>
                      <a:r>
                        <a:rPr lang="en-US" dirty="0" smtClean="0"/>
                        <a:t>, </a:t>
                      </a:r>
                    </a:p>
                    <a:p>
                      <a:r>
                        <a:rPr lang="en-US" dirty="0" smtClean="0"/>
                        <a:t>                </a:t>
                      </a:r>
                      <a:r>
                        <a:rPr lang="en-US" dirty="0" err="1" smtClean="0"/>
                        <a:t>width:Number</a:t>
                      </a:r>
                      <a:r>
                        <a:rPr lang="en-US" dirty="0" smtClean="0"/>
                        <a:t>, </a:t>
                      </a:r>
                      <a:r>
                        <a:rPr lang="en-US" dirty="0" err="1" smtClean="0"/>
                        <a:t>height:Number</a:t>
                      </a:r>
                      <a:r>
                        <a:rPr lang="en-US" dirty="0" smtClean="0"/>
                        <a:t>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Draws a Rectangle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moveTo(x:Number</a:t>
                      </a:r>
                      <a:r>
                        <a:rPr lang="en-US" dirty="0" smtClean="0"/>
                        <a:t>, </a:t>
                      </a:r>
                      <a:r>
                        <a:rPr lang="en-US" dirty="0" err="1" smtClean="0"/>
                        <a:t>y:Number</a:t>
                      </a:r>
                      <a:r>
                        <a:rPr lang="en-US" dirty="0" smtClean="0"/>
                        <a:t>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Moves the “paintbrush” to (</a:t>
                      </a:r>
                      <a:r>
                        <a:rPr lang="en-US" dirty="0" err="1" smtClean="0"/>
                        <a:t>x,y</a:t>
                      </a:r>
                      <a:r>
                        <a:rPr lang="en-US" dirty="0" smtClean="0"/>
                        <a:t>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lineTo(x:Number</a:t>
                      </a:r>
                      <a:r>
                        <a:rPr lang="en-US" dirty="0" smtClean="0"/>
                        <a:t>, </a:t>
                      </a:r>
                      <a:r>
                        <a:rPr lang="en-US" dirty="0" err="1" smtClean="0"/>
                        <a:t>y:Number</a:t>
                      </a:r>
                      <a:r>
                        <a:rPr lang="en-US" dirty="0" smtClean="0"/>
                        <a:t>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Draws line to</a:t>
                      </a:r>
                      <a:r>
                        <a:rPr lang="en-US" baseline="0" dirty="0" smtClean="0"/>
                        <a:t> (</a:t>
                      </a:r>
                      <a:r>
                        <a:rPr lang="en-US" baseline="0" dirty="0" err="1" smtClean="0"/>
                        <a:t>x,y</a:t>
                      </a:r>
                      <a:r>
                        <a:rPr lang="en-US" baseline="0" dirty="0" smtClean="0"/>
                        <a:t>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clear()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Erases everything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373398" y="6488668"/>
            <a:ext cx="77706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More: </a:t>
            </a:r>
            <a:r>
              <a:rPr lang="en-US" sz="1400" dirty="0" smtClean="0">
                <a:hlinkClick r:id="rId2" action="ppaction://hlinkfile"/>
              </a:rPr>
              <a:t>http://www.adobe.com/livedocs/flash/9.0/ActionScriptLangRefV3/flash/display/Graphics.html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Making Them Appear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114800"/>
            <a:ext cx="8229600" cy="2373868"/>
          </a:xfrm>
        </p:spPr>
        <p:txBody>
          <a:bodyPr>
            <a:noAutofit/>
          </a:bodyPr>
          <a:lstStyle/>
          <a:p>
            <a:r>
              <a:rPr lang="en-US" i="1" dirty="0" smtClean="0"/>
              <a:t>Objects are not by default displayed on the screen, instead we must add them to the screen by calling </a:t>
            </a:r>
            <a:r>
              <a:rPr lang="en-US" i="1" dirty="0" err="1" smtClean="0"/>
              <a:t>addChild</a:t>
            </a:r>
            <a:r>
              <a:rPr lang="en-US" i="1" dirty="0" smtClean="0"/>
              <a:t>()</a:t>
            </a:r>
          </a:p>
          <a:p>
            <a:r>
              <a:rPr lang="en-US" i="1" dirty="0" smtClean="0"/>
              <a:t>You can actually add things as the children of objects other than the screen</a:t>
            </a:r>
            <a:endParaRPr lang="en-US" dirty="0" smtClean="0"/>
          </a:p>
        </p:txBody>
      </p:sp>
      <p:sp>
        <p:nvSpPr>
          <p:cNvPr id="4" name="Round Diagonal Corner Rectangle 3"/>
          <p:cNvSpPr/>
          <p:nvPr/>
        </p:nvSpPr>
        <p:spPr>
          <a:xfrm>
            <a:off x="1295400" y="1371600"/>
            <a:ext cx="6553200" cy="1676400"/>
          </a:xfrm>
          <a:prstGeom prst="round2Diag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2400" dirty="0" smtClean="0">
                <a:solidFill>
                  <a:schemeClr val="bg1"/>
                </a:solidFill>
              </a:rPr>
              <a:t>Syntax:</a:t>
            </a:r>
          </a:p>
          <a:p>
            <a:r>
              <a:rPr lang="en-US" dirty="0" smtClean="0"/>
              <a:t>	</a:t>
            </a:r>
          </a:p>
          <a:p>
            <a:r>
              <a:rPr lang="en-US" sz="2000" dirty="0" smtClean="0">
                <a:solidFill>
                  <a:srgbClr val="000000"/>
                </a:solidFill>
              </a:rPr>
              <a:t>	</a:t>
            </a:r>
            <a:r>
              <a:rPr lang="en-US" sz="2000" dirty="0" err="1" smtClean="0">
                <a:solidFill>
                  <a:srgbClr val="000000"/>
                </a:solidFill>
              </a:rPr>
              <a:t>addChild(</a:t>
            </a:r>
            <a:r>
              <a:rPr lang="en-US" sz="2000" b="1" dirty="0" err="1" smtClean="0">
                <a:solidFill>
                  <a:srgbClr val="000000"/>
                </a:solidFill>
              </a:rPr>
              <a:t>SOMETHING</a:t>
            </a:r>
            <a:r>
              <a:rPr lang="en-US" sz="2000" dirty="0" smtClean="0">
                <a:solidFill>
                  <a:srgbClr val="000000"/>
                </a:solidFill>
              </a:rPr>
              <a:t>);</a:t>
            </a:r>
          </a:p>
        </p:txBody>
      </p:sp>
      <p:cxnSp>
        <p:nvCxnSpPr>
          <p:cNvPr id="6" name="Straight Connector 5"/>
          <p:cNvCxnSpPr/>
          <p:nvPr/>
        </p:nvCxnSpPr>
        <p:spPr>
          <a:xfrm>
            <a:off x="2133600" y="1979612"/>
            <a:ext cx="5181600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3584095" y="6488668"/>
            <a:ext cx="54837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More: </a:t>
            </a:r>
            <a:r>
              <a:rPr lang="en-US" sz="1400" dirty="0" smtClean="0">
                <a:hlinkClick r:id="rId2"/>
              </a:rPr>
              <a:t>http://www.flashandmath.com/intermediate/children/index.html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- Shapes</a:t>
            </a:r>
            <a:endParaRPr lang="en-US" dirty="0"/>
          </a:p>
        </p:txBody>
      </p:sp>
      <p:sp>
        <p:nvSpPr>
          <p:cNvPr id="4" name="Round Diagonal Corner Rectangle 3"/>
          <p:cNvSpPr/>
          <p:nvPr/>
        </p:nvSpPr>
        <p:spPr>
          <a:xfrm>
            <a:off x="152400" y="1417638"/>
            <a:ext cx="8763000" cy="4800600"/>
          </a:xfrm>
          <a:prstGeom prst="round2Diag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 smtClean="0">
                <a:solidFill>
                  <a:srgbClr val="000000"/>
                </a:solidFill>
              </a:rPr>
              <a:t>package  </a:t>
            </a:r>
            <a:r>
              <a:rPr lang="en-US" dirty="0" smtClean="0">
                <a:solidFill>
                  <a:srgbClr val="000000"/>
                </a:solidFill>
              </a:rPr>
              <a:t>{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	import </a:t>
            </a:r>
            <a:r>
              <a:rPr lang="en-US" dirty="0" err="1" smtClean="0">
                <a:solidFill>
                  <a:srgbClr val="000000"/>
                </a:solidFill>
              </a:rPr>
              <a:t>flash.display.Sprite</a:t>
            </a:r>
            <a:r>
              <a:rPr lang="en-US" dirty="0" smtClean="0">
                <a:solidFill>
                  <a:srgbClr val="000000"/>
                </a:solidFill>
              </a:rPr>
              <a:t>;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	import </a:t>
            </a:r>
            <a:r>
              <a:rPr lang="en-US" dirty="0" err="1" smtClean="0">
                <a:solidFill>
                  <a:srgbClr val="000000"/>
                </a:solidFill>
              </a:rPr>
              <a:t>flash.display</a:t>
            </a:r>
            <a:r>
              <a:rPr lang="en-US" dirty="0" smtClean="0">
                <a:solidFill>
                  <a:srgbClr val="000000"/>
                </a:solidFill>
              </a:rPr>
              <a:t>.*;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	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	[</a:t>
            </a:r>
            <a:r>
              <a:rPr lang="en-US" dirty="0" err="1" smtClean="0">
                <a:solidFill>
                  <a:srgbClr val="000000"/>
                </a:solidFill>
              </a:rPr>
              <a:t>SWF(backgroundColor</a:t>
            </a:r>
            <a:r>
              <a:rPr lang="en-US" dirty="0" smtClean="0">
                <a:solidFill>
                  <a:srgbClr val="000000"/>
                </a:solidFill>
              </a:rPr>
              <a:t>="#</a:t>
            </a:r>
            <a:r>
              <a:rPr lang="en-US" dirty="0" err="1" smtClean="0">
                <a:solidFill>
                  <a:srgbClr val="000000"/>
                </a:solidFill>
              </a:rPr>
              <a:t>ffffff</a:t>
            </a:r>
            <a:r>
              <a:rPr lang="en-US" dirty="0" smtClean="0">
                <a:solidFill>
                  <a:srgbClr val="000000"/>
                </a:solidFill>
              </a:rPr>
              <a:t>", </a:t>
            </a:r>
            <a:r>
              <a:rPr lang="en-US" dirty="0" err="1" smtClean="0">
                <a:solidFill>
                  <a:srgbClr val="000000"/>
                </a:solidFill>
              </a:rPr>
              <a:t>frameRate</a:t>
            </a:r>
            <a:r>
              <a:rPr lang="en-US" dirty="0" smtClean="0">
                <a:solidFill>
                  <a:srgbClr val="000000"/>
                </a:solidFill>
              </a:rPr>
              <a:t>="24",</a:t>
            </a:r>
            <a:r>
              <a:rPr lang="en-US" dirty="0" smtClean="0">
                <a:solidFill>
                  <a:srgbClr val="000000"/>
                </a:solidFill>
              </a:rPr>
              <a:t> width</a:t>
            </a:r>
            <a:r>
              <a:rPr lang="en-US" dirty="0" smtClean="0">
                <a:solidFill>
                  <a:srgbClr val="000000"/>
                </a:solidFill>
              </a:rPr>
              <a:t>="</a:t>
            </a:r>
            <a:r>
              <a:rPr lang="en-US" b="1" dirty="0" smtClean="0">
                <a:solidFill>
                  <a:srgbClr val="000000"/>
                </a:solidFill>
              </a:rPr>
              <a:t>550</a:t>
            </a:r>
            <a:r>
              <a:rPr lang="en-US" dirty="0" smtClean="0">
                <a:solidFill>
                  <a:srgbClr val="000000"/>
                </a:solidFill>
              </a:rPr>
              <a:t>”</a:t>
            </a:r>
            <a:r>
              <a:rPr lang="en-US" dirty="0" smtClean="0">
                <a:solidFill>
                  <a:srgbClr val="000000"/>
                </a:solidFill>
              </a:rPr>
              <a:t>,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smtClean="0">
                <a:solidFill>
                  <a:srgbClr val="000000"/>
                </a:solidFill>
              </a:rPr>
              <a:t>height="</a:t>
            </a:r>
            <a:r>
              <a:rPr lang="en-US" b="1" dirty="0" smtClean="0">
                <a:solidFill>
                  <a:srgbClr val="000000"/>
                </a:solidFill>
              </a:rPr>
              <a:t>400</a:t>
            </a:r>
            <a:r>
              <a:rPr lang="en-US" dirty="0" smtClean="0">
                <a:solidFill>
                  <a:srgbClr val="000000"/>
                </a:solidFill>
              </a:rPr>
              <a:t>")]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	public class Shapes extends Sprite {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		public function </a:t>
            </a:r>
            <a:r>
              <a:rPr lang="en-US" dirty="0" err="1" smtClean="0">
                <a:solidFill>
                  <a:srgbClr val="000000"/>
                </a:solidFill>
              </a:rPr>
              <a:t>Shapes():void</a:t>
            </a:r>
            <a:r>
              <a:rPr lang="en-US" dirty="0" smtClean="0">
                <a:solidFill>
                  <a:srgbClr val="000000"/>
                </a:solidFill>
              </a:rPr>
              <a:t> {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			</a:t>
            </a:r>
            <a:r>
              <a:rPr lang="en-US" dirty="0" err="1" smtClean="0">
                <a:solidFill>
                  <a:srgbClr val="000000"/>
                </a:solidFill>
              </a:rPr>
              <a:t>var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myShape:Shape</a:t>
            </a:r>
            <a:r>
              <a:rPr lang="en-US" dirty="0" smtClean="0">
                <a:solidFill>
                  <a:srgbClr val="000000"/>
                </a:solidFill>
              </a:rPr>
              <a:t> = new Shape();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			myShape.graphics.beginFill(0x000000);                //black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			myShape.graphics.drawCircle(50, 75, 25);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			myShape.graphics.drawRect(150, 150, 100, 75);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		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			</a:t>
            </a:r>
            <a:r>
              <a:rPr lang="en-US" dirty="0" err="1" smtClean="0">
                <a:solidFill>
                  <a:srgbClr val="000000"/>
                </a:solidFill>
              </a:rPr>
              <a:t>addChild(myShape</a:t>
            </a:r>
            <a:r>
              <a:rPr lang="en-US" dirty="0" smtClean="0">
                <a:solidFill>
                  <a:srgbClr val="000000"/>
                </a:solidFill>
              </a:rPr>
              <a:t>);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		}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	</a:t>
            </a:r>
            <a:r>
              <a:rPr lang="en-US" dirty="0" smtClean="0">
                <a:solidFill>
                  <a:srgbClr val="000000"/>
                </a:solidFill>
              </a:rPr>
              <a:t>}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}</a:t>
            </a:r>
            <a:endParaRPr 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Putting your </a:t>
            </a:r>
            <a:r>
              <a:rPr lang="en-US" dirty="0" err="1" smtClean="0"/>
              <a:t>swf</a:t>
            </a:r>
            <a:r>
              <a:rPr lang="en-US" dirty="0" smtClean="0"/>
              <a:t> on the web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191000"/>
            <a:ext cx="8229600" cy="1992868"/>
          </a:xfrm>
        </p:spPr>
        <p:txBody>
          <a:bodyPr>
            <a:noAutofit/>
          </a:bodyPr>
          <a:lstStyle/>
          <a:p>
            <a:r>
              <a:rPr lang="en-US" i="1" dirty="0" smtClean="0"/>
              <a:t>There are many other parameters you can pass to your object tag with an inner </a:t>
            </a:r>
            <a:r>
              <a:rPr lang="en-US" i="1" dirty="0" err="1" smtClean="0"/>
              <a:t>param</a:t>
            </a:r>
            <a:r>
              <a:rPr lang="en-US" i="1" dirty="0" smtClean="0"/>
              <a:t> tag</a:t>
            </a:r>
          </a:p>
          <a:p>
            <a:r>
              <a:rPr lang="en-US" i="1" dirty="0" smtClean="0"/>
              <a:t>IE has problems with the object tag, click the more link for tips on how to embed flash in IE</a:t>
            </a:r>
          </a:p>
          <a:p>
            <a:endParaRPr lang="en-US" dirty="0" smtClean="0"/>
          </a:p>
        </p:txBody>
      </p:sp>
      <p:sp>
        <p:nvSpPr>
          <p:cNvPr id="4" name="Round Diagonal Corner Rectangle 3"/>
          <p:cNvSpPr/>
          <p:nvPr/>
        </p:nvSpPr>
        <p:spPr>
          <a:xfrm>
            <a:off x="228600" y="1371600"/>
            <a:ext cx="8686800" cy="2819400"/>
          </a:xfrm>
          <a:prstGeom prst="round2Diag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2400" dirty="0" smtClean="0">
                <a:solidFill>
                  <a:schemeClr val="bg1"/>
                </a:solidFill>
              </a:rPr>
              <a:t>Syntax:</a:t>
            </a:r>
          </a:p>
          <a:p>
            <a:r>
              <a:rPr lang="en-US" dirty="0" smtClean="0"/>
              <a:t>	</a:t>
            </a:r>
          </a:p>
          <a:p>
            <a:r>
              <a:rPr lang="en-US" sz="2000" dirty="0" smtClean="0">
                <a:solidFill>
                  <a:srgbClr val="000000"/>
                </a:solidFill>
              </a:rPr>
              <a:t>&lt;</a:t>
            </a:r>
            <a:r>
              <a:rPr lang="en-US" sz="2000" dirty="0" smtClean="0">
                <a:solidFill>
                  <a:srgbClr val="000000"/>
                </a:solidFill>
              </a:rPr>
              <a:t>div&gt;</a:t>
            </a:r>
            <a:r>
              <a:rPr lang="en-US" sz="2000" dirty="0" smtClean="0">
                <a:solidFill>
                  <a:srgbClr val="000000"/>
                </a:solidFill>
              </a:rPr>
              <a:t>	</a:t>
            </a:r>
            <a:endParaRPr lang="en-US" sz="2000" dirty="0" smtClean="0">
              <a:solidFill>
                <a:srgbClr val="000000"/>
              </a:solidFill>
            </a:endParaRPr>
          </a:p>
          <a:p>
            <a:r>
              <a:rPr lang="en-US" sz="2000" dirty="0" smtClean="0">
                <a:solidFill>
                  <a:srgbClr val="000000"/>
                </a:solidFill>
              </a:rPr>
              <a:t>	&lt;object type="application/</a:t>
            </a:r>
            <a:r>
              <a:rPr lang="en-US" sz="2000" dirty="0" err="1" smtClean="0">
                <a:solidFill>
                  <a:srgbClr val="000000"/>
                </a:solidFill>
              </a:rPr>
              <a:t>x</a:t>
            </a:r>
            <a:r>
              <a:rPr lang="en-US" sz="2000" dirty="0" smtClean="0">
                <a:solidFill>
                  <a:srgbClr val="000000"/>
                </a:solidFill>
              </a:rPr>
              <a:t>-shockwave-flash” data=“</a:t>
            </a:r>
            <a:r>
              <a:rPr lang="en-US" sz="2000" b="1" dirty="0" err="1" smtClean="0">
                <a:solidFill>
                  <a:srgbClr val="000000"/>
                </a:solidFill>
              </a:rPr>
              <a:t>yourfile.swf</a:t>
            </a:r>
            <a:r>
              <a:rPr lang="en-US" sz="2000" dirty="0" smtClean="0">
                <a:solidFill>
                  <a:srgbClr val="000000"/>
                </a:solidFill>
              </a:rPr>
              <a:t>”</a:t>
            </a:r>
          </a:p>
          <a:p>
            <a:r>
              <a:rPr lang="en-US" sz="2000" dirty="0" smtClean="0">
                <a:solidFill>
                  <a:srgbClr val="000000"/>
                </a:solidFill>
              </a:rPr>
              <a:t>				width=“</a:t>
            </a:r>
            <a:r>
              <a:rPr lang="en-US" sz="2000" b="1" dirty="0" smtClean="0">
                <a:solidFill>
                  <a:srgbClr val="000000"/>
                </a:solidFill>
              </a:rPr>
              <a:t>550</a:t>
            </a:r>
            <a:r>
              <a:rPr lang="en-US" sz="2000" dirty="0" smtClean="0">
                <a:solidFill>
                  <a:srgbClr val="000000"/>
                </a:solidFill>
              </a:rPr>
              <a:t>” height=“</a:t>
            </a:r>
            <a:r>
              <a:rPr lang="en-US" sz="2000" b="1" dirty="0" smtClean="0">
                <a:solidFill>
                  <a:srgbClr val="000000"/>
                </a:solidFill>
              </a:rPr>
              <a:t>400</a:t>
            </a:r>
            <a:r>
              <a:rPr lang="en-US" sz="2000" dirty="0" smtClean="0">
                <a:solidFill>
                  <a:srgbClr val="000000"/>
                </a:solidFill>
              </a:rPr>
              <a:t>” &gt;</a:t>
            </a:r>
          </a:p>
          <a:p>
            <a:r>
              <a:rPr lang="en-US" sz="2000" dirty="0" smtClean="0">
                <a:solidFill>
                  <a:srgbClr val="000000"/>
                </a:solidFill>
              </a:rPr>
              <a:t>		&lt;</a:t>
            </a:r>
            <a:r>
              <a:rPr lang="en-US" sz="2000" dirty="0" err="1" smtClean="0">
                <a:solidFill>
                  <a:srgbClr val="000000"/>
                </a:solidFill>
              </a:rPr>
              <a:t>param</a:t>
            </a:r>
            <a:r>
              <a:rPr lang="en-US" sz="2000" dirty="0" smtClean="0">
                <a:solidFill>
                  <a:srgbClr val="000000"/>
                </a:solidFill>
              </a:rPr>
              <a:t> name=“</a:t>
            </a:r>
            <a:r>
              <a:rPr lang="en-US" sz="2000" b="1" dirty="0" err="1" smtClean="0">
                <a:solidFill>
                  <a:srgbClr val="000000"/>
                </a:solidFill>
              </a:rPr>
              <a:t>yourfile</a:t>
            </a:r>
            <a:r>
              <a:rPr lang="en-US" sz="2000" dirty="0" smtClean="0">
                <a:solidFill>
                  <a:srgbClr val="000000"/>
                </a:solidFill>
              </a:rPr>
              <a:t>” value=“</a:t>
            </a:r>
            <a:r>
              <a:rPr lang="en-US" sz="2000" b="1" dirty="0" err="1" smtClean="0">
                <a:solidFill>
                  <a:srgbClr val="000000"/>
                </a:solidFill>
              </a:rPr>
              <a:t>yourfile.swf</a:t>
            </a:r>
            <a:r>
              <a:rPr lang="en-US" sz="2000" dirty="0" smtClean="0">
                <a:solidFill>
                  <a:srgbClr val="000000"/>
                </a:solidFill>
              </a:rPr>
              <a:t>” /&gt;</a:t>
            </a:r>
          </a:p>
          <a:p>
            <a:r>
              <a:rPr lang="en-US" sz="2000" dirty="0" smtClean="0">
                <a:solidFill>
                  <a:srgbClr val="000000"/>
                </a:solidFill>
              </a:rPr>
              <a:t>	&lt;/object&gt;</a:t>
            </a:r>
          </a:p>
          <a:p>
            <a:r>
              <a:rPr lang="en-US" sz="2000" dirty="0" smtClean="0">
                <a:solidFill>
                  <a:srgbClr val="000000"/>
                </a:solidFill>
              </a:rPr>
              <a:t>&lt;</a:t>
            </a:r>
            <a:r>
              <a:rPr lang="en-US" sz="2000" dirty="0" smtClean="0">
                <a:solidFill>
                  <a:srgbClr val="000000"/>
                </a:solidFill>
              </a:rPr>
              <a:t>/</a:t>
            </a:r>
            <a:r>
              <a:rPr lang="en-US" sz="2000" dirty="0" smtClean="0">
                <a:solidFill>
                  <a:srgbClr val="000000"/>
                </a:solidFill>
              </a:rPr>
              <a:t>div</a:t>
            </a:r>
            <a:r>
              <a:rPr lang="en-US" sz="2000" dirty="0" smtClean="0">
                <a:solidFill>
                  <a:srgbClr val="000000"/>
                </a:solidFill>
              </a:rPr>
              <a:t>&gt;</a:t>
            </a:r>
            <a:endParaRPr lang="en-US" sz="2000" dirty="0" smtClean="0">
              <a:solidFill>
                <a:srgbClr val="000000"/>
              </a:solidFill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2133600" y="1979612"/>
            <a:ext cx="5181600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4709090" y="6488668"/>
            <a:ext cx="43587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More: </a:t>
            </a:r>
            <a:r>
              <a:rPr lang="en-US" sz="1400" dirty="0" smtClean="0">
                <a:hlinkClick r:id="rId2"/>
              </a:rPr>
              <a:t>http://www.w3schools.com/flash/flash_inhtml.asp</a:t>
            </a:r>
            <a:endParaRPr lang="en-US" sz="1400" dirty="0"/>
          </a:p>
        </p:txBody>
      </p:sp>
      <p:sp>
        <p:nvSpPr>
          <p:cNvPr id="8" name="TextBox 7"/>
          <p:cNvSpPr txBox="1"/>
          <p:nvPr/>
        </p:nvSpPr>
        <p:spPr>
          <a:xfrm>
            <a:off x="4922991" y="6172200"/>
            <a:ext cx="41448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More: </a:t>
            </a:r>
            <a:r>
              <a:rPr lang="en-US" sz="1400" dirty="0" smtClean="0">
                <a:hlinkClick r:id="rId3"/>
              </a:rPr>
              <a:t>http://kb2.adobe.com/cps/127/tn_12701.html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Shape Properties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114800"/>
            <a:ext cx="8229600" cy="1295400"/>
          </a:xfrm>
        </p:spPr>
        <p:txBody>
          <a:bodyPr>
            <a:noAutofit/>
          </a:bodyPr>
          <a:lstStyle/>
          <a:p>
            <a:r>
              <a:rPr lang="en-US" i="1" dirty="0" smtClean="0"/>
              <a:t>Shapes have many properties including the above</a:t>
            </a:r>
          </a:p>
          <a:p>
            <a:r>
              <a:rPr lang="en-US" i="1" dirty="0" smtClean="0"/>
              <a:t>Each of the above is with respect to the shapes parent</a:t>
            </a:r>
            <a:endParaRPr lang="en-US" dirty="0" smtClean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457200" y="1417638"/>
          <a:ext cx="8229600" cy="2219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Shape Properties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45122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shape.x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X coordinate </a:t>
                      </a:r>
                      <a:r>
                        <a:rPr lang="en-US" dirty="0" err="1" smtClean="0"/>
                        <a:t>w.r.t</a:t>
                      </a:r>
                      <a:r>
                        <a:rPr lang="en-US" dirty="0" smtClean="0"/>
                        <a:t>. its parent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shape.y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Y </a:t>
                      </a:r>
                      <a:r>
                        <a:rPr lang="en-US" dirty="0" err="1" smtClean="0"/>
                        <a:t>coordiante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w.r.t</a:t>
                      </a:r>
                      <a:r>
                        <a:rPr lang="en-US" dirty="0" smtClean="0"/>
                        <a:t>. its parent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shape.rotation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Rotation </a:t>
                      </a:r>
                      <a:r>
                        <a:rPr lang="en-US" dirty="0" err="1" smtClean="0"/>
                        <a:t>w.r.t</a:t>
                      </a:r>
                      <a:r>
                        <a:rPr lang="en-US" dirty="0" smtClean="0"/>
                        <a:t>. its parent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shape.width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Width </a:t>
                      </a:r>
                      <a:r>
                        <a:rPr lang="en-US" dirty="0" err="1" smtClean="0"/>
                        <a:t>w.r.t</a:t>
                      </a:r>
                      <a:r>
                        <a:rPr lang="en-US" dirty="0" smtClean="0"/>
                        <a:t>. its parent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mtClean="0"/>
                        <a:t>shape.height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Height </a:t>
                      </a:r>
                      <a:r>
                        <a:rPr lang="en-US" dirty="0" err="1" smtClean="0"/>
                        <a:t>w.r.t</a:t>
                      </a:r>
                      <a:r>
                        <a:rPr lang="en-US" dirty="0" smtClean="0"/>
                        <a:t>. its parent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2971800" y="6488668"/>
            <a:ext cx="609654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More:</a:t>
            </a:r>
            <a:r>
              <a:rPr lang="en-US" sz="1400" dirty="0" smtClean="0"/>
              <a:t> </a:t>
            </a:r>
            <a:r>
              <a:rPr lang="en-US" sz="1400" dirty="0" smtClean="0">
                <a:hlinkClick r:id="rId2"/>
              </a:rPr>
              <a:t>http://www.adobe.com/livedocs/flex/2/langref/flash/display/Shape.html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Adding Children To Sprites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114800"/>
            <a:ext cx="8229600" cy="2373868"/>
          </a:xfrm>
        </p:spPr>
        <p:txBody>
          <a:bodyPr>
            <a:noAutofit/>
          </a:bodyPr>
          <a:lstStyle/>
          <a:p>
            <a:r>
              <a:rPr lang="en-US" i="1" dirty="0" smtClean="0"/>
              <a:t>So far we only know of Shape and </a:t>
            </a:r>
            <a:r>
              <a:rPr lang="en-US" i="1" dirty="0" err="1" smtClean="0"/>
              <a:t>TextField</a:t>
            </a:r>
            <a:r>
              <a:rPr lang="en-US" i="1" dirty="0" smtClean="0"/>
              <a:t> objects, but actually we also know about the Sprite class which we extend.</a:t>
            </a:r>
          </a:p>
          <a:p>
            <a:r>
              <a:rPr lang="en-US" i="1" dirty="0" smtClean="0"/>
              <a:t>We can instantiate more sprites and add children to them to create more complicated designs</a:t>
            </a:r>
            <a:endParaRPr lang="en-US" dirty="0" smtClean="0"/>
          </a:p>
        </p:txBody>
      </p:sp>
      <p:sp>
        <p:nvSpPr>
          <p:cNvPr id="4" name="Round Diagonal Corner Rectangle 3"/>
          <p:cNvSpPr/>
          <p:nvPr/>
        </p:nvSpPr>
        <p:spPr>
          <a:xfrm>
            <a:off x="1295400" y="1371600"/>
            <a:ext cx="6553200" cy="1676400"/>
          </a:xfrm>
          <a:prstGeom prst="round2Diag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2400" dirty="0" smtClean="0">
                <a:solidFill>
                  <a:schemeClr val="bg1"/>
                </a:solidFill>
              </a:rPr>
              <a:t>Syntax:</a:t>
            </a:r>
          </a:p>
          <a:p>
            <a:r>
              <a:rPr lang="en-US" dirty="0" smtClean="0"/>
              <a:t>	</a:t>
            </a:r>
          </a:p>
          <a:p>
            <a:r>
              <a:rPr lang="en-US" sz="2000" dirty="0" smtClean="0">
                <a:solidFill>
                  <a:srgbClr val="000000"/>
                </a:solidFill>
              </a:rPr>
              <a:t>	</a:t>
            </a:r>
            <a:r>
              <a:rPr lang="en-US" sz="2000" dirty="0" err="1" smtClean="0">
                <a:solidFill>
                  <a:srgbClr val="000000"/>
                </a:solidFill>
              </a:rPr>
              <a:t>sprite</a:t>
            </a:r>
            <a:r>
              <a:rPr lang="en-US" sz="2000" dirty="0" err="1" smtClean="0">
                <a:solidFill>
                  <a:srgbClr val="000000"/>
                </a:solidFill>
              </a:rPr>
              <a:t>.addChild</a:t>
            </a:r>
            <a:r>
              <a:rPr lang="en-US" sz="2000" dirty="0" err="1" smtClean="0">
                <a:solidFill>
                  <a:srgbClr val="000000"/>
                </a:solidFill>
              </a:rPr>
              <a:t>(</a:t>
            </a:r>
            <a:r>
              <a:rPr lang="en-US" sz="2000" b="1" dirty="0" err="1" smtClean="0">
                <a:solidFill>
                  <a:srgbClr val="000000"/>
                </a:solidFill>
              </a:rPr>
              <a:t>SOMETHING</a:t>
            </a:r>
            <a:r>
              <a:rPr lang="en-US" sz="2000" dirty="0" smtClean="0">
                <a:solidFill>
                  <a:srgbClr val="000000"/>
                </a:solidFill>
              </a:rPr>
              <a:t>);</a:t>
            </a:r>
          </a:p>
        </p:txBody>
      </p:sp>
      <p:cxnSp>
        <p:nvCxnSpPr>
          <p:cNvPr id="6" name="Straight Connector 5"/>
          <p:cNvCxnSpPr/>
          <p:nvPr/>
        </p:nvCxnSpPr>
        <p:spPr>
          <a:xfrm>
            <a:off x="2133600" y="1979612"/>
            <a:ext cx="5181600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3584095" y="6488668"/>
            <a:ext cx="54837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More: </a:t>
            </a:r>
            <a:r>
              <a:rPr lang="en-US" sz="1400" dirty="0" smtClean="0">
                <a:hlinkClick r:id="rId2"/>
              </a:rPr>
              <a:t>http://www.flashandmath.com/intermediate/children/index.html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Actionscript 3.0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 object oriented scripting language</a:t>
            </a:r>
          </a:p>
          <a:p>
            <a:r>
              <a:rPr lang="en-US" dirty="0" smtClean="0"/>
              <a:t>Very similar to JavaScript, reminiscent of Java</a:t>
            </a:r>
          </a:p>
          <a:p>
            <a:r>
              <a:rPr lang="en-US" dirty="0" smtClean="0"/>
              <a:t>The Adobe Flash program writes this code for you</a:t>
            </a:r>
          </a:p>
          <a:p>
            <a:r>
              <a:rPr lang="en-US" dirty="0" smtClean="0"/>
              <a:t>A .</a:t>
            </a:r>
            <a:r>
              <a:rPr lang="en-US" dirty="0" err="1" smtClean="0"/>
              <a:t>swf</a:t>
            </a:r>
            <a:r>
              <a:rPr lang="en-US" dirty="0" smtClean="0"/>
              <a:t> file is the compiled version of Actionscript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Flash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What’s cool about Flash:</a:t>
            </a:r>
          </a:p>
          <a:p>
            <a:pPr lvl="1"/>
            <a:r>
              <a:rPr lang="en-US" dirty="0" smtClean="0"/>
              <a:t>It is installed on almost every computer</a:t>
            </a:r>
          </a:p>
          <a:p>
            <a:pPr lvl="1"/>
            <a:r>
              <a:rPr lang="en-US" dirty="0" smtClean="0"/>
              <a:t>Appears the same on all machines</a:t>
            </a:r>
          </a:p>
          <a:p>
            <a:pPr lvl="1"/>
            <a:r>
              <a:rPr lang="en-US" dirty="0" smtClean="0"/>
              <a:t>We can write games and small programs easily</a:t>
            </a:r>
          </a:p>
          <a:p>
            <a:pPr lvl="1"/>
            <a:r>
              <a:rPr lang="en-US" dirty="0" smtClean="0"/>
              <a:t>Flash allows us to put video on the web easily</a:t>
            </a:r>
          </a:p>
          <a:p>
            <a:pPr lvl="1"/>
            <a:r>
              <a:rPr lang="en-US" dirty="0" smtClean="0"/>
              <a:t>Flash can be run on the desktop, outside of the browser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Getting Started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Visit the following webpage and follow the instructions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i="1" dirty="0" smtClean="0"/>
              <a:t>Coming Soon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What you need to do</a:t>
            </a:r>
          </a:p>
          <a:p>
            <a:pPr>
              <a:buNone/>
            </a:pPr>
            <a:r>
              <a:rPr lang="en-US" dirty="0" smtClean="0"/>
              <a:t>	Download the Flex SDK</a:t>
            </a:r>
          </a:p>
          <a:p>
            <a:pPr>
              <a:buNone/>
            </a:pPr>
            <a:r>
              <a:rPr lang="en-US" dirty="0" smtClean="0"/>
              <a:t>	Install the </a:t>
            </a:r>
            <a:r>
              <a:rPr lang="en-US" dirty="0" err="1" smtClean="0"/>
              <a:t>StandAlone</a:t>
            </a:r>
            <a:r>
              <a:rPr lang="en-US" dirty="0" smtClean="0"/>
              <a:t> Flash player</a:t>
            </a:r>
          </a:p>
          <a:p>
            <a:pPr>
              <a:buNone/>
            </a:pPr>
            <a:r>
              <a:rPr lang="en-US" dirty="0" smtClean="0"/>
              <a:t>	Start writing some </a:t>
            </a:r>
            <a:r>
              <a:rPr lang="en-US" dirty="0" err="1" smtClean="0"/>
              <a:t>ActionScript</a:t>
            </a:r>
            <a:r>
              <a:rPr lang="en-US" dirty="0" smtClean="0"/>
              <a:t> Files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Variables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200400"/>
            <a:ext cx="8229600" cy="3108960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There are many types of variables one can use</a:t>
            </a:r>
          </a:p>
          <a:p>
            <a:pPr lvl="2"/>
            <a:r>
              <a:rPr lang="en-US" dirty="0" err="1" smtClean="0"/>
              <a:t>int</a:t>
            </a:r>
            <a:r>
              <a:rPr lang="en-US" dirty="0" smtClean="0"/>
              <a:t>, Number, String, Boolean, Object</a:t>
            </a:r>
          </a:p>
          <a:p>
            <a:r>
              <a:rPr lang="en-US" dirty="0" smtClean="0"/>
              <a:t>The value you give you variable must be consistent with the type you specified</a:t>
            </a:r>
          </a:p>
          <a:p>
            <a:r>
              <a:rPr lang="en-US" dirty="0" smtClean="0"/>
              <a:t>The name of your variable can be anything that starts with a letter or underscore, with a few exceptions</a:t>
            </a:r>
          </a:p>
          <a:p>
            <a:r>
              <a:rPr lang="en-US" dirty="0" smtClean="0"/>
              <a:t>Specifying type is not mandatory, but is good practice</a:t>
            </a:r>
          </a:p>
        </p:txBody>
      </p:sp>
      <p:sp>
        <p:nvSpPr>
          <p:cNvPr id="4" name="Round Diagonal Corner Rectangle 3"/>
          <p:cNvSpPr/>
          <p:nvPr/>
        </p:nvSpPr>
        <p:spPr>
          <a:xfrm>
            <a:off x="1828800" y="1371600"/>
            <a:ext cx="5562600" cy="1447800"/>
          </a:xfrm>
          <a:prstGeom prst="round2Diag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2400" dirty="0" smtClean="0">
                <a:solidFill>
                  <a:schemeClr val="bg1"/>
                </a:solidFill>
              </a:rPr>
              <a:t>Syntax:</a:t>
            </a:r>
          </a:p>
          <a:p>
            <a:r>
              <a:rPr lang="en-US" dirty="0" smtClean="0"/>
              <a:t>	</a:t>
            </a:r>
          </a:p>
          <a:p>
            <a:r>
              <a:rPr lang="en-US" dirty="0" smtClean="0"/>
              <a:t>	</a:t>
            </a:r>
            <a:r>
              <a:rPr lang="en-US" sz="2000" dirty="0" err="1" smtClean="0">
                <a:solidFill>
                  <a:srgbClr val="000000"/>
                </a:solidFill>
              </a:rPr>
              <a:t>var</a:t>
            </a:r>
            <a:r>
              <a:rPr lang="en-US" sz="2000" dirty="0" smtClean="0">
                <a:solidFill>
                  <a:srgbClr val="000000"/>
                </a:solidFill>
              </a:rPr>
              <a:t> </a:t>
            </a:r>
            <a:r>
              <a:rPr lang="en-US" sz="2000" b="1" dirty="0" err="1" smtClean="0">
                <a:solidFill>
                  <a:srgbClr val="000000"/>
                </a:solidFill>
              </a:rPr>
              <a:t>name</a:t>
            </a:r>
            <a:r>
              <a:rPr lang="en-US" sz="2000" dirty="0" err="1" smtClean="0">
                <a:solidFill>
                  <a:srgbClr val="000000"/>
                </a:solidFill>
              </a:rPr>
              <a:t>:</a:t>
            </a:r>
            <a:r>
              <a:rPr lang="en-US" sz="2000" b="1" dirty="0" err="1" smtClean="0">
                <a:solidFill>
                  <a:srgbClr val="000000"/>
                </a:solidFill>
              </a:rPr>
              <a:t>type</a:t>
            </a:r>
            <a:r>
              <a:rPr lang="en-US" sz="2000" dirty="0" smtClean="0">
                <a:solidFill>
                  <a:srgbClr val="000000"/>
                </a:solidFill>
              </a:rPr>
              <a:t> = </a:t>
            </a:r>
            <a:r>
              <a:rPr lang="en-US" sz="2000" b="1" dirty="0" smtClean="0">
                <a:solidFill>
                  <a:srgbClr val="000000"/>
                </a:solidFill>
              </a:rPr>
              <a:t>value</a:t>
            </a:r>
            <a:r>
              <a:rPr lang="en-US" sz="2000" dirty="0" smtClean="0">
                <a:solidFill>
                  <a:srgbClr val="000000"/>
                </a:solidFill>
              </a:rPr>
              <a:t>;</a:t>
            </a:r>
            <a:endParaRPr lang="en-US" sz="2000" dirty="0">
              <a:solidFill>
                <a:srgbClr val="000000"/>
              </a:solidFill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2133600" y="1905000"/>
            <a:ext cx="5181600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581400"/>
            <a:ext cx="8229600" cy="2727960"/>
          </a:xfrm>
        </p:spPr>
        <p:txBody>
          <a:bodyPr>
            <a:normAutofit/>
          </a:bodyPr>
          <a:lstStyle/>
          <a:p>
            <a:r>
              <a:rPr lang="en-US" dirty="0" smtClean="0"/>
              <a:t>Comments are very important: leave them for yourself and for others</a:t>
            </a:r>
          </a:p>
          <a:p>
            <a:r>
              <a:rPr lang="en-US" dirty="0" smtClean="0"/>
              <a:t>Don’t have unnecessary comments clutter your code</a:t>
            </a:r>
          </a:p>
          <a:p>
            <a:r>
              <a:rPr lang="en-US" dirty="0" smtClean="0"/>
              <a:t>You can also use them to temporarily “turn off” some code</a:t>
            </a:r>
          </a:p>
        </p:txBody>
      </p:sp>
      <p:sp>
        <p:nvSpPr>
          <p:cNvPr id="4" name="Round Diagonal Corner Rectangle 3"/>
          <p:cNvSpPr/>
          <p:nvPr/>
        </p:nvSpPr>
        <p:spPr>
          <a:xfrm>
            <a:off x="1828800" y="1371600"/>
            <a:ext cx="5562600" cy="2057400"/>
          </a:xfrm>
          <a:prstGeom prst="round2Diag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2400" dirty="0" smtClean="0">
                <a:solidFill>
                  <a:schemeClr val="bg1"/>
                </a:solidFill>
              </a:rPr>
              <a:t>Syntax:</a:t>
            </a:r>
          </a:p>
          <a:p>
            <a:r>
              <a:rPr lang="en-US" dirty="0" smtClean="0"/>
              <a:t>	</a:t>
            </a:r>
          </a:p>
          <a:p>
            <a:r>
              <a:rPr lang="en-US" dirty="0" smtClean="0"/>
              <a:t>	</a:t>
            </a:r>
            <a:r>
              <a:rPr lang="en-US" sz="2000" dirty="0" smtClean="0">
                <a:solidFill>
                  <a:srgbClr val="000000"/>
                </a:solidFill>
              </a:rPr>
              <a:t>//</a:t>
            </a:r>
            <a:r>
              <a:rPr lang="en-US" sz="2000" b="1" dirty="0" smtClean="0">
                <a:solidFill>
                  <a:srgbClr val="000000"/>
                </a:solidFill>
              </a:rPr>
              <a:t>One Line</a:t>
            </a:r>
          </a:p>
          <a:p>
            <a:r>
              <a:rPr lang="en-US" sz="2000" b="1" dirty="0" smtClean="0">
                <a:solidFill>
                  <a:srgbClr val="000000"/>
                </a:solidFill>
              </a:rPr>
              <a:t>	</a:t>
            </a:r>
            <a:r>
              <a:rPr lang="en-US" sz="2000" dirty="0" smtClean="0">
                <a:solidFill>
                  <a:srgbClr val="000000"/>
                </a:solidFill>
              </a:rPr>
              <a:t>/*</a:t>
            </a:r>
          </a:p>
          <a:p>
            <a:r>
              <a:rPr lang="en-US" sz="2000" b="1" dirty="0" smtClean="0">
                <a:solidFill>
                  <a:srgbClr val="000000"/>
                </a:solidFill>
              </a:rPr>
              <a:t>		Multiline</a:t>
            </a:r>
          </a:p>
          <a:p>
            <a:r>
              <a:rPr lang="en-US" sz="2000" b="1" dirty="0" smtClean="0">
                <a:solidFill>
                  <a:srgbClr val="000000"/>
                </a:solidFill>
              </a:rPr>
              <a:t>	</a:t>
            </a:r>
            <a:r>
              <a:rPr lang="en-US" sz="2000" dirty="0" smtClean="0">
                <a:solidFill>
                  <a:srgbClr val="000000"/>
                </a:solidFill>
              </a:rPr>
              <a:t>*/</a:t>
            </a:r>
            <a:endParaRPr lang="en-US" sz="2000" dirty="0">
              <a:solidFill>
                <a:srgbClr val="000000"/>
              </a:solidFill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2133600" y="1905000"/>
            <a:ext cx="5181600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Arrays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200400"/>
            <a:ext cx="8229600" cy="3108960"/>
          </a:xfrm>
        </p:spPr>
        <p:txBody>
          <a:bodyPr>
            <a:normAutofit/>
          </a:bodyPr>
          <a:lstStyle/>
          <a:p>
            <a:r>
              <a:rPr lang="en-US" dirty="0" smtClean="0"/>
              <a:t>Arrays are used to store multiple values that we know are related or have meaning together</a:t>
            </a:r>
          </a:p>
          <a:p>
            <a:r>
              <a:rPr lang="en-US" dirty="0" smtClean="0"/>
              <a:t>Arrays are also useful in junction with </a:t>
            </a:r>
            <a:r>
              <a:rPr lang="en-US" i="1" dirty="0" smtClean="0"/>
              <a:t>for</a:t>
            </a:r>
            <a:r>
              <a:rPr lang="en-US" dirty="0" smtClean="0"/>
              <a:t> loops</a:t>
            </a:r>
          </a:p>
        </p:txBody>
      </p:sp>
      <p:sp>
        <p:nvSpPr>
          <p:cNvPr id="4" name="Round Diagonal Corner Rectangle 3"/>
          <p:cNvSpPr/>
          <p:nvPr/>
        </p:nvSpPr>
        <p:spPr>
          <a:xfrm>
            <a:off x="990600" y="1371600"/>
            <a:ext cx="7239000" cy="1447800"/>
          </a:xfrm>
          <a:prstGeom prst="round2Diag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2400" dirty="0" smtClean="0">
                <a:solidFill>
                  <a:schemeClr val="bg1"/>
                </a:solidFill>
              </a:rPr>
              <a:t>Syntax:</a:t>
            </a:r>
          </a:p>
          <a:p>
            <a:r>
              <a:rPr lang="en-US" dirty="0" smtClean="0"/>
              <a:t>	</a:t>
            </a:r>
          </a:p>
          <a:p>
            <a:r>
              <a:rPr lang="en-US" dirty="0" smtClean="0"/>
              <a:t>	</a:t>
            </a:r>
            <a:r>
              <a:rPr lang="en-US" sz="2000" dirty="0" err="1" smtClean="0">
                <a:solidFill>
                  <a:srgbClr val="000000"/>
                </a:solidFill>
              </a:rPr>
              <a:t>var</a:t>
            </a:r>
            <a:r>
              <a:rPr lang="en-US" sz="2000" dirty="0" smtClean="0">
                <a:solidFill>
                  <a:srgbClr val="000000"/>
                </a:solidFill>
              </a:rPr>
              <a:t> </a:t>
            </a:r>
            <a:r>
              <a:rPr lang="en-US" sz="2000" b="1" dirty="0" err="1" smtClean="0">
                <a:solidFill>
                  <a:srgbClr val="000000"/>
                </a:solidFill>
              </a:rPr>
              <a:t>name</a:t>
            </a:r>
            <a:r>
              <a:rPr lang="en-US" sz="2000" dirty="0" err="1" smtClean="0">
                <a:solidFill>
                  <a:srgbClr val="000000"/>
                </a:solidFill>
              </a:rPr>
              <a:t>:Array</a:t>
            </a:r>
            <a:r>
              <a:rPr lang="en-US" sz="2000" dirty="0" smtClean="0">
                <a:solidFill>
                  <a:srgbClr val="000000"/>
                </a:solidFill>
              </a:rPr>
              <a:t> = [</a:t>
            </a:r>
            <a:r>
              <a:rPr lang="en-US" sz="2000" b="1" dirty="0" smtClean="0">
                <a:solidFill>
                  <a:srgbClr val="000000"/>
                </a:solidFill>
              </a:rPr>
              <a:t>value1, value2,…,</a:t>
            </a:r>
            <a:r>
              <a:rPr lang="en-US" sz="2000" b="1" dirty="0" err="1" smtClean="0">
                <a:solidFill>
                  <a:srgbClr val="000000"/>
                </a:solidFill>
              </a:rPr>
              <a:t>valuen</a:t>
            </a:r>
            <a:r>
              <a:rPr lang="en-US" sz="2000" dirty="0" smtClean="0">
                <a:solidFill>
                  <a:srgbClr val="000000"/>
                </a:solidFill>
              </a:rPr>
              <a:t>];</a:t>
            </a:r>
          </a:p>
          <a:p>
            <a:r>
              <a:rPr lang="en-US" sz="2000" dirty="0" smtClean="0">
                <a:solidFill>
                  <a:srgbClr val="000000"/>
                </a:solidFill>
              </a:rPr>
              <a:t>	</a:t>
            </a:r>
            <a:r>
              <a:rPr lang="en-US" sz="2000" dirty="0" err="1" smtClean="0">
                <a:solidFill>
                  <a:srgbClr val="000000"/>
                </a:solidFill>
              </a:rPr>
              <a:t>var</a:t>
            </a:r>
            <a:r>
              <a:rPr lang="en-US" sz="2000" dirty="0" smtClean="0">
                <a:solidFill>
                  <a:srgbClr val="000000"/>
                </a:solidFill>
              </a:rPr>
              <a:t> </a:t>
            </a:r>
            <a:r>
              <a:rPr lang="en-US" sz="2000" b="1" dirty="0" err="1" smtClean="0">
                <a:solidFill>
                  <a:srgbClr val="000000"/>
                </a:solidFill>
              </a:rPr>
              <a:t>name</a:t>
            </a:r>
            <a:r>
              <a:rPr lang="en-US" sz="2000" dirty="0" err="1" smtClean="0">
                <a:solidFill>
                  <a:srgbClr val="000000"/>
                </a:solidFill>
              </a:rPr>
              <a:t>:Array</a:t>
            </a:r>
            <a:r>
              <a:rPr lang="en-US" sz="2000" dirty="0" smtClean="0">
                <a:solidFill>
                  <a:srgbClr val="000000"/>
                </a:solidFill>
              </a:rPr>
              <a:t> = new Array(</a:t>
            </a:r>
            <a:r>
              <a:rPr lang="en-US" sz="2000" b="1" dirty="0" smtClean="0">
                <a:solidFill>
                  <a:srgbClr val="000000"/>
                </a:solidFill>
              </a:rPr>
              <a:t>value1, value2, …, </a:t>
            </a:r>
            <a:r>
              <a:rPr lang="en-US" sz="2000" b="1" dirty="0" err="1" smtClean="0">
                <a:solidFill>
                  <a:srgbClr val="000000"/>
                </a:solidFill>
              </a:rPr>
              <a:t>valuen</a:t>
            </a:r>
            <a:r>
              <a:rPr lang="en-US" sz="2000" dirty="0" smtClean="0">
                <a:solidFill>
                  <a:srgbClr val="000000"/>
                </a:solidFill>
              </a:rPr>
              <a:t>);</a:t>
            </a:r>
            <a:endParaRPr lang="en-US" sz="2000" dirty="0">
              <a:solidFill>
                <a:srgbClr val="000000"/>
              </a:solidFill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2133600" y="1905000"/>
            <a:ext cx="5181600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Accessing Array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200400"/>
            <a:ext cx="8229600" cy="310896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The brackets allow you to grab just one of the values stored in an array</a:t>
            </a:r>
          </a:p>
          <a:p>
            <a:r>
              <a:rPr lang="en-US" dirty="0" smtClean="0"/>
              <a:t>Indexing starts at zero, so the first value in the array is at index zero</a:t>
            </a:r>
          </a:p>
          <a:p>
            <a:r>
              <a:rPr lang="en-US" dirty="0" smtClean="0"/>
              <a:t>The first piece of syntax simply access the index</a:t>
            </a:r>
          </a:p>
          <a:p>
            <a:r>
              <a:rPr lang="en-US" dirty="0" smtClean="0"/>
              <a:t>The second piece of syntax is for reassigning the value of the array at the </a:t>
            </a:r>
            <a:r>
              <a:rPr lang="en-US" smtClean="0"/>
              <a:t>given index</a:t>
            </a:r>
            <a:endParaRPr lang="en-US" dirty="0" smtClean="0"/>
          </a:p>
        </p:txBody>
      </p:sp>
      <p:sp>
        <p:nvSpPr>
          <p:cNvPr id="4" name="Round Diagonal Corner Rectangle 3"/>
          <p:cNvSpPr/>
          <p:nvPr/>
        </p:nvSpPr>
        <p:spPr>
          <a:xfrm>
            <a:off x="1828800" y="1371600"/>
            <a:ext cx="5562600" cy="1447800"/>
          </a:xfrm>
          <a:prstGeom prst="round2Diag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2400" dirty="0" smtClean="0">
                <a:solidFill>
                  <a:schemeClr val="bg1"/>
                </a:solidFill>
              </a:rPr>
              <a:t>Syntax:</a:t>
            </a:r>
          </a:p>
          <a:p>
            <a:r>
              <a:rPr lang="en-US" dirty="0" smtClean="0"/>
              <a:t>	</a:t>
            </a:r>
          </a:p>
          <a:p>
            <a:r>
              <a:rPr lang="en-US" dirty="0" smtClean="0"/>
              <a:t>	</a:t>
            </a:r>
            <a:r>
              <a:rPr lang="en-US" b="1" dirty="0" err="1" smtClean="0">
                <a:solidFill>
                  <a:srgbClr val="000000"/>
                </a:solidFill>
              </a:rPr>
              <a:t>name</a:t>
            </a:r>
            <a:r>
              <a:rPr lang="en-US" dirty="0" err="1" smtClean="0">
                <a:solidFill>
                  <a:srgbClr val="000000"/>
                </a:solidFill>
              </a:rPr>
              <a:t>[</a:t>
            </a:r>
            <a:r>
              <a:rPr lang="en-US" b="1" dirty="0" err="1" smtClean="0">
                <a:solidFill>
                  <a:srgbClr val="000000"/>
                </a:solidFill>
              </a:rPr>
              <a:t>index</a:t>
            </a:r>
            <a:r>
              <a:rPr lang="en-US" dirty="0" smtClean="0">
                <a:solidFill>
                  <a:srgbClr val="000000"/>
                </a:solidFill>
              </a:rPr>
              <a:t>]</a:t>
            </a:r>
            <a:r>
              <a:rPr lang="en-US" dirty="0" smtClean="0"/>
              <a:t>		</a:t>
            </a:r>
          </a:p>
          <a:p>
            <a:r>
              <a:rPr lang="en-US" sz="2000" dirty="0" smtClean="0">
                <a:solidFill>
                  <a:srgbClr val="000000"/>
                </a:solidFill>
              </a:rPr>
              <a:t>	</a:t>
            </a:r>
            <a:r>
              <a:rPr lang="en-US" sz="2000" b="1" dirty="0" err="1" smtClean="0">
                <a:solidFill>
                  <a:srgbClr val="000000"/>
                </a:solidFill>
              </a:rPr>
              <a:t>name</a:t>
            </a:r>
            <a:r>
              <a:rPr lang="en-US" sz="2000" dirty="0" err="1" smtClean="0">
                <a:solidFill>
                  <a:srgbClr val="000000"/>
                </a:solidFill>
              </a:rPr>
              <a:t>[</a:t>
            </a:r>
            <a:r>
              <a:rPr lang="en-US" sz="2000" b="1" dirty="0" err="1" smtClean="0">
                <a:solidFill>
                  <a:srgbClr val="000000"/>
                </a:solidFill>
              </a:rPr>
              <a:t>index</a:t>
            </a:r>
            <a:r>
              <a:rPr lang="en-US" sz="2000" dirty="0" smtClean="0">
                <a:solidFill>
                  <a:srgbClr val="000000"/>
                </a:solidFill>
              </a:rPr>
              <a:t>] = </a:t>
            </a:r>
            <a:r>
              <a:rPr lang="en-US" sz="2000" b="1" dirty="0" smtClean="0">
                <a:solidFill>
                  <a:srgbClr val="000000"/>
                </a:solidFill>
              </a:rPr>
              <a:t>value</a:t>
            </a:r>
            <a:r>
              <a:rPr lang="en-US" sz="2000" dirty="0" smtClean="0">
                <a:solidFill>
                  <a:srgbClr val="000000"/>
                </a:solidFill>
              </a:rPr>
              <a:t>;</a:t>
            </a:r>
            <a:endParaRPr lang="en-US" sz="2000" dirty="0">
              <a:solidFill>
                <a:srgbClr val="000000"/>
              </a:solidFill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2133600" y="1905000"/>
            <a:ext cx="5181600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Custom 2">
      <a:dk1>
        <a:sysClr val="windowText" lastClr="000000"/>
      </a:dk1>
      <a:lt1>
        <a:srgbClr val="000000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ヒラギノ丸ゴ Pro W4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ＭＳ 明朝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Apex.thmx</Template>
  <TotalTime>2923</TotalTime>
  <Words>1787</Words>
  <Application>Microsoft Macintosh PowerPoint</Application>
  <PresentationFormat>On-screen Show (4:3)</PresentationFormat>
  <Paragraphs>255</Paragraphs>
  <Slides>27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Apex</vt:lpstr>
      <vt:lpstr>Actionscript  Session 1</vt:lpstr>
      <vt:lpstr>Terminology</vt:lpstr>
      <vt:lpstr>Actionscript 3.0</vt:lpstr>
      <vt:lpstr>Why Flash</vt:lpstr>
      <vt:lpstr>Getting Started</vt:lpstr>
      <vt:lpstr>Variables</vt:lpstr>
      <vt:lpstr>Comments</vt:lpstr>
      <vt:lpstr>Arrays</vt:lpstr>
      <vt:lpstr>Accessing Array</vt:lpstr>
      <vt:lpstr>If Statements</vt:lpstr>
      <vt:lpstr>If/Else if/Else</vt:lpstr>
      <vt:lpstr>For Loop</vt:lpstr>
      <vt:lpstr>Typical For Loop</vt:lpstr>
      <vt:lpstr>While Loop</vt:lpstr>
      <vt:lpstr>Functions</vt:lpstr>
      <vt:lpstr>Using functions</vt:lpstr>
      <vt:lpstr>Outside functions</vt:lpstr>
      <vt:lpstr>Actionscript Files</vt:lpstr>
      <vt:lpstr>Text Fields</vt:lpstr>
      <vt:lpstr>Text Fields Types</vt:lpstr>
      <vt:lpstr>Shapes</vt:lpstr>
      <vt:lpstr>Graphics Functions</vt:lpstr>
      <vt:lpstr>Making Them Appear</vt:lpstr>
      <vt:lpstr>Example - Shapes</vt:lpstr>
      <vt:lpstr>Putting your swf on the web</vt:lpstr>
      <vt:lpstr>Shape Properties</vt:lpstr>
      <vt:lpstr>Adding Children To Sprites</vt:lpstr>
    </vt:vector>
  </TitlesOfParts>
  <Company>University of Washington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Learning Adobe Flash Session 3</dc:title>
  <dc:creator>Roy</dc:creator>
  <cp:lastModifiedBy>Roy</cp:lastModifiedBy>
  <cp:revision>21</cp:revision>
  <dcterms:created xsi:type="dcterms:W3CDTF">2010-06-30T03:57:44Z</dcterms:created>
  <dcterms:modified xsi:type="dcterms:W3CDTF">2010-06-30T05:33:09Z</dcterms:modified>
</cp:coreProperties>
</file>