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92" r:id="rId4"/>
    <p:sldId id="293" r:id="rId5"/>
    <p:sldId id="294" r:id="rId6"/>
    <p:sldId id="259" r:id="rId7"/>
    <p:sldId id="262" r:id="rId8"/>
    <p:sldId id="258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95" r:id="rId19"/>
    <p:sldId id="296" r:id="rId20"/>
    <p:sldId id="297" r:id="rId21"/>
    <p:sldId id="298" r:id="rId22"/>
    <p:sldId id="302" r:id="rId23"/>
    <p:sldId id="299" r:id="rId24"/>
    <p:sldId id="303" r:id="rId25"/>
    <p:sldId id="300" r:id="rId26"/>
    <p:sldId id="304" r:id="rId27"/>
    <p:sldId id="30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2" d="100"/>
          <a:sy n="152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865120-3AF1-6C44-8E8A-09EF4BD1E46E}" type="datetimeFigureOut">
              <a:rPr lang="en-US" smtClean="0"/>
              <a:pPr/>
              <a:t>6/29/10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00F53B-1374-6844-9CA0-48E0943355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obe.com/livedocs/flash/9.0/ActionScriptLangRefV3/flash/text/TextFiel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ctionScrip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obe.com/livedocs/flash/9.0/ActionScriptLangRefV3/flash/text/TextFieldType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obe.com/livedocs/flex/2/langref/flash/display/Shape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More/%20http/::www.adobe.com:livedocs:flash:9.0:ActionScriptLangRefV3:flash:display:Graphics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ashandmath.com/intermediate/children/index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flash/flash_inhtml.asp" TargetMode="External"/><Relationship Id="rId3" Type="http://schemas.openxmlformats.org/officeDocument/2006/relationships/hyperlink" Target="http://kb2.adobe.com/cps/127/tn_12701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obe.com/livedocs/flex/2/langref/flash/display/Shape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ashandmath.com/intermediate/children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Actionscript </a:t>
            </a:r>
            <a:br>
              <a:rPr lang="en-US" dirty="0" smtClean="0"/>
            </a:br>
            <a:r>
              <a:rPr lang="en-US" dirty="0" smtClean="0"/>
              <a:t>Session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Roy </a:t>
            </a:r>
            <a:r>
              <a:rPr lang="en-US" dirty="0" err="1" smtClean="0"/>
              <a:t>McElmurry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80360"/>
          </a:xfrm>
        </p:spPr>
        <p:txBody>
          <a:bodyPr>
            <a:normAutofit/>
          </a:bodyPr>
          <a:lstStyle/>
          <a:p>
            <a:r>
              <a:rPr lang="en-US" dirty="0" smtClean="0"/>
              <a:t>If statements are used to conditionally run some code</a:t>
            </a:r>
          </a:p>
          <a:p>
            <a:r>
              <a:rPr lang="en-US" dirty="0" smtClean="0"/>
              <a:t>These can be done in combination with </a:t>
            </a:r>
            <a:r>
              <a:rPr lang="en-US" i="1" dirty="0" smtClean="0"/>
              <a:t>else if </a:t>
            </a:r>
            <a:r>
              <a:rPr lang="en-US" dirty="0" smtClean="0"/>
              <a:t>and </a:t>
            </a:r>
            <a:r>
              <a:rPr lang="en-US" i="1" dirty="0" smtClean="0"/>
              <a:t>else </a:t>
            </a:r>
            <a:r>
              <a:rPr lang="en-US" dirty="0" smtClean="0"/>
              <a:t>statements to run different code based on mutually exclusive tests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1828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if (</a:t>
            </a:r>
            <a:r>
              <a:rPr lang="en-US" sz="2000" b="1" dirty="0" smtClean="0">
                <a:solidFill>
                  <a:srgbClr val="000000"/>
                </a:solidFill>
              </a:rPr>
              <a:t>condition</a:t>
            </a:r>
            <a:r>
              <a:rPr lang="en-US" sz="20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050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If/Else if/Else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356360"/>
          </a:xfrm>
        </p:spPr>
        <p:txBody>
          <a:bodyPr>
            <a:normAutofit/>
          </a:bodyPr>
          <a:lstStyle/>
          <a:p>
            <a:r>
              <a:rPr lang="en-US" dirty="0" smtClean="0"/>
              <a:t>You can have as many </a:t>
            </a:r>
            <a:r>
              <a:rPr lang="en-US" i="1" dirty="0" smtClean="0"/>
              <a:t>else if </a:t>
            </a:r>
            <a:r>
              <a:rPr lang="en-US" dirty="0" smtClean="0"/>
              <a:t>statements as you want</a:t>
            </a:r>
          </a:p>
          <a:p>
            <a:r>
              <a:rPr lang="en-US" dirty="0" smtClean="0"/>
              <a:t>You may or may not include the </a:t>
            </a:r>
            <a:r>
              <a:rPr lang="en-US" i="1" dirty="0" smtClean="0"/>
              <a:t>else </a:t>
            </a:r>
            <a:r>
              <a:rPr lang="en-US" dirty="0" smtClean="0"/>
              <a:t>case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3124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if (</a:t>
            </a:r>
            <a:r>
              <a:rPr lang="en-US" sz="2000" b="1" dirty="0" smtClean="0">
                <a:solidFill>
                  <a:srgbClr val="000000"/>
                </a:solidFill>
              </a:rPr>
              <a:t>condition</a:t>
            </a:r>
            <a:r>
              <a:rPr lang="en-US" sz="20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 else if (condition)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 else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27960"/>
          </a:xfrm>
        </p:spPr>
        <p:txBody>
          <a:bodyPr>
            <a:normAutofit/>
          </a:bodyPr>
          <a:lstStyle/>
          <a:p>
            <a:r>
              <a:rPr lang="en-US" i="1" dirty="0" smtClean="0"/>
              <a:t>for </a:t>
            </a:r>
            <a:r>
              <a:rPr lang="en-US" dirty="0" smtClean="0"/>
              <a:t>loops are used to do similar code a definite number of times</a:t>
            </a:r>
          </a:p>
          <a:p>
            <a:r>
              <a:rPr lang="en-US" dirty="0" smtClean="0"/>
              <a:t>Typically we define a new loop variable and have our condition and update based on it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1981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for (</a:t>
            </a:r>
            <a:r>
              <a:rPr lang="en-US" sz="2000" b="1" dirty="0" smtClean="0">
                <a:solidFill>
                  <a:srgbClr val="000000"/>
                </a:solidFill>
              </a:rPr>
              <a:t>declaration</a:t>
            </a:r>
            <a:r>
              <a:rPr lang="en-US" sz="2000" dirty="0" smtClean="0">
                <a:solidFill>
                  <a:srgbClr val="000000"/>
                </a:solidFill>
              </a:rPr>
              <a:t>; </a:t>
            </a:r>
            <a:r>
              <a:rPr lang="en-US" sz="2000" b="1" dirty="0" smtClean="0">
                <a:solidFill>
                  <a:srgbClr val="000000"/>
                </a:solidFill>
              </a:rPr>
              <a:t>condition</a:t>
            </a:r>
            <a:r>
              <a:rPr lang="en-US" sz="2000" dirty="0" smtClean="0">
                <a:solidFill>
                  <a:srgbClr val="000000"/>
                </a:solidFill>
              </a:rPr>
              <a:t>; </a:t>
            </a:r>
            <a:r>
              <a:rPr lang="en-US" sz="2000" b="1" dirty="0" smtClean="0">
                <a:solidFill>
                  <a:srgbClr val="000000"/>
                </a:solidFill>
              </a:rPr>
              <a:t>update</a:t>
            </a:r>
            <a:r>
              <a:rPr lang="en-US" sz="20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27960"/>
          </a:xfrm>
        </p:spPr>
        <p:txBody>
          <a:bodyPr>
            <a:normAutofit/>
          </a:bodyPr>
          <a:lstStyle/>
          <a:p>
            <a:r>
              <a:rPr lang="en-US" dirty="0" smtClean="0"/>
              <a:t>Notice that we have a variable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which we could use during the statements section, this is common practice</a:t>
            </a:r>
          </a:p>
          <a:p>
            <a:r>
              <a:rPr lang="en-US" dirty="0" smtClean="0"/>
              <a:t>Typically the loop variable is called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j</a:t>
            </a:r>
            <a:r>
              <a:rPr lang="en-US" i="1" dirty="0" smtClean="0"/>
              <a:t>, or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1981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for (</a:t>
            </a:r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i:int</a:t>
            </a:r>
            <a:r>
              <a:rPr lang="en-US" sz="2000" dirty="0" smtClean="0">
                <a:solidFill>
                  <a:srgbClr val="000000"/>
                </a:solidFill>
              </a:rPr>
              <a:t> = 0;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 &lt; </a:t>
            </a:r>
            <a:r>
              <a:rPr lang="en-US" sz="2000" b="1" dirty="0" smtClean="0">
                <a:solidFill>
                  <a:srgbClr val="000000"/>
                </a:solidFill>
              </a:rPr>
              <a:t>condition</a:t>
            </a:r>
            <a:r>
              <a:rPr lang="en-US" sz="2000" dirty="0" smtClean="0">
                <a:solidFill>
                  <a:srgbClr val="000000"/>
                </a:solidFill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</a:rPr>
              <a:t>i</a:t>
            </a:r>
            <a:r>
              <a:rPr lang="en-US" sz="2000" dirty="0" smtClean="0">
                <a:solidFill>
                  <a:srgbClr val="000000"/>
                </a:solidFill>
              </a:rPr>
              <a:t>++)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27960"/>
          </a:xfrm>
        </p:spPr>
        <p:txBody>
          <a:bodyPr>
            <a:normAutofit/>
          </a:bodyPr>
          <a:lstStyle/>
          <a:p>
            <a:r>
              <a:rPr lang="en-US" i="1" dirty="0" smtClean="0"/>
              <a:t>while </a:t>
            </a:r>
            <a:r>
              <a:rPr lang="en-US" dirty="0" smtClean="0"/>
              <a:t>loops are used for executing similar code when we don’t know how many times we will do it</a:t>
            </a:r>
          </a:p>
          <a:p>
            <a:r>
              <a:rPr lang="en-US" dirty="0" smtClean="0"/>
              <a:t>For instance we may want to grab user input until they give us a certain piece of information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1981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while (</a:t>
            </a:r>
            <a:r>
              <a:rPr lang="en-US" sz="2000" b="1" dirty="0" smtClean="0">
                <a:solidFill>
                  <a:srgbClr val="000000"/>
                </a:solidFill>
              </a:rPr>
              <a:t>condition</a:t>
            </a:r>
            <a:r>
              <a:rPr lang="en-US" sz="2000" dirty="0" smtClean="0">
                <a:solidFill>
                  <a:srgbClr val="000000"/>
                </a:solidFill>
              </a:rPr>
              <a:t>) 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2796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is used to capture a procedure that you may want to use several times</a:t>
            </a:r>
          </a:p>
          <a:p>
            <a:r>
              <a:rPr lang="en-US" dirty="0" smtClean="0"/>
              <a:t>With functions you can reuse code and make it much easier to read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609600" y="1371600"/>
            <a:ext cx="7924800" cy="1981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function </a:t>
            </a:r>
            <a:r>
              <a:rPr lang="en-US" sz="2000" b="1" dirty="0" smtClean="0">
                <a:solidFill>
                  <a:srgbClr val="000000"/>
                </a:solidFill>
              </a:rPr>
              <a:t>name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</a:rPr>
              <a:t>parameter1:type,…,</a:t>
            </a:r>
            <a:r>
              <a:rPr lang="en-US" sz="2000" b="1" dirty="0" err="1" smtClean="0">
                <a:solidFill>
                  <a:srgbClr val="000000"/>
                </a:solidFill>
              </a:rPr>
              <a:t>parametern:type</a:t>
            </a:r>
            <a:r>
              <a:rPr lang="en-US" sz="2000" dirty="0" err="1" smtClean="0">
                <a:solidFill>
                  <a:srgbClr val="000000"/>
                </a:solidFill>
              </a:rPr>
              <a:t>):</a:t>
            </a:r>
            <a:r>
              <a:rPr lang="en-US" sz="2000" b="1" dirty="0" err="1" smtClean="0">
                <a:solidFill>
                  <a:srgbClr val="000000"/>
                </a:solidFill>
              </a:rPr>
              <a:t>type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</a:t>
            </a:r>
            <a:r>
              <a:rPr lang="en-US" sz="2000" b="1" dirty="0" smtClean="0">
                <a:solidFill>
                  <a:srgbClr val="000000"/>
                </a:solidFill>
              </a:rPr>
              <a:t>//statements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}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04160"/>
          </a:xfrm>
        </p:spPr>
        <p:txBody>
          <a:bodyPr/>
          <a:lstStyle/>
          <a:p>
            <a:r>
              <a:rPr lang="en-US" dirty="0" smtClean="0"/>
              <a:t>To use a function you simply call its function name, and give it whatever parameters it needs</a:t>
            </a:r>
          </a:p>
          <a:p>
            <a:r>
              <a:rPr lang="en-US" dirty="0" smtClean="0"/>
              <a:t>If the function has a return type other than void, you can capture that returned value by assigning the function call to a variable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19200" y="1371600"/>
            <a:ext cx="6858000" cy="1981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b="1" dirty="0" smtClean="0">
                <a:solidFill>
                  <a:srgbClr val="000000"/>
                </a:solidFill>
              </a:rPr>
              <a:t>name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</a:rPr>
              <a:t>value1</a:t>
            </a:r>
            <a:r>
              <a:rPr lang="en-US" sz="2000" dirty="0" smtClean="0">
                <a:solidFill>
                  <a:srgbClr val="000000"/>
                </a:solidFill>
              </a:rPr>
              <a:t>, …, </a:t>
            </a:r>
            <a:r>
              <a:rPr lang="en-US" sz="2000" b="1" dirty="0" err="1" smtClean="0">
                <a:solidFill>
                  <a:srgbClr val="000000"/>
                </a:solidFill>
              </a:rPr>
              <a:t>valuen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name</a:t>
            </a:r>
            <a:r>
              <a:rPr lang="en-US" sz="2000" dirty="0" err="1" smtClean="0">
                <a:solidFill>
                  <a:srgbClr val="000000"/>
                </a:solidFill>
              </a:rPr>
              <a:t>:</a:t>
            </a:r>
            <a:r>
              <a:rPr lang="en-US" sz="2000" b="1" dirty="0" err="1" smtClean="0">
                <a:solidFill>
                  <a:srgbClr val="000000"/>
                </a:solidFill>
              </a:rPr>
              <a:t>type</a:t>
            </a:r>
            <a:r>
              <a:rPr lang="en-US" sz="2000" dirty="0" smtClean="0">
                <a:solidFill>
                  <a:srgbClr val="000000"/>
                </a:solidFill>
              </a:rPr>
              <a:t> = </a:t>
            </a:r>
            <a:r>
              <a:rPr lang="en-US" sz="2000" b="1" dirty="0" smtClean="0">
                <a:solidFill>
                  <a:srgbClr val="000000"/>
                </a:solidFill>
              </a:rPr>
              <a:t>functionName</a:t>
            </a:r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</a:rPr>
              <a:t>value1</a:t>
            </a:r>
            <a:r>
              <a:rPr lang="en-US" sz="2000" dirty="0" smtClean="0">
                <a:solidFill>
                  <a:srgbClr val="000000"/>
                </a:solidFill>
              </a:rPr>
              <a:t>, …, </a:t>
            </a:r>
            <a:r>
              <a:rPr lang="en-US" sz="2000" b="1" dirty="0" err="1" smtClean="0">
                <a:solidFill>
                  <a:srgbClr val="000000"/>
                </a:solidFill>
              </a:rPr>
              <a:t>valuen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/>
              <a:t>There are many functions you may want to use that you didn’t write yourself</a:t>
            </a:r>
          </a:p>
          <a:p>
            <a:r>
              <a:rPr lang="en-US" dirty="0" smtClean="0"/>
              <a:t>To do so, you must use the dot notation, such as </a:t>
            </a:r>
            <a:r>
              <a:rPr lang="en-US" i="1" dirty="0" smtClean="0"/>
              <a:t>Math.sqrt(4);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3962400"/>
          <a:ext cx="685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Math.sqrt(</a:t>
                      </a:r>
                      <a:r>
                        <a:rPr lang="en-US" b="1" dirty="0" err="1" smtClean="0"/>
                        <a:t>number</a:t>
                      </a:r>
                      <a:r>
                        <a:rPr lang="en-US" dirty="0" smtClean="0"/>
                        <a:t>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 Root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Math.abs(</a:t>
                      </a:r>
                      <a:r>
                        <a:rPr lang="en-US" b="1" dirty="0" err="1" smtClean="0"/>
                        <a:t>number</a:t>
                      </a:r>
                      <a:r>
                        <a:rPr lang="en-US" dirty="0" smtClean="0"/>
                        <a:t>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Math.max(</a:t>
                      </a:r>
                      <a:r>
                        <a:rPr lang="en-US" b="1" dirty="0" smtClean="0"/>
                        <a:t>number1</a:t>
                      </a:r>
                      <a:r>
                        <a:rPr lang="en-US" dirty="0" smtClean="0"/>
                        <a:t>, </a:t>
                      </a:r>
                      <a:r>
                        <a:rPr lang="en-US" b="1" dirty="0" smtClean="0"/>
                        <a:t>number2</a:t>
                      </a:r>
                      <a:r>
                        <a:rPr lang="en-US" dirty="0" smtClean="0"/>
                        <a:t>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Maximum, there is also a min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Math.round(</a:t>
                      </a:r>
                      <a:r>
                        <a:rPr lang="en-US" b="1" dirty="0" err="1" smtClean="0"/>
                        <a:t>number</a:t>
                      </a:r>
                      <a:r>
                        <a:rPr lang="en-US" dirty="0" smtClean="0"/>
                        <a:t>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Math.E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Math.PI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 and Pi values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Actionscript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280160"/>
          </a:xfrm>
        </p:spPr>
        <p:txBody>
          <a:bodyPr>
            <a:normAutofit/>
          </a:bodyPr>
          <a:lstStyle/>
          <a:p>
            <a:r>
              <a:rPr lang="en-US" i="1" dirty="0" smtClean="0"/>
              <a:t>Actionscript files are saved with an “as” extension as in “</a:t>
            </a:r>
            <a:r>
              <a:rPr lang="en-US" i="1" dirty="0" err="1" smtClean="0"/>
              <a:t>HelloWorld.as</a:t>
            </a:r>
            <a:r>
              <a:rPr lang="en-US" i="1" dirty="0" smtClean="0"/>
              <a:t>”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371600"/>
            <a:ext cx="8686800" cy="36576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Template: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package 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import </a:t>
            </a:r>
            <a:r>
              <a:rPr lang="en-US" dirty="0" err="1" smtClean="0">
                <a:solidFill>
                  <a:srgbClr val="000000"/>
                </a:solidFill>
              </a:rPr>
              <a:t>flash.display.Sprite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[</a:t>
            </a:r>
            <a:r>
              <a:rPr lang="en-US" dirty="0" err="1" smtClean="0">
                <a:solidFill>
                  <a:srgbClr val="000000"/>
                </a:solidFill>
              </a:rPr>
              <a:t>SWF(backgroundColor</a:t>
            </a:r>
            <a:r>
              <a:rPr lang="en-US" dirty="0" smtClean="0">
                <a:solidFill>
                  <a:srgbClr val="000000"/>
                </a:solidFill>
              </a:rPr>
              <a:t>="#</a:t>
            </a:r>
            <a:r>
              <a:rPr lang="en-US" dirty="0" err="1" smtClean="0">
                <a:solidFill>
                  <a:srgbClr val="000000"/>
                </a:solidFill>
              </a:rPr>
              <a:t>ffffff</a:t>
            </a:r>
            <a:r>
              <a:rPr lang="en-US" dirty="0" smtClean="0">
                <a:solidFill>
                  <a:srgbClr val="000000"/>
                </a:solidFill>
              </a:rPr>
              <a:t>", </a:t>
            </a:r>
            <a:r>
              <a:rPr lang="en-US" dirty="0" err="1" smtClean="0">
                <a:solidFill>
                  <a:srgbClr val="000000"/>
                </a:solidFill>
              </a:rPr>
              <a:t>frameRate</a:t>
            </a:r>
            <a:r>
              <a:rPr lang="en-US" dirty="0" smtClean="0">
                <a:solidFill>
                  <a:srgbClr val="000000"/>
                </a:solidFill>
              </a:rPr>
              <a:t>="24", width="</a:t>
            </a:r>
            <a:r>
              <a:rPr lang="en-US" b="1" dirty="0" smtClean="0">
                <a:solidFill>
                  <a:srgbClr val="000000"/>
                </a:solidFill>
              </a:rPr>
              <a:t>550</a:t>
            </a:r>
            <a:r>
              <a:rPr lang="en-US" dirty="0" smtClean="0">
                <a:solidFill>
                  <a:srgbClr val="000000"/>
                </a:solidFill>
              </a:rPr>
              <a:t>”, height="</a:t>
            </a:r>
            <a:r>
              <a:rPr lang="en-US" b="1" dirty="0" smtClean="0">
                <a:solidFill>
                  <a:srgbClr val="000000"/>
                </a:solidFill>
              </a:rPr>
              <a:t>400</a:t>
            </a:r>
            <a:r>
              <a:rPr lang="en-US" dirty="0" smtClean="0">
                <a:solidFill>
                  <a:srgbClr val="000000"/>
                </a:solidFill>
              </a:rPr>
              <a:t>")]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public class </a:t>
            </a:r>
            <a:r>
              <a:rPr lang="en-US" b="1" dirty="0" smtClean="0">
                <a:solidFill>
                  <a:srgbClr val="000000"/>
                </a:solidFill>
              </a:rPr>
              <a:t>NAME </a:t>
            </a:r>
            <a:r>
              <a:rPr lang="en-US" dirty="0" smtClean="0">
                <a:solidFill>
                  <a:srgbClr val="000000"/>
                </a:solidFill>
              </a:rPr>
              <a:t>extends Sprite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</a:t>
            </a:r>
            <a:r>
              <a:rPr lang="en-US" b="1" dirty="0" smtClean="0">
                <a:solidFill>
                  <a:srgbClr val="000000"/>
                </a:solidFill>
              </a:rPr>
              <a:t>//STUFF HERE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280160"/>
          </a:xfrm>
        </p:spPr>
        <p:txBody>
          <a:bodyPr>
            <a:normAutofit/>
          </a:bodyPr>
          <a:lstStyle/>
          <a:p>
            <a:r>
              <a:rPr lang="en-US" i="1" dirty="0" smtClean="0"/>
              <a:t>There are three kinds of text fields static, dynamic and input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95400" y="1371600"/>
            <a:ext cx="6553200" cy="2971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r>
              <a:rPr lang="en-US" dirty="0" smtClean="0"/>
              <a:t>	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import </a:t>
            </a:r>
            <a:r>
              <a:rPr lang="en-US" sz="2000" dirty="0" err="1" smtClean="0">
                <a:solidFill>
                  <a:srgbClr val="000000"/>
                </a:solidFill>
              </a:rPr>
              <a:t>flash.text</a:t>
            </a:r>
            <a:r>
              <a:rPr lang="en-US" sz="2000" dirty="0" smtClean="0">
                <a:solidFill>
                  <a:srgbClr val="000000"/>
                </a:solidFill>
              </a:rPr>
              <a:t>.*;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…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myTextField:TextField</a:t>
            </a:r>
            <a:r>
              <a:rPr lang="en-US" sz="2000" dirty="0" smtClean="0">
                <a:solidFill>
                  <a:srgbClr val="000000"/>
                </a:solidFill>
              </a:rPr>
              <a:t> = new </a:t>
            </a:r>
            <a:r>
              <a:rPr lang="en-US" sz="2000" dirty="0" err="1" smtClean="0">
                <a:solidFill>
                  <a:srgbClr val="000000"/>
                </a:solidFill>
              </a:rPr>
              <a:t>TextField</a:t>
            </a:r>
            <a:r>
              <a:rPr lang="en-US" sz="2000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myTextField.text</a:t>
            </a:r>
            <a:r>
              <a:rPr lang="en-US" sz="2000" dirty="0" smtClean="0">
                <a:solidFill>
                  <a:srgbClr val="000000"/>
                </a:solidFill>
              </a:rPr>
              <a:t> = “Hello World”;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myTextField.x</a:t>
            </a:r>
            <a:r>
              <a:rPr lang="en-US" sz="2000" dirty="0" smtClean="0">
                <a:solidFill>
                  <a:srgbClr val="000000"/>
                </a:solidFill>
              </a:rPr>
              <a:t> = 100;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myTextField.y</a:t>
            </a:r>
            <a:r>
              <a:rPr lang="en-US" sz="2000" dirty="0" smtClean="0">
                <a:solidFill>
                  <a:srgbClr val="000000"/>
                </a:solidFill>
              </a:rPr>
              <a:t> = 100;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0" y="6488668"/>
            <a:ext cx="7564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/>
              </a:rPr>
              <a:t>http://www.adobe.com/livedocs/flash/9.0/ActionScriptLangRefV3/flash/text/TextField.html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ActionScript</a:t>
            </a:r>
            <a:r>
              <a:rPr lang="en-US" dirty="0" smtClean="0"/>
              <a:t>: an object-oriented programming language similar to JavaScript</a:t>
            </a:r>
          </a:p>
          <a:p>
            <a:pPr>
              <a:buNone/>
            </a:pPr>
            <a:r>
              <a:rPr lang="en-US" b="1" dirty="0" smtClean="0"/>
              <a:t>MXML</a:t>
            </a:r>
            <a:r>
              <a:rPr lang="en-US" dirty="0" smtClean="0"/>
              <a:t>: A flavor of XML that helps simplify user interface construction code</a:t>
            </a:r>
          </a:p>
          <a:p>
            <a:pPr>
              <a:buNone/>
            </a:pPr>
            <a:r>
              <a:rPr lang="en-US" b="1" dirty="0" smtClean="0"/>
              <a:t>Flash</a:t>
            </a:r>
            <a:r>
              <a:rPr lang="en-US" dirty="0" smtClean="0"/>
              <a:t>: An authoring program that assists the user in creating graphical </a:t>
            </a:r>
            <a:r>
              <a:rPr lang="en-US" dirty="0" err="1" smtClean="0"/>
              <a:t>ActionScript</a:t>
            </a:r>
            <a:r>
              <a:rPr lang="en-US" dirty="0" smtClean="0"/>
              <a:t> code</a:t>
            </a:r>
          </a:p>
          <a:p>
            <a:pPr>
              <a:buNone/>
            </a:pPr>
            <a:r>
              <a:rPr lang="en-US" b="1" dirty="0" smtClean="0"/>
              <a:t>Flex</a:t>
            </a:r>
            <a:r>
              <a:rPr lang="en-US" dirty="0" smtClean="0"/>
              <a:t>: An interactive development environment and</a:t>
            </a:r>
            <a:r>
              <a:rPr lang="en-US" dirty="0" smtClean="0"/>
              <a:t> a </a:t>
            </a:r>
            <a:r>
              <a:rPr lang="en-US" dirty="0" smtClean="0"/>
              <a:t>software development package that extends </a:t>
            </a:r>
            <a:r>
              <a:rPr lang="en-US" dirty="0" err="1" smtClean="0"/>
              <a:t>ActionScript</a:t>
            </a:r>
            <a:r>
              <a:rPr lang="en-US" dirty="0" smtClean="0"/>
              <a:t> with MXML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88024" y="6488668"/>
            <a:ext cx="3779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/>
              </a:rPr>
              <a:t>http://en.wikipedia.org/wiki/ActionScript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Fields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280160"/>
          </a:xfrm>
        </p:spPr>
        <p:txBody>
          <a:bodyPr>
            <a:normAutofit/>
          </a:bodyPr>
          <a:lstStyle/>
          <a:p>
            <a:r>
              <a:rPr lang="en-US" i="1" dirty="0" smtClean="0"/>
              <a:t>You choose to have a dynamic or input text box by changing the type field of your </a:t>
            </a:r>
            <a:r>
              <a:rPr lang="en-US" i="1" dirty="0" err="1" smtClean="0"/>
              <a:t>TextField</a:t>
            </a:r>
            <a:r>
              <a:rPr lang="en-US" i="1" dirty="0" smtClean="0"/>
              <a:t> variable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95400" y="1371600"/>
            <a:ext cx="6553200" cy="2971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r>
              <a:rPr lang="en-US" dirty="0" smtClean="0"/>
              <a:t>	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myTextField:TextField</a:t>
            </a:r>
            <a:r>
              <a:rPr lang="en-US" sz="2000" dirty="0" smtClean="0">
                <a:solidFill>
                  <a:srgbClr val="000000"/>
                </a:solidFill>
              </a:rPr>
              <a:t> = new </a:t>
            </a:r>
            <a:r>
              <a:rPr lang="en-US" sz="2000" dirty="0" err="1" smtClean="0">
                <a:solidFill>
                  <a:srgbClr val="000000"/>
                </a:solidFill>
              </a:rPr>
              <a:t>TextField</a:t>
            </a:r>
            <a:r>
              <a:rPr lang="en-US" sz="2000" dirty="0" smtClean="0">
                <a:solidFill>
                  <a:srgbClr val="000000"/>
                </a:solidFill>
              </a:rPr>
              <a:t>();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myTextField.text</a:t>
            </a:r>
            <a:r>
              <a:rPr lang="en-US" sz="2000" dirty="0" smtClean="0">
                <a:solidFill>
                  <a:srgbClr val="000000"/>
                </a:solidFill>
              </a:rPr>
              <a:t> = “Hello World”;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err="1" smtClean="0">
                <a:solidFill>
                  <a:srgbClr val="000000"/>
                </a:solidFill>
              </a:rPr>
              <a:t>myTextField.type</a:t>
            </a:r>
            <a:r>
              <a:rPr lang="en-US" sz="2000" dirty="0" smtClean="0">
                <a:solidFill>
                  <a:srgbClr val="000000"/>
                </a:solidFill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</a:rPr>
              <a:t>TextFieldType.INPUT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myTextField.border</a:t>
            </a:r>
            <a:r>
              <a:rPr lang="en-US" sz="2000" dirty="0" smtClean="0">
                <a:solidFill>
                  <a:srgbClr val="000000"/>
                </a:solidFill>
              </a:rPr>
              <a:t> = true;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43523" y="6488668"/>
            <a:ext cx="7924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/>
              </a:rPr>
              <a:t>http://www.adobe.com/livedocs/flash/9.0/ActionScriptLangRefV3/flash/text/TextFieldType.html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762000"/>
          </a:xfrm>
        </p:spPr>
        <p:txBody>
          <a:bodyPr>
            <a:normAutofit/>
          </a:bodyPr>
          <a:lstStyle/>
          <a:p>
            <a:r>
              <a:rPr lang="en-US" i="1" dirty="0" smtClean="0"/>
              <a:t>The graphics object has many kinds of shapes we can draw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95400" y="1371600"/>
            <a:ext cx="6553200" cy="2590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Example:</a:t>
            </a:r>
          </a:p>
          <a:p>
            <a:r>
              <a:rPr lang="en-US" dirty="0" smtClean="0"/>
              <a:t>	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import </a:t>
            </a:r>
            <a:r>
              <a:rPr lang="en-US" sz="2000" dirty="0" err="1" smtClean="0">
                <a:solidFill>
                  <a:srgbClr val="000000"/>
                </a:solidFill>
              </a:rPr>
              <a:t>flash.display</a:t>
            </a:r>
            <a:r>
              <a:rPr lang="en-US" sz="2000" dirty="0" smtClean="0">
                <a:solidFill>
                  <a:srgbClr val="000000"/>
                </a:solidFill>
              </a:rPr>
              <a:t>.*;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…</a:t>
            </a:r>
          </a:p>
          <a:p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myShape:Shape</a:t>
            </a:r>
            <a:r>
              <a:rPr lang="en-US" sz="2000" dirty="0" smtClean="0">
                <a:solidFill>
                  <a:srgbClr val="000000"/>
                </a:solidFill>
              </a:rPr>
              <a:t> = new Shape();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myShape.graphics.beginFill(0x000000);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myShape.drawCircle(100, 100, 50);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6488668"/>
            <a:ext cx="6096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"/>
              </a:rPr>
              <a:t>http://www.adobe.com/livedocs/flex/2/langref/flash/display/Shape.html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dirty="0" smtClean="0"/>
              <a:t>A Lot of the graphics methods are just like with the graphics object </a:t>
            </a:r>
            <a:r>
              <a:rPr lang="en-US" dirty="0" smtClean="0"/>
              <a:t>that we saw in the </a:t>
            </a:r>
            <a:r>
              <a:rPr lang="en-US" dirty="0" err="1" smtClean="0"/>
              <a:t>DrawingPanel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743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Graphics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beginFill(color:uint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Sets</a:t>
                      </a:r>
                      <a:r>
                        <a:rPr lang="en-US" baseline="0" dirty="0" smtClean="0"/>
                        <a:t> the “paintbrush” color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drawCircle(x:Number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y:Number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radius:Number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Draws a circle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drawRect(x:Number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y:Number</a:t>
                      </a:r>
                      <a:r>
                        <a:rPr lang="en-US" dirty="0" smtClean="0"/>
                        <a:t>, </a:t>
                      </a:r>
                    </a:p>
                    <a:p>
                      <a:r>
                        <a:rPr lang="en-US" dirty="0" smtClean="0"/>
                        <a:t>                </a:t>
                      </a:r>
                      <a:r>
                        <a:rPr lang="en-US" dirty="0" err="1" smtClean="0"/>
                        <a:t>width:Number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height:Number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Draws a Rectangle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moveTo(x:Number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y:Number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Moves the “paintbrush” to (</a:t>
                      </a:r>
                      <a:r>
                        <a:rPr lang="en-US" dirty="0" err="1" smtClean="0"/>
                        <a:t>x,y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lineTo(x:Number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y:Number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Draws line to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x,y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clear()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Erases everything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3398" y="6488668"/>
            <a:ext cx="7770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 action="ppaction://hlinkfile"/>
              </a:rPr>
              <a:t>http://www.adobe.com/livedocs/flash/9.0/ActionScriptLangRefV3/flash/display/Graphics.html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Them Appear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373868"/>
          </a:xfrm>
        </p:spPr>
        <p:txBody>
          <a:bodyPr>
            <a:noAutofit/>
          </a:bodyPr>
          <a:lstStyle/>
          <a:p>
            <a:r>
              <a:rPr lang="en-US" i="1" dirty="0" smtClean="0"/>
              <a:t>Objects are not by default displayed on the screen, instead we must add them to the screen by calling </a:t>
            </a:r>
            <a:r>
              <a:rPr lang="en-US" i="1" dirty="0" err="1" smtClean="0"/>
              <a:t>addChild</a:t>
            </a:r>
            <a:r>
              <a:rPr lang="en-US" i="1" dirty="0" smtClean="0"/>
              <a:t>()</a:t>
            </a:r>
          </a:p>
          <a:p>
            <a:r>
              <a:rPr lang="en-US" i="1" dirty="0" smtClean="0"/>
              <a:t>You can actually add things as the children of objects other than the screen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95400" y="1371600"/>
            <a:ext cx="6553200" cy="16764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addChild(</a:t>
            </a:r>
            <a:r>
              <a:rPr lang="en-US" sz="2000" b="1" dirty="0" err="1" smtClean="0">
                <a:solidFill>
                  <a:srgbClr val="000000"/>
                </a:solidFill>
              </a:rPr>
              <a:t>SOMETHING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4095" y="6488668"/>
            <a:ext cx="5483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/>
              </a:rPr>
              <a:t>http://www.flashandmath.com/intermediate/children/index.html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Shapes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52400" y="1417638"/>
            <a:ext cx="8763000" cy="48006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00"/>
                </a:solidFill>
              </a:rPr>
              <a:t>package  </a:t>
            </a:r>
            <a:r>
              <a:rPr lang="en-US" dirty="0" smtClean="0">
                <a:solidFill>
                  <a:srgbClr val="000000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import </a:t>
            </a:r>
            <a:r>
              <a:rPr lang="en-US" dirty="0" err="1" smtClean="0">
                <a:solidFill>
                  <a:srgbClr val="000000"/>
                </a:solidFill>
              </a:rPr>
              <a:t>flash.display.Sprite</a:t>
            </a:r>
            <a:r>
              <a:rPr lang="en-US" dirty="0" smtClean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import </a:t>
            </a:r>
            <a:r>
              <a:rPr lang="en-US" dirty="0" err="1" smtClean="0">
                <a:solidFill>
                  <a:srgbClr val="000000"/>
                </a:solidFill>
              </a:rPr>
              <a:t>flash.display</a:t>
            </a:r>
            <a:r>
              <a:rPr lang="en-US" dirty="0" smtClean="0">
                <a:solidFill>
                  <a:srgbClr val="000000"/>
                </a:solidFill>
              </a:rPr>
              <a:t>.*;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[</a:t>
            </a:r>
            <a:r>
              <a:rPr lang="en-US" dirty="0" err="1" smtClean="0">
                <a:solidFill>
                  <a:srgbClr val="000000"/>
                </a:solidFill>
              </a:rPr>
              <a:t>SWF(backgroundColor</a:t>
            </a:r>
            <a:r>
              <a:rPr lang="en-US" dirty="0" smtClean="0">
                <a:solidFill>
                  <a:srgbClr val="000000"/>
                </a:solidFill>
              </a:rPr>
              <a:t>="#</a:t>
            </a:r>
            <a:r>
              <a:rPr lang="en-US" dirty="0" err="1" smtClean="0">
                <a:solidFill>
                  <a:srgbClr val="000000"/>
                </a:solidFill>
              </a:rPr>
              <a:t>ffffff</a:t>
            </a:r>
            <a:r>
              <a:rPr lang="en-US" dirty="0" smtClean="0">
                <a:solidFill>
                  <a:srgbClr val="000000"/>
                </a:solidFill>
              </a:rPr>
              <a:t>", </a:t>
            </a:r>
            <a:r>
              <a:rPr lang="en-US" dirty="0" err="1" smtClean="0">
                <a:solidFill>
                  <a:srgbClr val="000000"/>
                </a:solidFill>
              </a:rPr>
              <a:t>frameRate</a:t>
            </a:r>
            <a:r>
              <a:rPr lang="en-US" dirty="0" smtClean="0">
                <a:solidFill>
                  <a:srgbClr val="000000"/>
                </a:solidFill>
              </a:rPr>
              <a:t>="24",</a:t>
            </a:r>
            <a:r>
              <a:rPr lang="en-US" dirty="0" smtClean="0">
                <a:solidFill>
                  <a:srgbClr val="000000"/>
                </a:solidFill>
              </a:rPr>
              <a:t> width</a:t>
            </a:r>
            <a:r>
              <a:rPr lang="en-US" dirty="0" smtClean="0">
                <a:solidFill>
                  <a:srgbClr val="000000"/>
                </a:solidFill>
              </a:rPr>
              <a:t>="</a:t>
            </a:r>
            <a:r>
              <a:rPr lang="en-US" b="1" dirty="0" smtClean="0">
                <a:solidFill>
                  <a:srgbClr val="000000"/>
                </a:solidFill>
              </a:rPr>
              <a:t>550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height="</a:t>
            </a:r>
            <a:r>
              <a:rPr lang="en-US" b="1" dirty="0" smtClean="0">
                <a:solidFill>
                  <a:srgbClr val="000000"/>
                </a:solidFill>
              </a:rPr>
              <a:t>400</a:t>
            </a:r>
            <a:r>
              <a:rPr lang="en-US" dirty="0" smtClean="0">
                <a:solidFill>
                  <a:srgbClr val="000000"/>
                </a:solidFill>
              </a:rPr>
              <a:t>")]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public class Shapes extends Sprite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public function </a:t>
            </a:r>
            <a:r>
              <a:rPr lang="en-US" dirty="0" err="1" smtClean="0">
                <a:solidFill>
                  <a:srgbClr val="000000"/>
                </a:solidFill>
              </a:rPr>
              <a:t>Shapes():void</a:t>
            </a:r>
            <a:r>
              <a:rPr lang="en-US" dirty="0" smtClean="0">
                <a:solidFill>
                  <a:srgbClr val="000000"/>
                </a:solidFill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	</a:t>
            </a:r>
            <a:r>
              <a:rPr lang="en-US" dirty="0" err="1" smtClean="0">
                <a:solidFill>
                  <a:srgbClr val="000000"/>
                </a:solidFill>
              </a:rPr>
              <a:t>var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myShape:Shape</a:t>
            </a:r>
            <a:r>
              <a:rPr lang="en-US" dirty="0" smtClean="0">
                <a:solidFill>
                  <a:srgbClr val="000000"/>
                </a:solidFill>
              </a:rPr>
              <a:t> = new Shape();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	myShape.graphics.beginFill(0x000000);                //black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	myShape.graphics.drawCircle(50, 75, 25);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	myShape.graphics.drawRect(150, 150, 100, 75);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	</a:t>
            </a:r>
            <a:r>
              <a:rPr lang="en-US" dirty="0" err="1" smtClean="0">
                <a:solidFill>
                  <a:srgbClr val="000000"/>
                </a:solidFill>
              </a:rPr>
              <a:t>addChild(myShape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	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}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your </a:t>
            </a:r>
            <a:r>
              <a:rPr lang="en-US" dirty="0" err="1" smtClean="0"/>
              <a:t>swf</a:t>
            </a:r>
            <a:r>
              <a:rPr lang="en-US" dirty="0" smtClean="0"/>
              <a:t>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92868"/>
          </a:xfrm>
        </p:spPr>
        <p:txBody>
          <a:bodyPr>
            <a:noAutofit/>
          </a:bodyPr>
          <a:lstStyle/>
          <a:p>
            <a:r>
              <a:rPr lang="en-US" i="1" dirty="0" smtClean="0"/>
              <a:t>There are many other parameters you can pass to your object tag with an inner </a:t>
            </a:r>
            <a:r>
              <a:rPr lang="en-US" i="1" dirty="0" err="1" smtClean="0"/>
              <a:t>param</a:t>
            </a:r>
            <a:r>
              <a:rPr lang="en-US" i="1" dirty="0" smtClean="0"/>
              <a:t> tag</a:t>
            </a:r>
          </a:p>
          <a:p>
            <a:r>
              <a:rPr lang="en-US" i="1" dirty="0" smtClean="0"/>
              <a:t>IE has problems with the object tag, click the more link for tips on how to embed flash in IE</a:t>
            </a:r>
          </a:p>
          <a:p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371600"/>
            <a:ext cx="8686800" cy="28194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&lt;</a:t>
            </a:r>
            <a:r>
              <a:rPr lang="en-US" sz="2000" dirty="0" smtClean="0">
                <a:solidFill>
                  <a:srgbClr val="000000"/>
                </a:solidFill>
              </a:rPr>
              <a:t>div&gt;</a:t>
            </a:r>
            <a:r>
              <a:rPr lang="en-US" sz="2000" dirty="0" smtClean="0">
                <a:solidFill>
                  <a:srgbClr val="000000"/>
                </a:solidFill>
              </a:rPr>
              <a:t>	</a:t>
            </a: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	&lt;object type="application/</a:t>
            </a:r>
            <a:r>
              <a:rPr lang="en-US" sz="2000" dirty="0" err="1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-shockwave-flash” data=“</a:t>
            </a:r>
            <a:r>
              <a:rPr lang="en-US" sz="2000" b="1" dirty="0" err="1" smtClean="0">
                <a:solidFill>
                  <a:srgbClr val="000000"/>
                </a:solidFill>
              </a:rPr>
              <a:t>yourfile.swf</a:t>
            </a:r>
            <a:r>
              <a:rPr lang="en-US" sz="2000" dirty="0" smtClean="0">
                <a:solidFill>
                  <a:srgbClr val="000000"/>
                </a:solidFill>
              </a:rPr>
              <a:t>”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		width=“</a:t>
            </a:r>
            <a:r>
              <a:rPr lang="en-US" sz="2000" b="1" dirty="0" smtClean="0">
                <a:solidFill>
                  <a:srgbClr val="000000"/>
                </a:solidFill>
              </a:rPr>
              <a:t>550</a:t>
            </a:r>
            <a:r>
              <a:rPr lang="en-US" sz="2000" dirty="0" smtClean="0">
                <a:solidFill>
                  <a:srgbClr val="000000"/>
                </a:solidFill>
              </a:rPr>
              <a:t>” height=“</a:t>
            </a:r>
            <a:r>
              <a:rPr lang="en-US" sz="2000" b="1" dirty="0" smtClean="0">
                <a:solidFill>
                  <a:srgbClr val="000000"/>
                </a:solidFill>
              </a:rPr>
              <a:t>400</a:t>
            </a:r>
            <a:r>
              <a:rPr lang="en-US" sz="2000" dirty="0" smtClean="0">
                <a:solidFill>
                  <a:srgbClr val="000000"/>
                </a:solidFill>
              </a:rPr>
              <a:t>” &gt;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	&lt;</a:t>
            </a:r>
            <a:r>
              <a:rPr lang="en-US" sz="2000" dirty="0" err="1" smtClean="0">
                <a:solidFill>
                  <a:srgbClr val="000000"/>
                </a:solidFill>
              </a:rPr>
              <a:t>param</a:t>
            </a:r>
            <a:r>
              <a:rPr lang="en-US" sz="2000" dirty="0" smtClean="0">
                <a:solidFill>
                  <a:srgbClr val="000000"/>
                </a:solidFill>
              </a:rPr>
              <a:t> name=“</a:t>
            </a:r>
            <a:r>
              <a:rPr lang="en-US" sz="2000" b="1" dirty="0" err="1" smtClean="0">
                <a:solidFill>
                  <a:srgbClr val="000000"/>
                </a:solidFill>
              </a:rPr>
              <a:t>yourfile</a:t>
            </a:r>
            <a:r>
              <a:rPr lang="en-US" sz="2000" dirty="0" smtClean="0">
                <a:solidFill>
                  <a:srgbClr val="000000"/>
                </a:solidFill>
              </a:rPr>
              <a:t>” value=“</a:t>
            </a:r>
            <a:r>
              <a:rPr lang="en-US" sz="2000" b="1" dirty="0" err="1" smtClean="0">
                <a:solidFill>
                  <a:srgbClr val="000000"/>
                </a:solidFill>
              </a:rPr>
              <a:t>yourfile.swf</a:t>
            </a:r>
            <a:r>
              <a:rPr lang="en-US" sz="2000" dirty="0" smtClean="0">
                <a:solidFill>
                  <a:srgbClr val="000000"/>
                </a:solidFill>
              </a:rPr>
              <a:t>” /&gt;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&lt;/object&gt;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&lt;</a:t>
            </a:r>
            <a:r>
              <a:rPr lang="en-US" sz="2000" dirty="0" smtClean="0">
                <a:solidFill>
                  <a:srgbClr val="000000"/>
                </a:solidFill>
              </a:rPr>
              <a:t>/</a:t>
            </a:r>
            <a:r>
              <a:rPr lang="en-US" sz="2000" dirty="0" smtClean="0">
                <a:solidFill>
                  <a:srgbClr val="000000"/>
                </a:solidFill>
              </a:rPr>
              <a:t>div</a:t>
            </a:r>
            <a:r>
              <a:rPr lang="en-US" sz="2000" dirty="0" smtClean="0">
                <a:solidFill>
                  <a:srgbClr val="000000"/>
                </a:solidFill>
              </a:rPr>
              <a:t>&gt;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09090" y="6488668"/>
            <a:ext cx="4358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/>
              </a:rPr>
              <a:t>http://www.w3schools.com/flash/flash_inhtml.asp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22991" y="6172200"/>
            <a:ext cx="4144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3"/>
              </a:rPr>
              <a:t>http://kb2.adobe.com/cps/127/tn_12701.html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295400"/>
          </a:xfrm>
        </p:spPr>
        <p:txBody>
          <a:bodyPr>
            <a:noAutofit/>
          </a:bodyPr>
          <a:lstStyle/>
          <a:p>
            <a:r>
              <a:rPr lang="en-US" i="1" dirty="0" smtClean="0"/>
              <a:t>Shapes have many properties including the above</a:t>
            </a:r>
          </a:p>
          <a:p>
            <a:r>
              <a:rPr lang="en-US" i="1" dirty="0" smtClean="0"/>
              <a:t>Each of the above is with respect to the shapes parent</a:t>
            </a: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417638"/>
          <a:ext cx="82296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Shape 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51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shape.x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coordinate </a:t>
                      </a:r>
                      <a:r>
                        <a:rPr lang="en-US" dirty="0" err="1" smtClean="0"/>
                        <a:t>w.r.t</a:t>
                      </a:r>
                      <a:r>
                        <a:rPr lang="en-US" dirty="0" smtClean="0"/>
                        <a:t>. its parent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shape.y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 </a:t>
                      </a:r>
                      <a:r>
                        <a:rPr lang="en-US" dirty="0" err="1" smtClean="0"/>
                        <a:t>coordiante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w.r.t</a:t>
                      </a:r>
                      <a:r>
                        <a:rPr lang="en-US" dirty="0" smtClean="0"/>
                        <a:t>. its parent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shape.rotation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Rotation </a:t>
                      </a:r>
                      <a:r>
                        <a:rPr lang="en-US" dirty="0" err="1" smtClean="0"/>
                        <a:t>w.r.t</a:t>
                      </a:r>
                      <a:r>
                        <a:rPr lang="en-US" dirty="0" smtClean="0"/>
                        <a:t>. its parent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shape.width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Width </a:t>
                      </a:r>
                      <a:r>
                        <a:rPr lang="en-US" dirty="0" err="1" smtClean="0"/>
                        <a:t>w.r.t</a:t>
                      </a:r>
                      <a:r>
                        <a:rPr lang="en-US" dirty="0" smtClean="0"/>
                        <a:t>. its parent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shape.height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 </a:t>
                      </a:r>
                      <a:r>
                        <a:rPr lang="en-US" dirty="0" err="1" smtClean="0"/>
                        <a:t>w.r.t</a:t>
                      </a:r>
                      <a:r>
                        <a:rPr lang="en-US" dirty="0" smtClean="0"/>
                        <a:t>. its parent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1800" y="6488668"/>
            <a:ext cx="6096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2"/>
              </a:rPr>
              <a:t>http://www.adobe.com/livedocs/flex/2/langref/flash/display/Shape.html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Children To Sprites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373868"/>
          </a:xfrm>
        </p:spPr>
        <p:txBody>
          <a:bodyPr>
            <a:noAutofit/>
          </a:bodyPr>
          <a:lstStyle/>
          <a:p>
            <a:r>
              <a:rPr lang="en-US" i="1" dirty="0" smtClean="0"/>
              <a:t>So far we only know of Shape and </a:t>
            </a:r>
            <a:r>
              <a:rPr lang="en-US" i="1" dirty="0" err="1" smtClean="0"/>
              <a:t>TextField</a:t>
            </a:r>
            <a:r>
              <a:rPr lang="en-US" i="1" dirty="0" smtClean="0"/>
              <a:t> objects, but actually we also know about the Sprite class which we extend.</a:t>
            </a:r>
          </a:p>
          <a:p>
            <a:r>
              <a:rPr lang="en-US" i="1" dirty="0" smtClean="0"/>
              <a:t>We can instantiate more sprites and add children to them to create more complicated designs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295400" y="1371600"/>
            <a:ext cx="6553200" cy="16764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sprite</a:t>
            </a:r>
            <a:r>
              <a:rPr lang="en-US" sz="2000" dirty="0" err="1" smtClean="0">
                <a:solidFill>
                  <a:srgbClr val="000000"/>
                </a:solidFill>
              </a:rPr>
              <a:t>.addChild</a:t>
            </a:r>
            <a:r>
              <a:rPr lang="en-US" sz="2000" dirty="0" err="1" smtClean="0">
                <a:solidFill>
                  <a:srgbClr val="000000"/>
                </a:solidFill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</a:rPr>
              <a:t>SOMETHING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79612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84095" y="6488668"/>
            <a:ext cx="5483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More: </a:t>
            </a:r>
            <a:r>
              <a:rPr lang="en-US" sz="1400" dirty="0" smtClean="0">
                <a:hlinkClick r:id="rId2"/>
              </a:rPr>
              <a:t>http://www.flashandmath.com/intermediate/children/index.html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Actionscript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oriented scripting language</a:t>
            </a:r>
          </a:p>
          <a:p>
            <a:r>
              <a:rPr lang="en-US" dirty="0" smtClean="0"/>
              <a:t>Very similar to JavaScript, reminiscent of Java</a:t>
            </a:r>
          </a:p>
          <a:p>
            <a:r>
              <a:rPr lang="en-US" dirty="0" smtClean="0"/>
              <a:t>The Adobe Flash program writes this code for you</a:t>
            </a:r>
          </a:p>
          <a:p>
            <a:r>
              <a:rPr lang="en-US" dirty="0" smtClean="0"/>
              <a:t>A .</a:t>
            </a:r>
            <a:r>
              <a:rPr lang="en-US" dirty="0" err="1" smtClean="0"/>
              <a:t>swf</a:t>
            </a:r>
            <a:r>
              <a:rPr lang="en-US" dirty="0" smtClean="0"/>
              <a:t> file is the compiled version of Actionscript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What’s cool about Flash:</a:t>
            </a:r>
          </a:p>
          <a:p>
            <a:pPr lvl="1"/>
            <a:r>
              <a:rPr lang="en-US" dirty="0" smtClean="0"/>
              <a:t>It is installed on almost every computer</a:t>
            </a:r>
          </a:p>
          <a:p>
            <a:pPr lvl="1"/>
            <a:r>
              <a:rPr lang="en-US" dirty="0" smtClean="0"/>
              <a:t>Appears the same on all machines</a:t>
            </a:r>
          </a:p>
          <a:p>
            <a:pPr lvl="1"/>
            <a:r>
              <a:rPr lang="en-US" dirty="0" smtClean="0"/>
              <a:t>We can write games and small programs easily</a:t>
            </a:r>
          </a:p>
          <a:p>
            <a:pPr lvl="1"/>
            <a:r>
              <a:rPr lang="en-US" dirty="0" smtClean="0"/>
              <a:t>Flash allows us to put video on the web easily</a:t>
            </a:r>
          </a:p>
          <a:p>
            <a:pPr lvl="1"/>
            <a:r>
              <a:rPr lang="en-US" dirty="0" smtClean="0"/>
              <a:t>Flash can be run on the desktop, outside of the browser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Visit the following webpage and follow the instructions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Coming Soon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you need to do</a:t>
            </a:r>
          </a:p>
          <a:p>
            <a:pPr>
              <a:buNone/>
            </a:pPr>
            <a:r>
              <a:rPr lang="en-US" dirty="0" smtClean="0"/>
              <a:t>	Download the Flex SDK</a:t>
            </a:r>
          </a:p>
          <a:p>
            <a:pPr>
              <a:buNone/>
            </a:pPr>
            <a:r>
              <a:rPr lang="en-US" dirty="0" smtClean="0"/>
              <a:t>	Install the </a:t>
            </a:r>
            <a:r>
              <a:rPr lang="en-US" dirty="0" err="1" smtClean="0"/>
              <a:t>StandAlone</a:t>
            </a:r>
            <a:r>
              <a:rPr lang="en-US" dirty="0" smtClean="0"/>
              <a:t> Flash player</a:t>
            </a:r>
          </a:p>
          <a:p>
            <a:pPr>
              <a:buNone/>
            </a:pPr>
            <a:r>
              <a:rPr lang="en-US" dirty="0" smtClean="0"/>
              <a:t>	Start writing some </a:t>
            </a:r>
            <a:r>
              <a:rPr lang="en-US" dirty="0" err="1" smtClean="0"/>
              <a:t>ActionScript</a:t>
            </a:r>
            <a:r>
              <a:rPr lang="en-US" dirty="0" smtClean="0"/>
              <a:t>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089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many types of variables one can use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, Number, String, Boolean, Object</a:t>
            </a:r>
          </a:p>
          <a:p>
            <a:r>
              <a:rPr lang="en-US" dirty="0" smtClean="0"/>
              <a:t>The value you give you variable must be consistent with the type you specified</a:t>
            </a:r>
          </a:p>
          <a:p>
            <a:r>
              <a:rPr lang="en-US" dirty="0" smtClean="0"/>
              <a:t>The name of your variable can be anything that starts with a letter or underscore, with a few exceptions</a:t>
            </a:r>
          </a:p>
          <a:p>
            <a:r>
              <a:rPr lang="en-US" dirty="0" smtClean="0"/>
              <a:t>Specifying type is not mandatory, but is good practice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1447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name</a:t>
            </a:r>
            <a:r>
              <a:rPr lang="en-US" sz="2000" dirty="0" err="1" smtClean="0">
                <a:solidFill>
                  <a:srgbClr val="000000"/>
                </a:solidFill>
              </a:rPr>
              <a:t>:</a:t>
            </a:r>
            <a:r>
              <a:rPr lang="en-US" sz="2000" b="1" dirty="0" err="1" smtClean="0">
                <a:solidFill>
                  <a:srgbClr val="000000"/>
                </a:solidFill>
              </a:rPr>
              <a:t>type</a:t>
            </a:r>
            <a:r>
              <a:rPr lang="en-US" sz="2000" dirty="0" smtClean="0">
                <a:solidFill>
                  <a:srgbClr val="000000"/>
                </a:solidFill>
              </a:rPr>
              <a:t> = </a:t>
            </a:r>
            <a:r>
              <a:rPr lang="en-US" sz="2000" b="1" dirty="0" smtClean="0">
                <a:solidFill>
                  <a:srgbClr val="000000"/>
                </a:solidFill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050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27960"/>
          </a:xfrm>
        </p:spPr>
        <p:txBody>
          <a:bodyPr>
            <a:normAutofit/>
          </a:bodyPr>
          <a:lstStyle/>
          <a:p>
            <a:r>
              <a:rPr lang="en-US" dirty="0" smtClean="0"/>
              <a:t>Comments are very important: leave them for yourself and for others</a:t>
            </a:r>
          </a:p>
          <a:p>
            <a:r>
              <a:rPr lang="en-US" dirty="0" smtClean="0"/>
              <a:t>Don’t have unnecessary comments clutter your code</a:t>
            </a:r>
          </a:p>
          <a:p>
            <a:r>
              <a:rPr lang="en-US" dirty="0" smtClean="0"/>
              <a:t>You can also use them to temporarily “turn off” some code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20574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//</a:t>
            </a:r>
            <a:r>
              <a:rPr lang="en-US" sz="2000" b="1" dirty="0" smtClean="0">
                <a:solidFill>
                  <a:srgbClr val="000000"/>
                </a:solidFill>
              </a:rPr>
              <a:t>One Line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/*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		Multiline</a:t>
            </a:r>
          </a:p>
          <a:p>
            <a:r>
              <a:rPr lang="en-US" sz="2000" b="1" dirty="0" smtClean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*/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050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08960"/>
          </a:xfrm>
        </p:spPr>
        <p:txBody>
          <a:bodyPr>
            <a:normAutofit/>
          </a:bodyPr>
          <a:lstStyle/>
          <a:p>
            <a:r>
              <a:rPr lang="en-US" dirty="0" smtClean="0"/>
              <a:t>Arrays are used to store multiple values that we know are related or have meaning together</a:t>
            </a:r>
          </a:p>
          <a:p>
            <a:r>
              <a:rPr lang="en-US" dirty="0" smtClean="0"/>
              <a:t>Arrays are also useful in junction with </a:t>
            </a:r>
            <a:r>
              <a:rPr lang="en-US" i="1" dirty="0" smtClean="0"/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990600" y="1371600"/>
            <a:ext cx="7239000" cy="1447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name</a:t>
            </a:r>
            <a:r>
              <a:rPr lang="en-US" sz="2000" dirty="0" err="1" smtClean="0">
                <a:solidFill>
                  <a:srgbClr val="000000"/>
                </a:solidFill>
              </a:rPr>
              <a:t>:Array</a:t>
            </a:r>
            <a:r>
              <a:rPr lang="en-US" sz="2000" dirty="0" smtClean="0">
                <a:solidFill>
                  <a:srgbClr val="000000"/>
                </a:solidFill>
              </a:rPr>
              <a:t> = [</a:t>
            </a:r>
            <a:r>
              <a:rPr lang="en-US" sz="2000" b="1" dirty="0" smtClean="0">
                <a:solidFill>
                  <a:srgbClr val="000000"/>
                </a:solidFill>
              </a:rPr>
              <a:t>value1, value2,…,</a:t>
            </a:r>
            <a:r>
              <a:rPr lang="en-US" sz="2000" b="1" dirty="0" err="1" smtClean="0">
                <a:solidFill>
                  <a:srgbClr val="000000"/>
                </a:solidFill>
              </a:rPr>
              <a:t>valuen</a:t>
            </a:r>
            <a:r>
              <a:rPr lang="en-US" sz="2000" dirty="0" smtClean="0">
                <a:solidFill>
                  <a:srgbClr val="000000"/>
                </a:solidFill>
              </a:rPr>
              <a:t>];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var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name</a:t>
            </a:r>
            <a:r>
              <a:rPr lang="en-US" sz="2000" dirty="0" err="1" smtClean="0">
                <a:solidFill>
                  <a:srgbClr val="000000"/>
                </a:solidFill>
              </a:rPr>
              <a:t>:Array</a:t>
            </a:r>
            <a:r>
              <a:rPr lang="en-US" sz="2000" dirty="0" smtClean="0">
                <a:solidFill>
                  <a:srgbClr val="000000"/>
                </a:solidFill>
              </a:rPr>
              <a:t> = new Array(</a:t>
            </a:r>
            <a:r>
              <a:rPr lang="en-US" sz="2000" b="1" dirty="0" smtClean="0">
                <a:solidFill>
                  <a:srgbClr val="000000"/>
                </a:solidFill>
              </a:rPr>
              <a:t>value1, value2, …, </a:t>
            </a:r>
            <a:r>
              <a:rPr lang="en-US" sz="2000" b="1" dirty="0" err="1" smtClean="0">
                <a:solidFill>
                  <a:srgbClr val="000000"/>
                </a:solidFill>
              </a:rPr>
              <a:t>valuen</a:t>
            </a:r>
            <a:r>
              <a:rPr lang="en-US" sz="2000" dirty="0" smtClean="0">
                <a:solidFill>
                  <a:srgbClr val="000000"/>
                </a:solidFill>
              </a:rPr>
              <a:t>);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050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1089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brackets allow you to grab just one of the values stored in an array</a:t>
            </a:r>
          </a:p>
          <a:p>
            <a:r>
              <a:rPr lang="en-US" dirty="0" smtClean="0"/>
              <a:t>Indexing starts at zero, so the first value in the array is at index zero</a:t>
            </a:r>
          </a:p>
          <a:p>
            <a:r>
              <a:rPr lang="en-US" dirty="0" smtClean="0"/>
              <a:t>The first piece of syntax simply access the index</a:t>
            </a:r>
          </a:p>
          <a:p>
            <a:r>
              <a:rPr lang="en-US" dirty="0" smtClean="0"/>
              <a:t>The second piece of syntax is for reassigning the value of the array at the </a:t>
            </a:r>
            <a:r>
              <a:rPr lang="en-US" smtClean="0"/>
              <a:t>given index</a:t>
            </a: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828800" y="1371600"/>
            <a:ext cx="5562600" cy="14478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Syntax: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</a:t>
            </a:r>
            <a:r>
              <a:rPr lang="en-US" b="1" dirty="0" err="1" smtClean="0">
                <a:solidFill>
                  <a:srgbClr val="000000"/>
                </a:solidFill>
              </a:rPr>
              <a:t>name</a:t>
            </a:r>
            <a:r>
              <a:rPr lang="en-US" dirty="0" err="1" smtClean="0">
                <a:solidFill>
                  <a:srgbClr val="000000"/>
                </a:solidFill>
              </a:rPr>
              <a:t>[</a:t>
            </a:r>
            <a:r>
              <a:rPr lang="en-US" b="1" dirty="0" err="1" smtClean="0">
                <a:solidFill>
                  <a:srgbClr val="000000"/>
                </a:solidFill>
              </a:rPr>
              <a:t>index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en-US" dirty="0" smtClean="0"/>
              <a:t>		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</a:rPr>
              <a:t>name</a:t>
            </a:r>
            <a:r>
              <a:rPr lang="en-US" sz="2000" dirty="0" err="1" smtClean="0">
                <a:solidFill>
                  <a:srgbClr val="000000"/>
                </a:solidFill>
              </a:rPr>
              <a:t>[</a:t>
            </a:r>
            <a:r>
              <a:rPr lang="en-US" sz="2000" b="1" dirty="0" err="1" smtClean="0">
                <a:solidFill>
                  <a:srgbClr val="000000"/>
                </a:solidFill>
              </a:rPr>
              <a:t>index</a:t>
            </a:r>
            <a:r>
              <a:rPr lang="en-US" sz="2000" dirty="0" smtClean="0">
                <a:solidFill>
                  <a:srgbClr val="000000"/>
                </a:solidFill>
              </a:rPr>
              <a:t>] = </a:t>
            </a:r>
            <a:r>
              <a:rPr lang="en-US" sz="2000" b="1" dirty="0" smtClean="0">
                <a:solidFill>
                  <a:srgbClr val="000000"/>
                </a:solidFill>
              </a:rPr>
              <a:t>value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05000"/>
            <a:ext cx="5181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ysClr val="windowText" lastClr="000000"/>
      </a:dk1>
      <a:lt1>
        <a:srgbClr val="00000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2923</TotalTime>
  <Words>1787</Words>
  <Application>Microsoft Macintosh PowerPoint</Application>
  <PresentationFormat>On-screen Show (4:3)</PresentationFormat>
  <Paragraphs>255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Actionscript  Session 1</vt:lpstr>
      <vt:lpstr>Terminology</vt:lpstr>
      <vt:lpstr>Actionscript 3.0</vt:lpstr>
      <vt:lpstr>Why Flash</vt:lpstr>
      <vt:lpstr>Getting Started</vt:lpstr>
      <vt:lpstr>Variables</vt:lpstr>
      <vt:lpstr>Comments</vt:lpstr>
      <vt:lpstr>Arrays</vt:lpstr>
      <vt:lpstr>Accessing Array</vt:lpstr>
      <vt:lpstr>If Statements</vt:lpstr>
      <vt:lpstr>If/Else if/Else</vt:lpstr>
      <vt:lpstr>For Loop</vt:lpstr>
      <vt:lpstr>Typical For Loop</vt:lpstr>
      <vt:lpstr>While Loop</vt:lpstr>
      <vt:lpstr>Functions</vt:lpstr>
      <vt:lpstr>Using functions</vt:lpstr>
      <vt:lpstr>Outside functions</vt:lpstr>
      <vt:lpstr>Actionscript Files</vt:lpstr>
      <vt:lpstr>Text Fields</vt:lpstr>
      <vt:lpstr>Text Fields Types</vt:lpstr>
      <vt:lpstr>Shapes</vt:lpstr>
      <vt:lpstr>Graphics Functions</vt:lpstr>
      <vt:lpstr>Making Them Appear</vt:lpstr>
      <vt:lpstr>Example - Shapes</vt:lpstr>
      <vt:lpstr>Putting your swf on the web</vt:lpstr>
      <vt:lpstr>Shape Properties</vt:lpstr>
      <vt:lpstr>Adding Children To Sprites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Adobe Flash Session 3</dc:title>
  <dc:creator>Roy</dc:creator>
  <cp:lastModifiedBy>Roy</cp:lastModifiedBy>
  <cp:revision>21</cp:revision>
  <dcterms:created xsi:type="dcterms:W3CDTF">2010-06-30T03:57:44Z</dcterms:created>
  <dcterms:modified xsi:type="dcterms:W3CDTF">2010-06-30T05:33:09Z</dcterms:modified>
</cp:coreProperties>
</file>