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7.jpg" ContentType="image/jpeg"/>
  <Override PartName="/ppt/media/image28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</p:sldMasterIdLst>
  <p:notesMasterIdLst>
    <p:notesMasterId r:id="rId47"/>
  </p:notesMasterIdLst>
  <p:handoutMasterIdLst>
    <p:handoutMasterId r:id="rId48"/>
  </p:handoutMasterIdLst>
  <p:sldIdLst>
    <p:sldId id="491" r:id="rId3"/>
    <p:sldId id="492" r:id="rId4"/>
    <p:sldId id="597" r:id="rId5"/>
    <p:sldId id="540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79" r:id="rId16"/>
    <p:sldId id="554" r:id="rId17"/>
    <p:sldId id="555" r:id="rId18"/>
    <p:sldId id="556" r:id="rId19"/>
    <p:sldId id="557" r:id="rId20"/>
    <p:sldId id="558" r:id="rId21"/>
    <p:sldId id="559" r:id="rId22"/>
    <p:sldId id="591" r:id="rId23"/>
    <p:sldId id="592" r:id="rId24"/>
    <p:sldId id="593" r:id="rId25"/>
    <p:sldId id="562" r:id="rId26"/>
    <p:sldId id="563" r:id="rId27"/>
    <p:sldId id="564" r:id="rId28"/>
    <p:sldId id="565" r:id="rId29"/>
    <p:sldId id="598" r:id="rId30"/>
    <p:sldId id="599" r:id="rId31"/>
    <p:sldId id="601" r:id="rId32"/>
    <p:sldId id="602" r:id="rId33"/>
    <p:sldId id="603" r:id="rId34"/>
    <p:sldId id="566" r:id="rId35"/>
    <p:sldId id="580" r:id="rId36"/>
    <p:sldId id="581" r:id="rId37"/>
    <p:sldId id="582" r:id="rId38"/>
    <p:sldId id="583" r:id="rId39"/>
    <p:sldId id="584" r:id="rId40"/>
    <p:sldId id="585" r:id="rId41"/>
    <p:sldId id="586" r:id="rId42"/>
    <p:sldId id="567" r:id="rId43"/>
    <p:sldId id="568" r:id="rId44"/>
    <p:sldId id="570" r:id="rId45"/>
    <p:sldId id="59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86"/>
    <a:srgbClr val="99BC01"/>
    <a:srgbClr val="0085E2"/>
    <a:srgbClr val="FF0000"/>
    <a:srgbClr val="0000FF"/>
    <a:srgbClr val="0000E2"/>
    <a:srgbClr val="0000B9"/>
    <a:srgbClr val="2E5897"/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79904" autoAdjust="0"/>
  </p:normalViewPr>
  <p:slideViewPr>
    <p:cSldViewPr snapToGrid="0" snapToObjects="1">
      <p:cViewPr>
        <p:scale>
          <a:sx n="99" d="100"/>
          <a:sy n="99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4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6BDFE-A111-6740-8424-635C00FE9BC2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7AE9-1FCE-B940-8B9B-7F46C432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27F2-9A5F-2E4F-B8C1-F944541E8139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612B-B4C0-8646-9E7C-51676F08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6A33-303C-F04E-941A-4137A1C7520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822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BB63-10AC-554F-B724-7EEE7BEE14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75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6A33-303C-F04E-941A-4137A1C7520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56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6A33-303C-F04E-941A-4137A1C7520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0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612B-B4C0-8646-9E7C-51676F08EA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71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BB63-10AC-554F-B724-7EEE7BEE14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99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4E15-40EB-0B4E-9B93-F050A960BA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81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9246-D283-9741-8C27-5E2ED78DDB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680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9246-D283-9741-8C27-5E2ED78DDBD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680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4E15-40EB-0B4E-9B93-F050A960BA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068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612B-B4C0-8646-9E7C-51676F08EA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42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6A33-303C-F04E-941A-4137A1C7520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822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9246-D283-9741-8C27-5E2ED78DDB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4E15-40EB-0B4E-9B93-F050A960BA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8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4E15-40EB-0B4E-9B93-F050A960BA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4E15-40EB-0B4E-9B93-F050A960BA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612B-B4C0-8646-9E7C-51676F08E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6A33-303C-F04E-941A-4137A1C7520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78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6A33-303C-F04E-941A-4137A1C7520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02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BB63-10AC-554F-B724-7EEE7BEE14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97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BB63-10AC-554F-B724-7EEE7BEE14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97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BB63-10AC-554F-B724-7EEE7BEE143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5612B-B4C0-8646-9E7C-51676F08EA4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9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6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16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5718"/>
            <a:ext cx="1530626" cy="28384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200">
                <a:solidFill>
                  <a:srgbClr val="5600AC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4678" y="6375718"/>
            <a:ext cx="3429000" cy="28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600AC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1079" y="6375718"/>
            <a:ext cx="1315721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5600AC"/>
                </a:solidFill>
                <a:latin typeface="Calibri Light"/>
                <a:cs typeface="Calibri Light"/>
              </a:defRPr>
            </a:lvl1pPr>
          </a:lstStyle>
          <a:p>
            <a:fld id="{1A11B8EC-C0B9-7444-B369-598D06982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2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4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5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00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8BD025-DCD1-C548-B20A-80DFB2ECDD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26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6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38BD025-DCD1-C548-B20A-80DFB2ECDDA8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6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7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11B8EC-C0B9-7444-B369-598D069820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5718"/>
            <a:ext cx="1530626" cy="28384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200">
                <a:solidFill>
                  <a:srgbClr val="0000AC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4678" y="6375718"/>
            <a:ext cx="3429000" cy="28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AC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1079" y="6375718"/>
            <a:ext cx="1315721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AC"/>
                </a:solidFill>
                <a:latin typeface="Calibri Light"/>
                <a:cs typeface="Calibri Light"/>
              </a:defRPr>
            </a:lvl1pPr>
          </a:lstStyle>
          <a:p>
            <a:fld id="{1A11B8EC-C0B9-7444-B369-598D06982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-60" baseline="0">
          <a:solidFill>
            <a:srgbClr val="0000AC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3600" b="1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 baseline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16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5718"/>
            <a:ext cx="1530626" cy="28384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20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4678" y="6375718"/>
            <a:ext cx="3429000" cy="28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1079" y="6375718"/>
            <a:ext cx="1315721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‹#›</a:t>
            </a:fld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1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-60" baseline="0">
          <a:solidFill>
            <a:schemeClr val="tx2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3200" b="1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5" Type="http://schemas.openxmlformats.org/officeDocument/2006/relationships/image" Target="../media/image27.jpg"/><Relationship Id="rId6" Type="http://schemas.openxmlformats.org/officeDocument/2006/relationships/image" Target="../media/image22.png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trackingexcavator.cs.washington.edu" TargetMode="Externa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.com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bar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hyperlink" Target="https://www.mozilla.org/en-US/lightbeam/" TargetMode="External"/><Relationship Id="rId7" Type="http://schemas.openxmlformats.org/officeDocument/2006/relationships/hyperlink" Target="https://www.ghostery.com/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www.eff.org/privacybadger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46.png"/><Relationship Id="rId7" Type="http://schemas.openxmlformats.org/officeDocument/2006/relationships/image" Target="../media/image53.png"/><Relationship Id="rId8" Type="http://schemas.openxmlformats.org/officeDocument/2006/relationships/image" Target="../media/image6.png"/><Relationship Id="rId9" Type="http://schemas.openxmlformats.org/officeDocument/2006/relationships/hyperlink" Target="http://www.franziroesner.com" TargetMode="External"/><Relationship Id="rId10" Type="http://schemas.openxmlformats.org/officeDocument/2006/relationships/hyperlink" Target="mailto:franzi@cs.washington.edu" TargetMode="External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749" y="3722284"/>
            <a:ext cx="142251" cy="3135715"/>
          </a:xfrm>
          <a:prstGeom prst="rect">
            <a:avLst/>
          </a:prstGeom>
          <a:solidFill>
            <a:srgbClr val="4B00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AC"/>
              </a:solidFill>
              <a:latin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5601" y="2760131"/>
            <a:ext cx="8381999" cy="2001135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3200" b="1" cap="none" spc="0" dirty="0" smtClean="0">
                <a:solidFill>
                  <a:srgbClr val="39009C"/>
                </a:solidFill>
                <a:latin typeface="Calibri Light"/>
              </a:rPr>
              <a:t>Franziska Roesner</a:t>
            </a:r>
            <a:endParaRPr lang="en-US" sz="2000" b="1" cap="none" spc="0" dirty="0" smtClean="0">
              <a:solidFill>
                <a:srgbClr val="39009C"/>
              </a:solidFill>
              <a:latin typeface="Calibri Light"/>
            </a:endParaRPr>
          </a:p>
          <a:p>
            <a:pPr algn="ctr"/>
            <a:endParaRPr lang="en-US" sz="100" cap="none" spc="0" dirty="0" smtClean="0">
              <a:solidFill>
                <a:srgbClr val="39009C"/>
              </a:solidFill>
              <a:latin typeface="Calibri Light"/>
            </a:endParaRPr>
          </a:p>
          <a:p>
            <a:pPr algn="ctr">
              <a:lnSpc>
                <a:spcPct val="60000"/>
              </a:lnSpc>
            </a:pPr>
            <a:endParaRPr lang="en-US" sz="2400" i="1" cap="none" spc="0" dirty="0" smtClean="0">
              <a:solidFill>
                <a:srgbClr val="39009C"/>
              </a:solidFill>
              <a:latin typeface="Calibri Light"/>
            </a:endParaRPr>
          </a:p>
          <a:p>
            <a:pPr algn="ctr">
              <a:lnSpc>
                <a:spcPct val="60000"/>
              </a:lnSpc>
            </a:pP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Assistant Professor</a:t>
            </a:r>
          </a:p>
          <a:p>
            <a:pPr algn="ctr">
              <a:lnSpc>
                <a:spcPct val="60000"/>
              </a:lnSpc>
            </a:pP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Computer Science &amp; Engineering</a:t>
            </a:r>
          </a:p>
          <a:p>
            <a:pPr algn="ctr">
              <a:lnSpc>
                <a:spcPct val="60000"/>
              </a:lnSpc>
            </a:pP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University of </a:t>
            </a:r>
            <a:r>
              <a:rPr lang="en-US" sz="2400" i="1" cap="none" spc="0" dirty="0">
                <a:solidFill>
                  <a:srgbClr val="39009C"/>
                </a:solidFill>
                <a:latin typeface="Calibri Light"/>
              </a:rPr>
              <a:t>W</a:t>
            </a: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ashington</a:t>
            </a:r>
            <a:endParaRPr lang="en-US" sz="2000" i="1" cap="none" spc="0" dirty="0">
              <a:solidFill>
                <a:srgbClr val="39009C"/>
              </a:solidFill>
              <a:latin typeface="Calibri Light"/>
            </a:endParaRPr>
          </a:p>
        </p:txBody>
      </p:sp>
      <p:pic>
        <p:nvPicPr>
          <p:cNvPr id="12" name="Picture 11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5" y="5201269"/>
            <a:ext cx="4584574" cy="928376"/>
          </a:xfrm>
          <a:prstGeom prst="rect">
            <a:avLst/>
          </a:prstGeom>
        </p:spPr>
      </p:pic>
      <p:pic>
        <p:nvPicPr>
          <p:cNvPr id="13" name="Picture 12" descr="CSElogo2text_1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18" y="4947269"/>
            <a:ext cx="1406030" cy="14271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98358" y="2824812"/>
            <a:ext cx="142251" cy="3135715"/>
          </a:xfrm>
          <a:prstGeom prst="rect">
            <a:avLst/>
          </a:prstGeom>
          <a:solidFill>
            <a:srgbClr val="4B00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AC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5601" y="929715"/>
            <a:ext cx="8382000" cy="1796550"/>
          </a:xfrm>
        </p:spPr>
        <p:txBody>
          <a:bodyPr/>
          <a:lstStyle/>
          <a:p>
            <a:pPr algn="ctr"/>
            <a:r>
              <a:rPr lang="en-US" sz="4000" dirty="0"/>
              <a:t>The Invisible Trail: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Third-Party Tracking on the Web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0" spc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1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Privacy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1800" y="1454511"/>
            <a:ext cx="6275419" cy="3604398"/>
            <a:chOff x="-2625023" y="2299558"/>
            <a:chExt cx="6689356" cy="3842150"/>
          </a:xfrm>
        </p:grpSpPr>
        <p:grpSp>
          <p:nvGrpSpPr>
            <p:cNvPr id="14" name="Group 13"/>
            <p:cNvGrpSpPr/>
            <p:nvPr/>
          </p:nvGrpSpPr>
          <p:grpSpPr>
            <a:xfrm>
              <a:off x="-2625023" y="2304816"/>
              <a:ext cx="6689356" cy="3836892"/>
              <a:chOff x="2454644" y="2125091"/>
              <a:chExt cx="6689356" cy="3836892"/>
            </a:xfrm>
          </p:grpSpPr>
          <p:pic>
            <p:nvPicPr>
              <p:cNvPr id="12" name="Picture 11" descr="Screen shot 2014-01-14 at 9.53.15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4644" y="2683891"/>
                <a:ext cx="6689356" cy="3278092"/>
              </a:xfrm>
              <a:prstGeom prst="rect">
                <a:avLst/>
              </a:prstGeom>
            </p:spPr>
          </p:pic>
          <p:pic>
            <p:nvPicPr>
              <p:cNvPr id="13" name="Picture 12" descr="Screen shot 2014-01-14 at 9.53.38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4644" y="2125091"/>
                <a:ext cx="4394200" cy="558800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-2625023" y="2299558"/>
              <a:ext cx="6689356" cy="38421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10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pic>
        <p:nvPicPr>
          <p:cNvPr id="5" name="Picture 4" descr="Screen Shot 2015-03-10 at 10.38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1" y="2643732"/>
            <a:ext cx="6884476" cy="1668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Screen Shot 2015-03-10 at 10.40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78" y="4042925"/>
            <a:ext cx="5084555" cy="203196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716037" y="2255627"/>
            <a:ext cx="5722960" cy="3088356"/>
            <a:chOff x="436370" y="1857157"/>
            <a:chExt cx="6224703" cy="3359118"/>
          </a:xfrm>
          <a:effectLst/>
        </p:grpSpPr>
        <p:sp>
          <p:nvSpPr>
            <p:cNvPr id="10" name="Rectangle 9"/>
            <p:cNvSpPr/>
            <p:nvPr/>
          </p:nvSpPr>
          <p:spPr>
            <a:xfrm>
              <a:off x="436370" y="1857157"/>
              <a:ext cx="6224703" cy="33591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7199" y="1944532"/>
              <a:ext cx="6203873" cy="3209785"/>
              <a:chOff x="457199" y="1944532"/>
              <a:chExt cx="6203873" cy="3209785"/>
            </a:xfrm>
          </p:grpSpPr>
          <p:pic>
            <p:nvPicPr>
              <p:cNvPr id="7" name="Picture 6" descr="Screen shot 2014-01-14 at 9.49.35 P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99" y="2523876"/>
                <a:ext cx="6203873" cy="2630441"/>
              </a:xfrm>
              <a:prstGeom prst="rect">
                <a:avLst/>
              </a:prstGeom>
            </p:spPr>
          </p:pic>
          <p:pic>
            <p:nvPicPr>
              <p:cNvPr id="8" name="Picture 7" descr="Screen shot 2014-01-14 at 9.49.51 P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944532"/>
                <a:ext cx="3867705" cy="6349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959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Understanding the Tracking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0594" cy="4479288"/>
          </a:xfrm>
        </p:spPr>
        <p:txBody>
          <a:bodyPr>
            <a:normAutofit/>
          </a:bodyPr>
          <a:lstStyle/>
          <a:p>
            <a:pPr lvl="0" defTabSz="457200">
              <a:spcAft>
                <a:spcPts val="0"/>
              </a:spcAft>
            </a:pPr>
            <a:r>
              <a:rPr lang="en-US" sz="3200" b="0" dirty="0">
                <a:solidFill>
                  <a:prstClr val="black"/>
                </a:solidFill>
              </a:rPr>
              <a:t>In 2011,</a:t>
            </a:r>
            <a:r>
              <a:rPr lang="en-US" sz="3200" b="0" dirty="0">
                <a:solidFill>
                  <a:srgbClr val="3366FF"/>
                </a:solidFill>
              </a:rPr>
              <a:t> </a:t>
            </a:r>
            <a:r>
              <a:rPr lang="en-US" sz="3200" b="0" dirty="0">
                <a:solidFill>
                  <a:srgbClr val="0000E2"/>
                </a:solidFill>
              </a:rPr>
              <a:t>much discussion </a:t>
            </a:r>
            <a:r>
              <a:rPr lang="en-US" sz="3200" b="0" dirty="0">
                <a:solidFill>
                  <a:prstClr val="black"/>
                </a:solidFill>
              </a:rPr>
              <a:t>about tracking, but </a:t>
            </a:r>
            <a:r>
              <a:rPr lang="en-US" sz="3200" b="0" dirty="0">
                <a:solidFill>
                  <a:srgbClr val="0000E2"/>
                </a:solidFill>
              </a:rPr>
              <a:t>limited understanding </a:t>
            </a:r>
            <a:r>
              <a:rPr lang="en-US" sz="3200" b="0" dirty="0">
                <a:solidFill>
                  <a:prstClr val="black"/>
                </a:solidFill>
              </a:rPr>
              <a:t>of how it actually works.</a:t>
            </a:r>
          </a:p>
          <a:p>
            <a:pPr marL="342900" lvl="0" indent="-342900" defTabSz="457200">
              <a:spcAft>
                <a:spcPts val="0"/>
              </a:spcAft>
              <a:buFont typeface="Arial"/>
              <a:buChar char="•"/>
            </a:pPr>
            <a:endParaRPr lang="en-US" sz="1200" b="0" dirty="0">
              <a:solidFill>
                <a:prstClr val="black"/>
              </a:solidFill>
            </a:endParaRPr>
          </a:p>
          <a:p>
            <a:pPr lvl="0" defTabSz="457200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</a:rPr>
              <a:t>Our </a:t>
            </a:r>
            <a:r>
              <a:rPr lang="en-US" sz="3200" dirty="0" smtClean="0">
                <a:solidFill>
                  <a:prstClr val="black"/>
                </a:solidFill>
              </a:rPr>
              <a:t>Goal: </a:t>
            </a:r>
            <a:r>
              <a:rPr lang="en-US" sz="3200" b="0" dirty="0" smtClean="0">
                <a:solidFill>
                  <a:srgbClr val="0000E2"/>
                </a:solidFill>
              </a:rPr>
              <a:t>systematically study </a:t>
            </a:r>
            <a:r>
              <a:rPr lang="en-US" sz="3200" b="0" dirty="0" smtClean="0">
                <a:solidFill>
                  <a:srgbClr val="000000"/>
                </a:solidFill>
              </a:rPr>
              <a:t>web tracking ecosystem to </a:t>
            </a:r>
            <a:r>
              <a:rPr lang="en-US" sz="3200" b="0" dirty="0" smtClean="0">
                <a:solidFill>
                  <a:srgbClr val="0000E2"/>
                </a:solidFill>
              </a:rPr>
              <a:t>inform policy and defenses.</a:t>
            </a:r>
            <a:endParaRPr lang="en-US" sz="3200" b="0" dirty="0">
              <a:solidFill>
                <a:srgbClr val="0000E2"/>
              </a:solidFill>
            </a:endParaRPr>
          </a:p>
          <a:p>
            <a:pPr lvl="0" defTabSz="457200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</a:rPr>
              <a:t>Challenges:</a:t>
            </a:r>
            <a:r>
              <a:rPr lang="en-US" sz="3200" b="0" dirty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No agreement on definition of tracking.</a:t>
            </a: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No automated way to detect trackers.                  (State of the art: blacklists)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11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95384" y="1556004"/>
            <a:ext cx="4361107" cy="1254612"/>
            <a:chOff x="589892" y="2525594"/>
            <a:chExt cx="1995347" cy="2245305"/>
          </a:xfrm>
        </p:grpSpPr>
        <p:sp>
          <p:nvSpPr>
            <p:cNvPr id="7" name="Rounded Rectangle 6"/>
            <p:cNvSpPr/>
            <p:nvPr/>
          </p:nvSpPr>
          <p:spPr>
            <a:xfrm>
              <a:off x="589892" y="2525594"/>
              <a:ext cx="1988151" cy="2245305"/>
            </a:xfrm>
            <a:prstGeom prst="roundRect">
              <a:avLst/>
            </a:prstGeom>
            <a:solidFill>
              <a:srgbClr val="0000FF">
                <a:alpha val="21000"/>
              </a:srgbClr>
            </a:solidFill>
            <a:ln w="28575" cmpd="sng">
              <a:solidFill>
                <a:srgbClr val="0000E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E2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8" y="2535111"/>
              <a:ext cx="1988151" cy="214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ANALYZE</a:t>
              </a:r>
              <a:endParaRPr lang="en-US" sz="1600" b="1" dirty="0" smtClean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pPr algn="ctr"/>
              <a:endParaRPr lang="en-US" sz="800" dirty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pPr marL="342900" indent="-342900">
                <a:buFontTx/>
                <a:buAutoNum type="arabicParenBoth"/>
              </a:pPr>
              <a:r>
                <a:rPr lang="en-US" sz="20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Reverse-engineer trackers’ methods.</a:t>
              </a:r>
            </a:p>
            <a:p>
              <a:pPr marL="342900" indent="-342900">
                <a:buFontTx/>
                <a:buAutoNum type="arabicParenBoth"/>
              </a:pPr>
              <a:r>
                <a:rPr lang="en-US" sz="20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Develop tracking taxonomy.</a:t>
              </a:r>
              <a:endParaRPr lang="en-US" sz="20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248" y="3129994"/>
            <a:ext cx="4353243" cy="1599173"/>
            <a:chOff x="589892" y="2525592"/>
            <a:chExt cx="1991749" cy="2861945"/>
          </a:xfrm>
        </p:grpSpPr>
        <p:sp>
          <p:nvSpPr>
            <p:cNvPr id="23" name="Rounded Rectangle 22"/>
            <p:cNvSpPr/>
            <p:nvPr/>
          </p:nvSpPr>
          <p:spPr>
            <a:xfrm>
              <a:off x="589892" y="2525592"/>
              <a:ext cx="1988151" cy="2861945"/>
            </a:xfrm>
            <a:prstGeom prst="roundRect">
              <a:avLst/>
            </a:prstGeom>
            <a:solidFill>
              <a:srgbClr val="0000FF">
                <a:alpha val="21000"/>
              </a:srgbClr>
            </a:solidFill>
            <a:ln w="28575" cmpd="sng">
              <a:solidFill>
                <a:srgbClr val="0000E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E2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490" y="2549770"/>
              <a:ext cx="1988151" cy="269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MEASURE</a:t>
              </a:r>
              <a:endParaRPr lang="en-US" sz="1600" b="1" dirty="0" smtClean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pPr algn="ctr"/>
              <a:endParaRPr lang="en-US" sz="800" b="1" dirty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(3) Build automated detection tool.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(4) Measure prevalence in the wild.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(5) Evaluate existing defenses.</a:t>
              </a:r>
              <a:endParaRPr lang="en-US" sz="20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03248" y="5034927"/>
            <a:ext cx="4353243" cy="973671"/>
            <a:chOff x="589892" y="2525594"/>
            <a:chExt cx="1991749" cy="1742521"/>
          </a:xfrm>
        </p:grpSpPr>
        <p:sp>
          <p:nvSpPr>
            <p:cNvPr id="29" name="Rounded Rectangle 28"/>
            <p:cNvSpPr/>
            <p:nvPr/>
          </p:nvSpPr>
          <p:spPr>
            <a:xfrm>
              <a:off x="589892" y="2525594"/>
              <a:ext cx="1988151" cy="1742521"/>
            </a:xfrm>
            <a:prstGeom prst="roundRect">
              <a:avLst/>
            </a:prstGeom>
            <a:solidFill>
              <a:srgbClr val="0000FF">
                <a:alpha val="21000"/>
              </a:srgbClr>
            </a:solidFill>
            <a:ln w="28575" cmpd="sng">
              <a:solidFill>
                <a:srgbClr val="0000E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490" y="2535111"/>
              <a:ext cx="1988151" cy="159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BUILD</a:t>
              </a:r>
              <a:endParaRPr lang="en-US" sz="1600" b="1" dirty="0" smtClean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pPr algn="ctr"/>
              <a:endParaRPr lang="en-US" sz="800" dirty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(6) Develop new defenses.</a:t>
              </a:r>
              <a:endParaRPr lang="en-US" sz="20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5793198" y="2698978"/>
            <a:ext cx="602445" cy="587591"/>
          </a:xfrm>
          <a:prstGeom prst="rightArrow">
            <a:avLst>
              <a:gd name="adj1" fmla="val 43548"/>
              <a:gd name="adj2" fmla="val 54839"/>
            </a:avLst>
          </a:prstGeom>
          <a:solidFill>
            <a:srgbClr val="0000B9"/>
          </a:solidFill>
          <a:ln>
            <a:solidFill>
              <a:srgbClr val="000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5793198" y="4617783"/>
            <a:ext cx="602445" cy="587591"/>
          </a:xfrm>
          <a:prstGeom prst="rightArrow">
            <a:avLst>
              <a:gd name="adj1" fmla="val 43548"/>
              <a:gd name="adj2" fmla="val 54839"/>
            </a:avLst>
          </a:prstGeom>
          <a:solidFill>
            <a:srgbClr val="0000B9"/>
          </a:solidFill>
          <a:ln>
            <a:solidFill>
              <a:srgbClr val="000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12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8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Web 101: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457200">
              <a:spcAft>
                <a:spcPts val="0"/>
              </a:spcAft>
            </a:pPr>
            <a:r>
              <a:rPr lang="en-US" sz="3200" b="0" dirty="0">
                <a:solidFill>
                  <a:prstClr val="black"/>
                </a:solidFill>
              </a:rPr>
              <a:t>Websites store info in </a:t>
            </a:r>
            <a:r>
              <a:rPr lang="en-US" sz="3200" b="0" dirty="0">
                <a:solidFill>
                  <a:srgbClr val="0000E2"/>
                </a:solidFill>
              </a:rPr>
              <a:t>cookies </a:t>
            </a:r>
            <a:r>
              <a:rPr lang="en-US" sz="3200" b="0" dirty="0">
                <a:solidFill>
                  <a:prstClr val="black"/>
                </a:solidFill>
              </a:rPr>
              <a:t>in the</a:t>
            </a:r>
            <a:r>
              <a:rPr lang="en-US" sz="3200" b="0" dirty="0">
                <a:solidFill>
                  <a:srgbClr val="3366FF"/>
                </a:solidFill>
              </a:rPr>
              <a:t> </a:t>
            </a:r>
            <a:r>
              <a:rPr lang="en-US" sz="3200" b="0" dirty="0">
                <a:solidFill>
                  <a:srgbClr val="0000E2"/>
                </a:solidFill>
              </a:rPr>
              <a:t>browser.</a:t>
            </a: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Only accessible to the site that set them.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400" dirty="0">
                <a:solidFill>
                  <a:srgbClr val="0000E2"/>
                </a:solidFill>
              </a:rPr>
              <a:t>A</a:t>
            </a:r>
            <a:r>
              <a:rPr lang="en-US" sz="2800" dirty="0">
                <a:solidFill>
                  <a:srgbClr val="0000E2"/>
                </a:solidFill>
              </a:rPr>
              <a:t>utomatically included with web requests.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80749" y="3418391"/>
            <a:ext cx="2626917" cy="252087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936" y="3638324"/>
            <a:ext cx="1606544" cy="99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916" y="4769905"/>
            <a:ext cx="1606544" cy="995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 descr="Screen shot 2011-09-06 at 4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3" y="4860171"/>
            <a:ext cx="747565" cy="392606"/>
          </a:xfrm>
          <a:prstGeom prst="rect">
            <a:avLst/>
          </a:prstGeom>
        </p:spPr>
      </p:pic>
      <p:pic>
        <p:nvPicPr>
          <p:cNvPr id="10" name="Picture 9" descr="google-chrome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67" y="3508643"/>
            <a:ext cx="477383" cy="456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6438" y="4121976"/>
            <a:ext cx="1127336" cy="276999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id=123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6438" y="5322481"/>
            <a:ext cx="1127336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id=456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3497480" y="4121976"/>
            <a:ext cx="2006239" cy="125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3501460" y="5267881"/>
            <a:ext cx="200225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33803" y="3775143"/>
            <a:ext cx="1127336" cy="276999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id=123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3803" y="4906516"/>
            <a:ext cx="1127336" cy="276999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id=456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3718" y="3773092"/>
            <a:ext cx="2156921" cy="619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 Light"/>
                <a:cs typeface="Calibri Light"/>
              </a:rPr>
              <a:t>t</a:t>
            </a:r>
            <a:r>
              <a:rPr lang="en-US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heonion.com</a:t>
            </a:r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 server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3719" y="4959078"/>
            <a:ext cx="1606544" cy="617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cnn.com</a:t>
            </a:r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 server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13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27" name="Picture 26" descr="Screen shot 2014-01-15 at 9.22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73" y="3705045"/>
            <a:ext cx="1413360" cy="328688"/>
          </a:xfrm>
          <a:prstGeom prst="rect">
            <a:avLst/>
          </a:prstGeom>
        </p:spPr>
      </p:pic>
      <p:sp>
        <p:nvSpPr>
          <p:cNvPr id="2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 defTabSz="457200">
              <a:lnSpc>
                <a:spcPct val="80000"/>
              </a:lnSpc>
              <a:spcAft>
                <a:spcPts val="0"/>
              </a:spcAft>
            </a:pPr>
            <a:r>
              <a:rPr lang="en-US" b="0" dirty="0" err="1">
                <a:solidFill>
                  <a:prstClr val="black"/>
                </a:solidFill>
              </a:rPr>
              <a:t>I</a:t>
            </a:r>
            <a:r>
              <a:rPr lang="en-US" b="0" dirty="0" err="1" smtClean="0">
                <a:solidFill>
                  <a:prstClr val="black"/>
                </a:solidFill>
              </a:rPr>
              <a:t>f</a:t>
            </a:r>
            <a:r>
              <a:rPr lang="en-US" sz="3200" b="0" dirty="0" err="1" smtClean="0">
                <a:solidFill>
                  <a:prstClr val="black"/>
                </a:solidFill>
              </a:rPr>
              <a:t>rames</a:t>
            </a:r>
            <a:r>
              <a:rPr lang="en-US" sz="3200" b="0" dirty="0" smtClean="0">
                <a:solidFill>
                  <a:prstClr val="black"/>
                </a:solidFill>
              </a:rPr>
              <a:t> allow one website to include another:</a:t>
            </a:r>
          </a:p>
          <a:p>
            <a:pPr lvl="0" defTabSz="457200">
              <a:lnSpc>
                <a:spcPct val="80000"/>
              </a:lnSpc>
              <a:spcAft>
                <a:spcPts val="0"/>
              </a:spcAft>
            </a:pPr>
            <a:endParaRPr lang="en-US" sz="800" b="0" dirty="0" smtClean="0">
              <a:solidFill>
                <a:prstClr val="black"/>
              </a:solidFill>
            </a:endParaRPr>
          </a:p>
          <a:p>
            <a:pPr defTabSz="457200">
              <a:lnSpc>
                <a:spcPct val="80000"/>
              </a:lnSpc>
              <a:spcAft>
                <a:spcPts val="0"/>
              </a:spcAft>
            </a:pPr>
            <a:r>
              <a:rPr lang="en-US" sz="2400" dirty="0" smtClean="0">
                <a:latin typeface="Courier New"/>
                <a:cs typeface="Courier New"/>
              </a:rPr>
              <a:t>&lt;</a:t>
            </a:r>
            <a:r>
              <a:rPr lang="en-US" sz="2400" dirty="0" err="1">
                <a:latin typeface="Courier New"/>
                <a:cs typeface="Courier New"/>
              </a:rPr>
              <a:t>iframe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err="1">
                <a:latin typeface="Courier New"/>
                <a:cs typeface="Courier New"/>
              </a:rPr>
              <a:t>src</a:t>
            </a:r>
            <a:r>
              <a:rPr lang="en-US" sz="2400" dirty="0">
                <a:latin typeface="Courier New"/>
                <a:cs typeface="Courier New"/>
              </a:rPr>
              <a:t>=“</a:t>
            </a:r>
            <a:r>
              <a:rPr lang="en-US" sz="2400" dirty="0" err="1" smtClean="0">
                <a:latin typeface="Courier New"/>
                <a:cs typeface="Courier New"/>
              </a:rPr>
              <a:t>www.washington.edu</a:t>
            </a:r>
            <a:r>
              <a:rPr lang="en-US" sz="2400" dirty="0" smtClean="0">
                <a:latin typeface="Courier New"/>
                <a:cs typeface="Courier New"/>
              </a:rPr>
              <a:t>”</a:t>
            </a:r>
            <a:r>
              <a:rPr lang="en-US" sz="2400" dirty="0">
                <a:latin typeface="Courier New"/>
                <a:cs typeface="Courier New"/>
              </a:rPr>
              <a:t>&gt; &lt;/</a:t>
            </a:r>
            <a:r>
              <a:rPr lang="en-US" sz="2400" dirty="0" err="1">
                <a:latin typeface="Courier New"/>
                <a:cs typeface="Courier New"/>
              </a:rPr>
              <a:t>iframe</a:t>
            </a:r>
            <a:r>
              <a:rPr lang="en-US" sz="2400" dirty="0">
                <a:latin typeface="Courier New"/>
                <a:cs typeface="Courier New"/>
              </a:rPr>
              <a:t>&gt;</a:t>
            </a:r>
            <a:endParaRPr lang="en-US" sz="2800" dirty="0">
              <a:latin typeface="Courier New"/>
              <a:cs typeface="Courier New"/>
            </a:endParaRPr>
          </a:p>
          <a:p>
            <a:pPr lvl="0" defTabSz="457200">
              <a:spcAft>
                <a:spcPts val="0"/>
              </a:spcAft>
            </a:pPr>
            <a:endParaRPr lang="en-US" sz="2800" dirty="0"/>
          </a:p>
        </p:txBody>
      </p:sp>
      <p:pic>
        <p:nvPicPr>
          <p:cNvPr id="14" name="Picture 13" descr="Screen Shot 2015-07-20 at 3.5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51" y="2699099"/>
            <a:ext cx="4922413" cy="3505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101: First and Third Parties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1861" y="3087198"/>
            <a:ext cx="2875277" cy="26461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680" y="3387097"/>
            <a:ext cx="2259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“first party”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680" y="4633248"/>
            <a:ext cx="2259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“third party”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2795" y="3634081"/>
            <a:ext cx="4798009" cy="238155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2588580" y="3219507"/>
            <a:ext cx="1433281" cy="524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34160" y="4392651"/>
            <a:ext cx="458635" cy="597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spcAft>
                <a:spcPts val="0"/>
              </a:spcAft>
            </a:pPr>
            <a:r>
              <a:rPr lang="en-US" sz="2800" b="0" dirty="0">
                <a:solidFill>
                  <a:prstClr val="black"/>
                </a:solidFill>
              </a:rPr>
              <a:t>Trackers </a:t>
            </a:r>
            <a:r>
              <a:rPr lang="en-US" sz="2800" b="0" dirty="0">
                <a:solidFill>
                  <a:srgbClr val="0000E2"/>
                </a:solidFill>
              </a:rPr>
              <a:t>included in other sites </a:t>
            </a:r>
            <a:r>
              <a:rPr lang="en-US" sz="2800" b="0" dirty="0">
                <a:solidFill>
                  <a:prstClr val="black"/>
                </a:solidFill>
              </a:rPr>
              <a:t>use </a:t>
            </a:r>
            <a:r>
              <a:rPr lang="en-US" sz="2800" b="0" dirty="0" smtClean="0">
                <a:solidFill>
                  <a:srgbClr val="FF0000"/>
                </a:solidFill>
              </a:rPr>
              <a:t>third-party cookies</a:t>
            </a:r>
            <a:r>
              <a:rPr lang="en-US" sz="2800" b="0" dirty="0" smtClean="0">
                <a:solidFill>
                  <a:srgbClr val="0000E2"/>
                </a:solidFill>
              </a:rPr>
              <a:t> </a:t>
            </a:r>
            <a:r>
              <a:rPr lang="en-US" sz="2800" b="0" dirty="0">
                <a:solidFill>
                  <a:srgbClr val="0000E2"/>
                </a:solidFill>
              </a:rPr>
              <a:t>containing unique identifiers</a:t>
            </a:r>
            <a:r>
              <a:rPr lang="en-US" sz="2800" b="0" dirty="0">
                <a:solidFill>
                  <a:prstClr val="black"/>
                </a:solidFill>
              </a:rPr>
              <a:t> to create browsing profiles</a:t>
            </a:r>
            <a:r>
              <a:rPr lang="en-US" sz="2800" b="0" dirty="0" smtClean="0">
                <a:solidFill>
                  <a:prstClr val="black"/>
                </a:solidFill>
              </a:rPr>
              <a:t>.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9073" y="3146847"/>
            <a:ext cx="2626917" cy="252087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9260" y="3366780"/>
            <a:ext cx="1606544" cy="99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2461" y="3528125"/>
            <a:ext cx="2250408" cy="581935"/>
          </a:xfrm>
          <a:prstGeom prst="rect">
            <a:avLst/>
          </a:prstGeom>
          <a:solidFill>
            <a:srgbClr val="0000B9">
              <a:alpha val="70000"/>
            </a:srgbClr>
          </a:solidFill>
          <a:ln>
            <a:solidFill>
              <a:srgbClr val="000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Calibri Light"/>
                <a:cs typeface="Calibri Light"/>
              </a:rPr>
              <a:t>c</a:t>
            </a:r>
            <a:r>
              <a:rPr lang="en-US" b="1" dirty="0" err="1" smtClean="0">
                <a:solidFill>
                  <a:prstClr val="white"/>
                </a:solidFill>
                <a:latin typeface="Calibri Light"/>
                <a:cs typeface="Calibri Light"/>
              </a:rPr>
              <a:t>riteo.com</a:t>
            </a:r>
            <a:endParaRPr lang="en-US" b="1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cxnSp>
        <p:nvCxnSpPr>
          <p:cNvPr id="11" name="Straight Arrow Connector 10"/>
          <p:cNvCxnSpPr>
            <a:stCxn id="29" idx="3"/>
            <a:endCxn id="10" idx="1"/>
          </p:cNvCxnSpPr>
          <p:nvPr/>
        </p:nvCxnSpPr>
        <p:spPr>
          <a:xfrm flipV="1">
            <a:off x="2971579" y="3819093"/>
            <a:ext cx="2310882" cy="2067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33525" y="3366780"/>
            <a:ext cx="2699430" cy="18324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12" descr="google-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91" y="3237099"/>
            <a:ext cx="477383" cy="4560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8891" y="3491343"/>
            <a:ext cx="1127336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id=789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3240" y="4498361"/>
            <a:ext cx="1606544" cy="995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15" descr="Screen shot 2011-09-06 at 4.08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47" y="4526627"/>
            <a:ext cx="747565" cy="392606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31" idx="3"/>
          </p:cNvCxnSpPr>
          <p:nvPr/>
        </p:nvCxnSpPr>
        <p:spPr>
          <a:xfrm flipV="1">
            <a:off x="2971579" y="3968664"/>
            <a:ext cx="2310882" cy="12306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84841" y="4145408"/>
            <a:ext cx="264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 Light"/>
                <a:cs typeface="Calibri Light"/>
              </a:rPr>
              <a:t>user 789: </a:t>
            </a:r>
          </a:p>
          <a:p>
            <a:r>
              <a:rPr lang="en-US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heonion.com</a:t>
            </a:r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cnn.com</a:t>
            </a:r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, adult-</a:t>
            </a:r>
            <a:r>
              <a:rPr lang="en-US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site.com</a:t>
            </a:r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, …</a:t>
            </a:r>
            <a:endParaRPr lang="en-US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8891" y="4791739"/>
            <a:ext cx="1127336" cy="276999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ookie: id=789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7510967" y="4550143"/>
            <a:ext cx="443975" cy="4439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15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27" name="Picture 26" descr="Screen shot 2014-01-15 at 9.22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33" y="3408645"/>
            <a:ext cx="1413360" cy="328688"/>
          </a:xfrm>
          <a:prstGeom prst="rect">
            <a:avLst/>
          </a:prstGeom>
        </p:spPr>
      </p:pic>
      <p:pic>
        <p:nvPicPr>
          <p:cNvPr id="29" name="Picture 28" descr="Screen shot 2014-01-15 at 9.22.5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81" y="3770099"/>
            <a:ext cx="598998" cy="5115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1" name="Picture 30" descr="Screen shot 2014-01-15 at 9.22.5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81" y="4943524"/>
            <a:ext cx="598998" cy="5115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Tracking Mechanisms</a:t>
            </a:r>
            <a:endParaRPr lang="en-US" dirty="0"/>
          </a:p>
        </p:txBody>
      </p:sp>
      <p:pic>
        <p:nvPicPr>
          <p:cNvPr id="6" name="Picture 5" descr="Screen Shot 2014-04-11 at 11.50.07 PM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4" y="3307509"/>
            <a:ext cx="8701474" cy="2725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669" y="3881047"/>
            <a:ext cx="3245713" cy="26461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669" y="5768655"/>
            <a:ext cx="8187279" cy="26461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669" y="4950787"/>
            <a:ext cx="4004222" cy="26461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6899"/>
          </a:xfrm>
        </p:spPr>
        <p:txBody>
          <a:bodyPr>
            <a:normAutofit/>
          </a:bodyPr>
          <a:lstStyle/>
          <a:p>
            <a:pPr lvl="0" defTabSz="457200">
              <a:spcAft>
                <a:spcPts val="0"/>
              </a:spcAft>
            </a:pPr>
            <a:r>
              <a:rPr lang="en-US" sz="2800" b="0" dirty="0" smtClean="0"/>
              <a:t>Tracking requires:</a:t>
            </a:r>
          </a:p>
          <a:p>
            <a:pPr marL="971550" lvl="1" indent="-514350" defTabSz="457200">
              <a:buClrTx/>
              <a:buAutoNum type="arabicParenBoth"/>
            </a:pPr>
            <a:r>
              <a:rPr lang="en-US" sz="2800" b="0" dirty="0" smtClean="0"/>
              <a:t>re-identifying a user.</a:t>
            </a:r>
          </a:p>
          <a:p>
            <a:pPr marL="971550" lvl="1" indent="-514350" defTabSz="457200">
              <a:buClrTx/>
              <a:buAutoNum type="arabicParenBoth"/>
            </a:pPr>
            <a:r>
              <a:rPr lang="en-US" sz="2800" b="0" dirty="0" smtClean="0"/>
              <a:t>communicating id + visited site back to tracker.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16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Tracking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6899"/>
          </a:xfrm>
        </p:spPr>
        <p:txBody>
          <a:bodyPr>
            <a:normAutofit/>
          </a:bodyPr>
          <a:lstStyle/>
          <a:p>
            <a:pPr lvl="0" defTabSz="457200">
              <a:spcAft>
                <a:spcPts val="0"/>
              </a:spcAft>
            </a:pPr>
            <a:r>
              <a:rPr lang="en-US" sz="2800" b="0" dirty="0" smtClean="0">
                <a:solidFill>
                  <a:srgbClr val="FF0000"/>
                </a:solidFill>
              </a:rPr>
              <a:t>In the wild, tracking is much more complicated.</a:t>
            </a:r>
          </a:p>
          <a:p>
            <a:pPr lvl="0" defTabSz="457200">
              <a:spcAft>
                <a:spcPts val="0"/>
              </a:spcAft>
            </a:pPr>
            <a:endParaRPr lang="en-US" sz="800" b="0" dirty="0">
              <a:solidFill>
                <a:srgbClr val="0000E2"/>
              </a:solidFill>
            </a:endParaRPr>
          </a:p>
          <a:p>
            <a:pPr lvl="0" defTabSz="457200">
              <a:spcAft>
                <a:spcPts val="0"/>
              </a:spcAft>
            </a:pPr>
            <a:r>
              <a:rPr lang="en-US" sz="2800" b="0" dirty="0" smtClean="0">
                <a:solidFill>
                  <a:srgbClr val="0000E2"/>
                </a:solidFill>
              </a:rPr>
              <a:t>(1) Trackers don’t just use cookies.</a:t>
            </a:r>
            <a:endParaRPr lang="en-US" sz="2800" b="0" dirty="0">
              <a:solidFill>
                <a:srgbClr val="0000E2"/>
              </a:solidFill>
            </a:endParaRP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Flash cookies, HTML5 </a:t>
            </a:r>
            <a:r>
              <a:rPr lang="en-US" sz="2400" dirty="0" err="1" smtClean="0">
                <a:solidFill>
                  <a:prstClr val="black"/>
                </a:solidFill>
              </a:rPr>
              <a:t>LocalStorage</a:t>
            </a:r>
            <a:r>
              <a:rPr lang="en-US" sz="2400" dirty="0" smtClean="0">
                <a:solidFill>
                  <a:prstClr val="black"/>
                </a:solidFill>
              </a:rPr>
              <a:t>, etc.</a:t>
            </a:r>
          </a:p>
          <a:p>
            <a:pPr marL="742950" lvl="1" indent="-285750" defTabSz="457200">
              <a:buClrTx/>
              <a:buFont typeface="Arial"/>
              <a:buChar char="–"/>
            </a:pPr>
            <a:endParaRPr lang="en-US" sz="800" dirty="0" smtClean="0">
              <a:solidFill>
                <a:prstClr val="black"/>
              </a:solidFill>
            </a:endParaRPr>
          </a:p>
          <a:p>
            <a:pPr lvl="0" defTabSz="457200">
              <a:spcAft>
                <a:spcPts val="0"/>
              </a:spcAft>
            </a:pPr>
            <a:r>
              <a:rPr lang="en-US" sz="2800" b="0" dirty="0" smtClean="0">
                <a:solidFill>
                  <a:srgbClr val="0000E2"/>
                </a:solidFill>
              </a:rPr>
              <a:t>(2) Trackers exhibit different behaviors.</a:t>
            </a:r>
            <a:endParaRPr lang="en-US" sz="2800" b="0" dirty="0">
              <a:solidFill>
                <a:srgbClr val="0000E2"/>
              </a:solidFill>
            </a:endParaRP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Within-site vs. cross-site.</a:t>
            </a: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Anonymous vs. non-anonymous.</a:t>
            </a:r>
          </a:p>
          <a:p>
            <a:pPr marL="742950" lvl="1" indent="-285750" defTabSz="457200">
              <a:buClrTx/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Specific behavior types:                                                     </a:t>
            </a:r>
            <a:r>
              <a:rPr lang="en-US" sz="2400" b="1" dirty="0" smtClean="0">
                <a:solidFill>
                  <a:prstClr val="black"/>
                </a:solidFill>
              </a:rPr>
              <a:t>analytics, </a:t>
            </a:r>
            <a:r>
              <a:rPr lang="en-US" sz="2400" b="1" dirty="0" smtClean="0">
                <a:solidFill>
                  <a:srgbClr val="0000E2"/>
                </a:solidFill>
              </a:rPr>
              <a:t>vanilla</a:t>
            </a:r>
            <a:r>
              <a:rPr lang="en-US" sz="2400" b="1" dirty="0" smtClean="0">
                <a:solidFill>
                  <a:prstClr val="black"/>
                </a:solidFill>
              </a:rPr>
              <a:t>, forced, referred, personal.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742950" lvl="1" indent="-285750" defTabSz="457200">
              <a:buClrTx/>
              <a:buFont typeface="Arial"/>
              <a:buChar char="–"/>
            </a:pPr>
            <a:endParaRPr lang="en-US" sz="2800" dirty="0" smtClean="0">
              <a:solidFill>
                <a:prstClr val="black"/>
              </a:solidFill>
            </a:endParaRPr>
          </a:p>
          <a:p>
            <a:pPr defTabSz="45720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17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1680" y="583116"/>
            <a:ext cx="1549399" cy="52943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0000B9"/>
                </a:solidFill>
                <a:latin typeface="Calibri Light"/>
                <a:cs typeface="Calibri Light"/>
              </a:rPr>
              <a:t>[NSDI ’12]</a:t>
            </a:r>
            <a:endParaRPr lang="en-US" sz="2000" i="1" dirty="0">
              <a:solidFill>
                <a:srgbClr val="0000B9"/>
              </a:solidFill>
              <a:latin typeface="Calibri Light"/>
              <a:cs typeface="Calibri Light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2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Trackers?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18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7" name="Picture 6" descr="Screen shot 2014-01-15 at 9.16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720"/>
            <a:ext cx="8274104" cy="27371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641095" y="3727368"/>
            <a:ext cx="5076185" cy="706473"/>
          </a:xfrm>
          <a:prstGeom prst="rect">
            <a:avLst/>
          </a:prstGeom>
          <a:noFill/>
          <a:ln w="57150" cmpd="sng">
            <a:solidFill>
              <a:srgbClr val="0000E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Screen shot 2011-07-25 at 10.43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20" y="4919004"/>
            <a:ext cx="4157549" cy="997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8480" y="5059826"/>
            <a:ext cx="3495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E2"/>
                </a:solidFill>
                <a:latin typeface="Calibri Light"/>
                <a:cs typeface="Calibri Light"/>
              </a:rPr>
              <a:t>“Personal” Trackers</a:t>
            </a:r>
            <a:endParaRPr lang="en-US" sz="3200" dirty="0">
              <a:solidFill>
                <a:srgbClr val="0000E2"/>
              </a:solidFill>
              <a:latin typeface="Calibri Light"/>
              <a:cs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8586" y="2299101"/>
            <a:ext cx="5799768" cy="808193"/>
          </a:xfrm>
          <a:prstGeom prst="rect">
            <a:avLst/>
          </a:prstGeom>
          <a:noFill/>
          <a:ln w="57150" cmpd="sng">
            <a:solidFill>
              <a:srgbClr val="0000E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8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Personal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006720"/>
            <a:ext cx="8229601" cy="1066961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buFont typeface="Arial"/>
              <a:buChar char="•"/>
            </a:pPr>
            <a:r>
              <a:rPr lang="en-US" sz="2600" b="0" dirty="0" smtClean="0"/>
              <a:t>Tracking </a:t>
            </a:r>
            <a:r>
              <a:rPr lang="en-US" sz="2600" b="0" dirty="0"/>
              <a:t>is </a:t>
            </a:r>
            <a:r>
              <a:rPr lang="en-US" sz="2600" b="0" dirty="0" smtClean="0">
                <a:solidFill>
                  <a:srgbClr val="0000E2"/>
                </a:solidFill>
              </a:rPr>
              <a:t>not </a:t>
            </a:r>
            <a:r>
              <a:rPr lang="en-US" sz="2600" b="0" dirty="0">
                <a:solidFill>
                  <a:srgbClr val="0000E2"/>
                </a:solidFill>
              </a:rPr>
              <a:t>anonymous </a:t>
            </a:r>
            <a:r>
              <a:rPr lang="en-US" sz="2600" b="0" dirty="0"/>
              <a:t>(linked to accounts)</a:t>
            </a:r>
            <a:r>
              <a:rPr lang="en-US" sz="2600" b="0" dirty="0" smtClean="0"/>
              <a:t>.</a:t>
            </a:r>
          </a:p>
          <a:p>
            <a:pPr marL="228600" indent="-228600">
              <a:lnSpc>
                <a:spcPct val="90000"/>
              </a:lnSpc>
              <a:buFont typeface="Arial"/>
              <a:buChar char="•"/>
            </a:pPr>
            <a:r>
              <a:rPr lang="en-US" sz="2600" b="0" dirty="0" smtClean="0"/>
              <a:t>Users </a:t>
            </a:r>
            <a:r>
              <a:rPr lang="en-US" sz="2600" b="0" dirty="0" smtClean="0">
                <a:solidFill>
                  <a:srgbClr val="0000E2"/>
                </a:solidFill>
              </a:rPr>
              <a:t>directly visit tracker’s site </a:t>
            </a:r>
            <a:r>
              <a:rPr lang="en-US" sz="2600" b="0" dirty="0" smtClean="0">
                <a:sym typeface="Wingdings"/>
              </a:rPr>
              <a:t> evades some defenses.</a:t>
            </a:r>
            <a:endParaRPr lang="en-US" sz="2600" b="0" dirty="0"/>
          </a:p>
        </p:txBody>
      </p:sp>
      <p:sp>
        <p:nvSpPr>
          <p:cNvPr id="5" name="Rectangle 4"/>
          <p:cNvSpPr/>
          <p:nvPr/>
        </p:nvSpPr>
        <p:spPr>
          <a:xfrm>
            <a:off x="1310540" y="1633315"/>
            <a:ext cx="2626917" cy="32211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0727" y="2553480"/>
            <a:ext cx="1606544" cy="99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8993" y="2704329"/>
            <a:ext cx="2250408" cy="581935"/>
          </a:xfrm>
          <a:prstGeom prst="rect">
            <a:avLst/>
          </a:prstGeom>
          <a:solidFill>
            <a:srgbClr val="0000B9">
              <a:alpha val="70000"/>
            </a:srgbClr>
          </a:solidFill>
          <a:ln>
            <a:solidFill>
              <a:srgbClr val="000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  <a:latin typeface="Calibri Light"/>
                <a:cs typeface="Calibri Light"/>
              </a:rPr>
              <a:t>facebook.com</a:t>
            </a:r>
            <a:endParaRPr lang="en-US" b="1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4992" y="2542984"/>
            <a:ext cx="2699430" cy="18324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" name="Picture 10" descr="google-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8" y="1774573"/>
            <a:ext cx="477383" cy="4560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4707" y="3685061"/>
            <a:ext cx="1606544" cy="995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" name="Picture 13" descr="Screen shot 2011-09-06 at 4.08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14" y="3736843"/>
            <a:ext cx="747565" cy="39260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247663" y="3155364"/>
            <a:ext cx="2281330" cy="12201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46308" y="3321612"/>
            <a:ext cx="264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 Light"/>
                <a:cs typeface="Calibri Light"/>
              </a:rPr>
              <a:t>user </a:t>
            </a:r>
            <a:r>
              <a:rPr lang="en-US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franzi.roesner</a:t>
            </a:r>
            <a:r>
              <a:rPr lang="en-US" b="1" dirty="0" smtClean="0">
                <a:solidFill>
                  <a:prstClr val="black"/>
                </a:solidFill>
                <a:latin typeface="Calibri Light"/>
                <a:cs typeface="Calibri Light"/>
              </a:rPr>
              <a:t>: </a:t>
            </a:r>
          </a:p>
          <a:p>
            <a:r>
              <a:rPr lang="en-US" dirty="0" err="1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heonion.com</a:t>
            </a:r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cnn.com</a:t>
            </a:r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, adult-</a:t>
            </a:r>
            <a:r>
              <a:rPr lang="en-US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site.com</a:t>
            </a:r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, …</a:t>
            </a:r>
            <a:endParaRPr lang="en-US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6922" y="3980626"/>
            <a:ext cx="1245311" cy="46166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ookie: id=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franzi.roesner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pic>
        <p:nvPicPr>
          <p:cNvPr id="18" name="Picture 17" descr="facebook_like_button_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20" y="4234888"/>
            <a:ext cx="661643" cy="294363"/>
          </a:xfrm>
          <a:prstGeom prst="rect">
            <a:avLst/>
          </a:prstGeom>
        </p:spPr>
      </p:pic>
      <p:pic>
        <p:nvPicPr>
          <p:cNvPr id="19" name="Picture 18" descr="facebook_like_button_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20" y="3044381"/>
            <a:ext cx="661643" cy="294363"/>
          </a:xfrm>
          <a:prstGeom prst="rect">
            <a:avLst/>
          </a:prstGeom>
        </p:spPr>
      </p:pic>
      <p:sp>
        <p:nvSpPr>
          <p:cNvPr id="24" name="Smiley Face 23"/>
          <p:cNvSpPr/>
          <p:nvPr/>
        </p:nvSpPr>
        <p:spPr>
          <a:xfrm>
            <a:off x="7772434" y="3713138"/>
            <a:ext cx="443975" cy="4439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19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27" name="Picture 26" descr="Screen shot 2014-01-15 at 9.22.1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4" y="2626763"/>
            <a:ext cx="1413360" cy="328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20727" y="1774573"/>
            <a:ext cx="1606544" cy="602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 descr="facebook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42" y="1878150"/>
            <a:ext cx="1102532" cy="3692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07417" y="1689301"/>
            <a:ext cx="1245311" cy="46166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franzi.roesner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922" y="2536394"/>
            <a:ext cx="1245311" cy="46166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cookie: id=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badi MT Condensed Light"/>
              </a:rPr>
              <a:t>franzi.roesner</a:t>
            </a:r>
            <a:endParaRPr lang="en-US" sz="1200" b="1" dirty="0">
              <a:solidFill>
                <a:prstClr val="black"/>
              </a:solidFill>
              <a:latin typeface="Arial Narrow" panose="020B0606020202030204" pitchFamily="34" charset="0"/>
              <a:cs typeface="Abadi MT Condensed Light"/>
            </a:endParaRPr>
          </a:p>
        </p:txBody>
      </p:sp>
      <p:cxnSp>
        <p:nvCxnSpPr>
          <p:cNvPr id="28" name="Straight Arrow Connector 27"/>
          <p:cNvCxnSpPr>
            <a:stCxn id="23" idx="3"/>
          </p:cNvCxnSpPr>
          <p:nvPr/>
        </p:nvCxnSpPr>
        <p:spPr>
          <a:xfrm>
            <a:off x="3727271" y="2075840"/>
            <a:ext cx="1801722" cy="75815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cxnSp>
        <p:nvCxnSpPr>
          <p:cNvPr id="9" name="Straight Arrow Connector 8"/>
          <p:cNvCxnSpPr>
            <a:stCxn id="19" idx="3"/>
          </p:cNvCxnSpPr>
          <p:nvPr/>
        </p:nvCxnSpPr>
        <p:spPr>
          <a:xfrm flipV="1">
            <a:off x="3247663" y="3037282"/>
            <a:ext cx="2281330" cy="15428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animBg="1"/>
      <p:bldP spid="16" grpId="0"/>
      <p:bldP spid="17" grpId="0" animBg="1"/>
      <p:bldP spid="24" grpId="0" animBg="1"/>
      <p:bldP spid="2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749" y="3722284"/>
            <a:ext cx="142251" cy="3135715"/>
          </a:xfrm>
          <a:prstGeom prst="rect">
            <a:avLst/>
          </a:prstGeom>
          <a:solidFill>
            <a:srgbClr val="4B00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AC"/>
              </a:solidFill>
              <a:latin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5601" y="2760131"/>
            <a:ext cx="8381999" cy="2001135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3200" b="1" cap="none" spc="0" dirty="0" smtClean="0">
                <a:solidFill>
                  <a:srgbClr val="39009C"/>
                </a:solidFill>
                <a:latin typeface="Calibri Light"/>
              </a:rPr>
              <a:t>Franziska Roesner</a:t>
            </a:r>
            <a:endParaRPr lang="en-US" sz="2000" b="1" cap="none" spc="0" dirty="0" smtClean="0">
              <a:solidFill>
                <a:srgbClr val="39009C"/>
              </a:solidFill>
              <a:latin typeface="Calibri Light"/>
            </a:endParaRPr>
          </a:p>
          <a:p>
            <a:pPr algn="ctr"/>
            <a:endParaRPr lang="en-US" sz="100" cap="none" spc="0" dirty="0" smtClean="0">
              <a:solidFill>
                <a:srgbClr val="39009C"/>
              </a:solidFill>
              <a:latin typeface="Calibri Light"/>
            </a:endParaRPr>
          </a:p>
          <a:p>
            <a:pPr algn="ctr">
              <a:lnSpc>
                <a:spcPct val="60000"/>
              </a:lnSpc>
            </a:pPr>
            <a:endParaRPr lang="en-US" sz="2400" i="1" cap="none" spc="0" dirty="0" smtClean="0">
              <a:solidFill>
                <a:srgbClr val="39009C"/>
              </a:solidFill>
              <a:latin typeface="Calibri Light"/>
            </a:endParaRPr>
          </a:p>
          <a:p>
            <a:pPr algn="ctr">
              <a:lnSpc>
                <a:spcPct val="60000"/>
              </a:lnSpc>
            </a:pP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Assistant Professor</a:t>
            </a:r>
          </a:p>
          <a:p>
            <a:pPr algn="ctr">
              <a:lnSpc>
                <a:spcPct val="60000"/>
              </a:lnSpc>
            </a:pP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Computer Science &amp; Engineering</a:t>
            </a:r>
          </a:p>
          <a:p>
            <a:pPr algn="ctr">
              <a:lnSpc>
                <a:spcPct val="60000"/>
              </a:lnSpc>
            </a:pP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University of </a:t>
            </a:r>
            <a:r>
              <a:rPr lang="en-US" sz="2400" i="1" cap="none" spc="0" dirty="0">
                <a:solidFill>
                  <a:srgbClr val="39009C"/>
                </a:solidFill>
                <a:latin typeface="Calibri Light"/>
              </a:rPr>
              <a:t>W</a:t>
            </a:r>
            <a:r>
              <a:rPr lang="en-US" sz="2400" i="1" cap="none" spc="0" dirty="0" smtClean="0">
                <a:solidFill>
                  <a:srgbClr val="39009C"/>
                </a:solidFill>
                <a:latin typeface="Calibri Light"/>
              </a:rPr>
              <a:t>ashington</a:t>
            </a:r>
            <a:endParaRPr lang="en-US" sz="2000" i="1" cap="none" spc="0" dirty="0">
              <a:solidFill>
                <a:srgbClr val="39009C"/>
              </a:solidFill>
              <a:latin typeface="Calibri Light"/>
            </a:endParaRPr>
          </a:p>
        </p:txBody>
      </p:sp>
      <p:pic>
        <p:nvPicPr>
          <p:cNvPr id="12" name="Picture 11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5" y="5201269"/>
            <a:ext cx="4584574" cy="928376"/>
          </a:xfrm>
          <a:prstGeom prst="rect">
            <a:avLst/>
          </a:prstGeom>
        </p:spPr>
      </p:pic>
      <p:pic>
        <p:nvPicPr>
          <p:cNvPr id="13" name="Picture 12" descr="CSElogo2text_1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18" y="4947269"/>
            <a:ext cx="1406030" cy="14271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98358" y="2824812"/>
            <a:ext cx="142251" cy="3135715"/>
          </a:xfrm>
          <a:prstGeom prst="rect">
            <a:avLst/>
          </a:prstGeom>
          <a:solidFill>
            <a:srgbClr val="4B00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AC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5601" y="929715"/>
            <a:ext cx="8382000" cy="1796550"/>
          </a:xfrm>
        </p:spPr>
        <p:txBody>
          <a:bodyPr/>
          <a:lstStyle/>
          <a:p>
            <a:pPr algn="ctr"/>
            <a:r>
              <a:rPr lang="en-US" sz="4000" dirty="0"/>
              <a:t>The Invisible Trail: </a:t>
            </a:r>
            <a:br>
              <a:rPr lang="en-US" sz="4000" dirty="0"/>
            </a:br>
            <a:r>
              <a:rPr lang="en-US" sz="4000" dirty="0"/>
              <a:t>Third-Party Tracking on the Web</a:t>
            </a:r>
            <a:br>
              <a:rPr lang="en-US" sz="4000" dirty="0"/>
            </a:br>
            <a:endParaRPr lang="en-US" sz="4000" b="0" spc="0" dirty="0"/>
          </a:p>
        </p:txBody>
      </p:sp>
      <p:sp>
        <p:nvSpPr>
          <p:cNvPr id="8" name="TextBox 7"/>
          <p:cNvSpPr txBox="1"/>
          <p:nvPr/>
        </p:nvSpPr>
        <p:spPr>
          <a:xfrm>
            <a:off x="5944761" y="2885101"/>
            <a:ext cx="2455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 Light"/>
                <a:cs typeface="Calibri Light"/>
              </a:rPr>
              <a:t>+ many collaborators!</a:t>
            </a:r>
            <a:endParaRPr lang="en-US" sz="2000" b="1" dirty="0">
              <a:latin typeface="Calibri Light"/>
              <a:cs typeface="Calibri Ligh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5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web tracking</a:t>
            </a:r>
          </a:p>
          <a:p>
            <a:pPr marL="568325" indent="-568325">
              <a:lnSpc>
                <a:spcPct val="120000"/>
              </a:lnSpc>
              <a:buAutoNum type="arabicPeriod"/>
            </a:pPr>
            <a:r>
              <a:rPr lang="en-US" sz="3600" dirty="0" smtClean="0"/>
              <a:t>Measuring web tracking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>
                <a:solidFill>
                  <a:srgbClr val="7F7F7F"/>
                </a:solidFill>
              </a:rPr>
              <a:t>Defenses</a:t>
            </a:r>
            <a:endParaRPr lang="en-US" sz="3600" b="0" dirty="0">
              <a:solidFill>
                <a:srgbClr val="7F7F7F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20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0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Measurement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457200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Questions:</a:t>
            </a:r>
            <a:endParaRPr lang="en-US" sz="3200" dirty="0">
              <a:solidFill>
                <a:prstClr val="black"/>
              </a:solidFill>
            </a:endParaRPr>
          </a:p>
          <a:p>
            <a:pPr marL="460375" lvl="1" indent="-285750" defTabSz="457200">
              <a:buClrTx/>
              <a:buFont typeface="Arial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How </a:t>
            </a:r>
            <a:r>
              <a:rPr lang="en-US" sz="2600" dirty="0">
                <a:solidFill>
                  <a:srgbClr val="0000E2"/>
                </a:solidFill>
              </a:rPr>
              <a:t>prevalent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is tracking (of different types)?</a:t>
            </a:r>
          </a:p>
          <a:p>
            <a:pPr marL="460375" lvl="1" indent="-285750" defTabSz="457200">
              <a:buClrTx/>
              <a:buFont typeface="Arial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How much of a user’s browsing history is captured?</a:t>
            </a:r>
          </a:p>
          <a:p>
            <a:pPr marL="460375" lvl="1" indent="-285750" defTabSz="457200">
              <a:buClrTx/>
              <a:buFont typeface="Arial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How effective are </a:t>
            </a:r>
            <a:r>
              <a:rPr lang="en-US" sz="2600" dirty="0">
                <a:solidFill>
                  <a:srgbClr val="0000E2"/>
                </a:solidFill>
              </a:rPr>
              <a:t>defenses</a:t>
            </a:r>
            <a:r>
              <a:rPr lang="en-US" sz="2600" dirty="0">
                <a:solidFill>
                  <a:prstClr val="black"/>
                </a:solidFill>
              </a:rPr>
              <a:t>?</a:t>
            </a:r>
          </a:p>
          <a:p>
            <a:pPr marL="742950" lvl="1" indent="-285750" defTabSz="457200">
              <a:buClrTx/>
              <a:buFont typeface="Arial"/>
              <a:buChar char="–"/>
            </a:pPr>
            <a:endParaRPr lang="en-US" sz="1200" dirty="0">
              <a:solidFill>
                <a:prstClr val="black"/>
              </a:solidFill>
            </a:endParaRPr>
          </a:p>
          <a:p>
            <a:pPr lvl="0" defTabSz="457200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Approach:</a:t>
            </a:r>
            <a:r>
              <a:rPr lang="en-US" sz="2800" b="0" dirty="0">
                <a:solidFill>
                  <a:prstClr val="black"/>
                </a:solidFill>
              </a:rPr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Build tool to </a:t>
            </a:r>
            <a:r>
              <a:rPr lang="en-US" sz="2800" b="0" dirty="0" smtClean="0">
                <a:solidFill>
                  <a:srgbClr val="0000E2"/>
                </a:solidFill>
              </a:rPr>
              <a:t>automatically crawl web, detect </a:t>
            </a:r>
            <a:r>
              <a:rPr lang="en-US" sz="2800" b="0" dirty="0">
                <a:solidFill>
                  <a:srgbClr val="0000E2"/>
                </a:solidFill>
              </a:rPr>
              <a:t>and categorize trackers </a:t>
            </a:r>
            <a:r>
              <a:rPr lang="en-US" sz="2800" b="0" dirty="0">
                <a:solidFill>
                  <a:prstClr val="black"/>
                </a:solidFill>
              </a:rPr>
              <a:t>based on </a:t>
            </a:r>
            <a:r>
              <a:rPr lang="en-US" sz="2800" b="0" dirty="0" smtClean="0">
                <a:solidFill>
                  <a:prstClr val="black"/>
                </a:solidFill>
              </a:rPr>
              <a:t>our taxonomy</a:t>
            </a:r>
            <a:r>
              <a:rPr lang="en-US" sz="2800" b="0" dirty="0">
                <a:solidFill>
                  <a:prstClr val="black"/>
                </a:solidFill>
              </a:rPr>
              <a:t>.</a:t>
            </a:r>
            <a:endParaRPr lang="en-US" sz="3200" b="0" dirty="0">
              <a:solidFill>
                <a:prstClr val="black"/>
              </a:solidFill>
            </a:endParaRPr>
          </a:p>
          <a:p>
            <a:pPr marL="0" lvl="1" indent="0" defTabSz="341313">
              <a:buClrTx/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1" indent="0" defTabSz="341313">
              <a:buClrTx/>
              <a:buNone/>
            </a:pPr>
            <a:endParaRPr lang="en-US" sz="2800" dirty="0">
              <a:solidFill>
                <a:srgbClr val="0000E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0" y="4950276"/>
            <a:ext cx="998728" cy="1125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958" y="5102892"/>
            <a:ext cx="59774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TrackingObserver</a:t>
            </a:r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Calibri Light"/>
                <a:cs typeface="Calibri Light"/>
              </a:rPr>
              <a:t> tracking detection platform</a:t>
            </a:r>
          </a:p>
          <a:p>
            <a:pPr algn="ctr"/>
            <a:r>
              <a:rPr lang="en-US" sz="2200" b="1" u="sng" dirty="0" smtClean="0">
                <a:solidFill>
                  <a:srgbClr val="0000FF"/>
                </a:solidFill>
                <a:latin typeface="Calibri Light"/>
                <a:cs typeface="Calibri Light"/>
              </a:rPr>
              <a:t>http://trackingobserver.cs.washington.edu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1680" y="583116"/>
            <a:ext cx="1549399" cy="52943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0000B9"/>
                </a:solidFill>
                <a:latin typeface="Calibri Light"/>
                <a:cs typeface="Calibri Light"/>
              </a:rPr>
              <a:t>[NSDI ’12]</a:t>
            </a:r>
            <a:endParaRPr lang="en-US" sz="2000" i="1" dirty="0">
              <a:solidFill>
                <a:srgbClr val="0000B9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1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7" y="1976944"/>
            <a:ext cx="6098303" cy="4153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prevalent is tracking?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794"/>
            <a:ext cx="8229600" cy="48013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0" dirty="0" smtClean="0"/>
              <a:t>524 </a:t>
            </a:r>
            <a:r>
              <a:rPr lang="en-US" sz="2800" b="0" dirty="0"/>
              <a:t>unique </a:t>
            </a:r>
            <a:r>
              <a:rPr lang="en-US" sz="2800" b="0" dirty="0" smtClean="0"/>
              <a:t>trackers on </a:t>
            </a:r>
            <a:r>
              <a:rPr lang="en-US" sz="2800" b="0" dirty="0" err="1" smtClean="0"/>
              <a:t>Alexa</a:t>
            </a:r>
            <a:r>
              <a:rPr lang="en-US" sz="2800" b="0" dirty="0" smtClean="0"/>
              <a:t> top 500 websites </a:t>
            </a:r>
            <a:r>
              <a:rPr lang="en-US" sz="2000" b="0" dirty="0" smtClean="0"/>
              <a:t>(homepages 											                                                                                                       + 4 links)</a:t>
            </a:r>
            <a:endParaRPr lang="en-US" sz="2800" b="0" dirty="0" smtClean="0"/>
          </a:p>
          <a:p>
            <a:pPr>
              <a:lnSpc>
                <a:spcPct val="90000"/>
              </a:lnSpc>
            </a:pPr>
            <a:endParaRPr lang="en-US" b="0" dirty="0" smtClean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46338" y="2484133"/>
            <a:ext cx="0" cy="270345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51403" y="3719573"/>
            <a:ext cx="0" cy="146801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4181" y="3708624"/>
            <a:ext cx="541976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35129" y="2504267"/>
            <a:ext cx="111209" cy="176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8713" y="2330537"/>
            <a:ext cx="648808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457 domains (91%) embed </a:t>
            </a:r>
            <a:r>
              <a:rPr lang="en-US" sz="2400" dirty="0" smtClean="0">
                <a:solidFill>
                  <a:srgbClr val="FF0000"/>
                </a:solidFill>
                <a:latin typeface="Calibri Light"/>
                <a:cs typeface="Calibri Light"/>
              </a:rPr>
              <a:t>at least one tracker</a:t>
            </a:r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.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(97% of those include at least one cross-site tracker.)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0196" y="3520329"/>
            <a:ext cx="350323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50% of domains embed </a:t>
            </a:r>
            <a:r>
              <a:rPr lang="en-US" sz="2400" dirty="0">
                <a:solidFill>
                  <a:srgbClr val="FF0000"/>
                </a:solidFill>
                <a:latin typeface="Calibri Light"/>
                <a:cs typeface="Calibri Light"/>
              </a:rPr>
              <a:t>between 4 and 5 trackers</a:t>
            </a: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.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399684" y="5002796"/>
            <a:ext cx="502654" cy="173838"/>
          </a:xfrm>
          <a:prstGeom prst="line">
            <a:avLst/>
          </a:prstGeom>
          <a:ln w="31750">
            <a:solidFill>
              <a:srgbClr val="FF0000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02338" y="4576470"/>
            <a:ext cx="1784462" cy="1200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One domain includes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 Light"/>
                <a:cs typeface="Calibri Light"/>
              </a:rPr>
              <a:t>43 trackers</a:t>
            </a: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7" y="1976944"/>
            <a:ext cx="6098303" cy="4153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prevalent is tracking?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794"/>
            <a:ext cx="8229600" cy="480136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0" dirty="0" smtClean="0"/>
              <a:t>524 </a:t>
            </a:r>
            <a:r>
              <a:rPr lang="en-US" sz="2800" b="0" dirty="0"/>
              <a:t>unique </a:t>
            </a:r>
            <a:r>
              <a:rPr lang="en-US" sz="2800" b="0" dirty="0" smtClean="0"/>
              <a:t>trackers on </a:t>
            </a:r>
            <a:r>
              <a:rPr lang="en-US" sz="2800" b="0" dirty="0" err="1" smtClean="0"/>
              <a:t>Alexa</a:t>
            </a:r>
            <a:r>
              <a:rPr lang="en-US" sz="2800" b="0" dirty="0" smtClean="0"/>
              <a:t> top 500 websites </a:t>
            </a:r>
            <a:r>
              <a:rPr lang="en-US" sz="2000" b="0" dirty="0" smtClean="0"/>
              <a:t>(homepages 											                                                                                                       + 4 links)</a:t>
            </a:r>
            <a:endParaRPr lang="en-US" sz="2800" b="0" dirty="0" smtClean="0"/>
          </a:p>
          <a:p>
            <a:pPr>
              <a:lnSpc>
                <a:spcPct val="90000"/>
              </a:lnSpc>
            </a:pPr>
            <a:endParaRPr lang="en-US" b="0" dirty="0" smtClean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46338" y="2484133"/>
            <a:ext cx="0" cy="270345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51403" y="3719573"/>
            <a:ext cx="0" cy="146801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4181" y="3708624"/>
            <a:ext cx="541976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35129" y="2504267"/>
            <a:ext cx="111209" cy="176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8713" y="2330537"/>
            <a:ext cx="648808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457 domains (91%) embed </a:t>
            </a:r>
            <a:r>
              <a:rPr lang="en-US" sz="2400" dirty="0" smtClean="0">
                <a:solidFill>
                  <a:srgbClr val="FF0000"/>
                </a:solidFill>
                <a:latin typeface="Calibri Light"/>
                <a:cs typeface="Calibri Light"/>
              </a:rPr>
              <a:t>at least one tracker</a:t>
            </a:r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.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(97% of those include at least one cross-site tracker.)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0196" y="3520329"/>
            <a:ext cx="350323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50% of domains embed </a:t>
            </a:r>
            <a:r>
              <a:rPr lang="en-US" sz="2400" dirty="0">
                <a:solidFill>
                  <a:srgbClr val="FF0000"/>
                </a:solidFill>
                <a:latin typeface="Calibri Light"/>
                <a:cs typeface="Calibri Light"/>
              </a:rPr>
              <a:t>between 4 and 5 trackers</a:t>
            </a: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.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399684" y="5002796"/>
            <a:ext cx="502654" cy="173838"/>
          </a:xfrm>
          <a:prstGeom prst="line">
            <a:avLst/>
          </a:prstGeom>
          <a:ln w="31750">
            <a:solidFill>
              <a:srgbClr val="FF0000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02338" y="4576470"/>
            <a:ext cx="1784462" cy="1200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One domain includes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 Light"/>
                <a:cs typeface="Calibri Light"/>
              </a:rPr>
              <a:t>43 trackers</a:t>
            </a: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976944"/>
            <a:ext cx="7114606" cy="432087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87826" y="2506031"/>
            <a:ext cx="4902385" cy="2988468"/>
            <a:chOff x="2117716" y="3922982"/>
            <a:chExt cx="4997524" cy="1779647"/>
          </a:xfrm>
        </p:grpSpPr>
        <p:sp>
          <p:nvSpPr>
            <p:cNvPr id="17" name="Rounded Rectangle 16"/>
            <p:cNvSpPr/>
            <p:nvPr/>
          </p:nvSpPr>
          <p:spPr>
            <a:xfrm>
              <a:off x="2117716" y="3922982"/>
              <a:ext cx="4997523" cy="17796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 sz="24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17716" y="3922982"/>
              <a:ext cx="4997524" cy="1779647"/>
            </a:xfrm>
            <a:prstGeom prst="roundRect">
              <a:avLst/>
            </a:prstGeom>
            <a:solidFill>
              <a:srgbClr val="0000B9">
                <a:alpha val="19000"/>
              </a:srgbClr>
            </a:solidFill>
            <a:ln w="25400" cap="flat" cmpd="sng" algn="ctr">
              <a:solidFill>
                <a:srgbClr val="0000E2"/>
              </a:solidFill>
              <a:prstDash val="solid"/>
            </a:ln>
            <a:effectLst>
              <a:glow rad="889000">
                <a:schemeClr val="bg1">
                  <a:alpha val="75000"/>
                </a:schemeClr>
              </a:glow>
            </a:effectLst>
          </p:spPr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FF0000"/>
                  </a:solidFill>
                  <a:latin typeface="Calibri Light"/>
                  <a:cs typeface="Calibri Light"/>
                </a:rPr>
                <a:t>Tracking is increasing!</a:t>
              </a:r>
            </a:p>
            <a:p>
              <a:pPr algn="ctr"/>
              <a:endParaRPr lang="en-US" sz="1200" dirty="0">
                <a:solidFill>
                  <a:srgbClr val="0000E2"/>
                </a:solidFill>
                <a:latin typeface="Calibri Light"/>
                <a:cs typeface="Calibri Light"/>
              </a:endParaRPr>
            </a:p>
            <a:p>
              <a:r>
                <a:rPr lang="en-US" sz="26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Unique trackers on the top 500 websites (homepages only):</a:t>
              </a:r>
            </a:p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2011: </a:t>
              </a:r>
              <a:r>
                <a:rPr lang="en-US" sz="2600" dirty="0" smtClean="0">
                  <a:solidFill>
                    <a:srgbClr val="0000FF"/>
                  </a:solidFill>
                  <a:latin typeface="Calibri Light"/>
                  <a:cs typeface="Calibri Light"/>
                </a:rPr>
                <a:t>383</a:t>
              </a:r>
            </a:p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2013: </a:t>
              </a:r>
              <a:r>
                <a:rPr lang="en-US" sz="2600" dirty="0" smtClean="0">
                  <a:solidFill>
                    <a:srgbClr val="0000FF"/>
                  </a:solidFill>
                  <a:latin typeface="Calibri Light"/>
                  <a:cs typeface="Calibri Light"/>
                </a:rPr>
                <a:t>409</a:t>
              </a:r>
            </a:p>
            <a:p>
              <a:pPr algn="ctr"/>
              <a:r>
                <a:rPr lang="en-US" sz="26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2015: </a:t>
              </a:r>
              <a:r>
                <a:rPr lang="en-US" sz="2600" dirty="0" smtClean="0">
                  <a:solidFill>
                    <a:srgbClr val="0000FF"/>
                  </a:solidFill>
                  <a:latin typeface="Calibri Light"/>
                  <a:cs typeface="Calibri Light"/>
                </a:rPr>
                <a:t>512</a:t>
              </a:r>
              <a:endParaRPr lang="en-US" sz="2600" dirty="0">
                <a:solidFill>
                  <a:srgbClr val="0000FF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114605" y="2190888"/>
            <a:ext cx="1674025" cy="410693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91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24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Who/what are the top trackers?</a:t>
            </a:r>
            <a:endParaRPr lang="en-US" dirty="0"/>
          </a:p>
        </p:txBody>
      </p:sp>
      <p:pic>
        <p:nvPicPr>
          <p:cNvPr id="2" name="Picture 1" descr="Screen shot 2014-01-19 at 10.04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237188"/>
            <a:ext cx="7355840" cy="5003213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6974" y="2856309"/>
            <a:ext cx="2569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400AC"/>
                </a:solidFill>
                <a:latin typeface="Calibri Light"/>
                <a:cs typeface="Calibri Light"/>
              </a:rPr>
              <a:t>(“Vanilla” and others)</a:t>
            </a:r>
            <a:endParaRPr lang="en-US" sz="2000" dirty="0">
              <a:solidFill>
                <a:srgbClr val="3400AC"/>
              </a:solidFill>
              <a:latin typeface="Calibri Light"/>
              <a:cs typeface="Calibri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371079" y="2522686"/>
            <a:ext cx="1" cy="440249"/>
          </a:xfrm>
          <a:prstGeom prst="line">
            <a:avLst/>
          </a:prstGeom>
          <a:ln w="31750">
            <a:solidFill>
              <a:srgbClr val="3400AC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Question: </a:t>
            </a:r>
            <a:r>
              <a:rPr lang="en-US" sz="3200" b="0" dirty="0" smtClean="0"/>
              <a:t>How much of a </a:t>
            </a:r>
            <a:r>
              <a:rPr lang="en-US" sz="3200" b="0" dirty="0" smtClean="0">
                <a:solidFill>
                  <a:srgbClr val="0000E2"/>
                </a:solidFill>
              </a:rPr>
              <a:t>real user’s browsing history</a:t>
            </a:r>
            <a:r>
              <a:rPr lang="en-US" sz="3200" b="0" dirty="0" smtClean="0">
                <a:solidFill>
                  <a:srgbClr val="0000FF"/>
                </a:solidFill>
              </a:rPr>
              <a:t> </a:t>
            </a:r>
            <a:r>
              <a:rPr lang="en-US" sz="3200" b="0" dirty="0" smtClean="0"/>
              <a:t>can top trackers capture?</a:t>
            </a:r>
          </a:p>
          <a:p>
            <a:endParaRPr lang="en-US" sz="500" b="0" dirty="0" smtClean="0"/>
          </a:p>
          <a:p>
            <a:r>
              <a:rPr lang="en-US" sz="3200" dirty="0" smtClean="0"/>
              <a:t>Measurement </a:t>
            </a:r>
            <a:r>
              <a:rPr lang="en-US" sz="3200" dirty="0"/>
              <a:t>c</a:t>
            </a:r>
            <a:r>
              <a:rPr lang="en-US" sz="3200" dirty="0" smtClean="0"/>
              <a:t>hallenges: </a:t>
            </a:r>
          </a:p>
          <a:p>
            <a:pPr marL="455613" lvl="1" indent="-338138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</a:pPr>
            <a:r>
              <a:rPr lang="en-US" sz="2800" b="0" dirty="0" smtClean="0"/>
              <a:t>Privacy concerns.</a:t>
            </a:r>
          </a:p>
          <a:p>
            <a:pPr marL="455613" lvl="1" indent="-338138">
              <a:lnSpc>
                <a:spcPct val="90000"/>
              </a:lnSpc>
              <a:buClr>
                <a:schemeClr val="tx1"/>
              </a:buClr>
              <a:buFont typeface="Lucida Grande"/>
              <a:buChar char="-"/>
            </a:pPr>
            <a:r>
              <a:rPr lang="en-US" sz="2800" b="0" dirty="0" smtClean="0"/>
              <a:t>Users may not browse realistically while monitored.</a:t>
            </a:r>
          </a:p>
          <a:p>
            <a:pPr lvl="0"/>
            <a:endParaRPr lang="en-US" sz="500" dirty="0" smtClean="0">
              <a:solidFill>
                <a:prstClr val="black"/>
              </a:solidFill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Insight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  <a:r>
              <a:rPr lang="en-US" sz="3200" b="0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srgbClr val="0000E2"/>
                </a:solidFill>
              </a:rPr>
              <a:t>AOL </a:t>
            </a:r>
            <a:r>
              <a:rPr lang="en-US" sz="3200" b="0" dirty="0">
                <a:solidFill>
                  <a:srgbClr val="0000E2"/>
                </a:solidFill>
              </a:rPr>
              <a:t>search logs </a:t>
            </a:r>
            <a:r>
              <a:rPr lang="en-US" sz="3200" b="0" dirty="0">
                <a:solidFill>
                  <a:prstClr val="black"/>
                </a:solidFill>
              </a:rPr>
              <a:t>(released in 2006) </a:t>
            </a:r>
            <a:r>
              <a:rPr lang="en-US" sz="3200" b="0" dirty="0" smtClean="0">
                <a:solidFill>
                  <a:prstClr val="black"/>
                </a:solidFill>
              </a:rPr>
              <a:t>represent real user behaviors.</a:t>
            </a:r>
            <a:endParaRPr lang="en-US" sz="2800" b="0" dirty="0" smtClean="0"/>
          </a:p>
          <a:p>
            <a:endParaRPr lang="en-US" sz="900" dirty="0"/>
          </a:p>
          <a:p>
            <a:endParaRPr lang="en-US" dirty="0"/>
          </a:p>
          <a:p>
            <a:endParaRPr lang="en-US" sz="900" dirty="0">
              <a:solidFill>
                <a:srgbClr val="3366FF"/>
              </a:solidFill>
            </a:endParaRP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25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users affected?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Idea:</a:t>
            </a:r>
            <a:r>
              <a:rPr lang="en-US" sz="3200" b="0" dirty="0" smtClean="0"/>
              <a:t> </a:t>
            </a:r>
            <a:r>
              <a:rPr lang="en-US" sz="3200" b="0" dirty="0"/>
              <a:t>Use </a:t>
            </a:r>
            <a:r>
              <a:rPr lang="en-US" sz="3200" b="0" dirty="0">
                <a:solidFill>
                  <a:srgbClr val="0000E2"/>
                </a:solidFill>
              </a:rPr>
              <a:t>AOL search logs </a:t>
            </a:r>
            <a:r>
              <a:rPr lang="en-US" sz="3200" b="0" dirty="0" smtClean="0"/>
              <a:t>to </a:t>
            </a:r>
            <a:r>
              <a:rPr lang="en-US" sz="3200" b="0" dirty="0"/>
              <a:t>create </a:t>
            </a:r>
            <a:r>
              <a:rPr lang="en-US" sz="3200" b="0" dirty="0" smtClean="0"/>
              <a:t>30 </a:t>
            </a:r>
            <a:r>
              <a:rPr lang="en-US" sz="3200" b="0" dirty="0" smtClean="0">
                <a:solidFill>
                  <a:srgbClr val="0000E2"/>
                </a:solidFill>
              </a:rPr>
              <a:t>hypothetical </a:t>
            </a:r>
            <a:r>
              <a:rPr lang="en-US" sz="3200" b="0" dirty="0">
                <a:solidFill>
                  <a:srgbClr val="0000E2"/>
                </a:solidFill>
              </a:rPr>
              <a:t>browsing histories.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/>
              <a:t>300 unique queries per user </a:t>
            </a:r>
            <a:r>
              <a:rPr lang="en-US" sz="1700" dirty="0">
                <a:sym typeface="Wingdings"/>
              </a:rPr>
              <a:t></a:t>
            </a:r>
            <a:r>
              <a:rPr lang="en-US" sz="3000" dirty="0">
                <a:sym typeface="Wingdings"/>
              </a:rPr>
              <a:t> top search hits.</a:t>
            </a:r>
            <a:endParaRPr lang="en-US" dirty="0"/>
          </a:p>
          <a:p>
            <a:endParaRPr lang="en-US" sz="900" dirty="0">
              <a:solidFill>
                <a:srgbClr val="3366FF"/>
              </a:solidFill>
            </a:endParaRPr>
          </a:p>
          <a:p>
            <a:r>
              <a:rPr lang="en-US" sz="3200" b="0" dirty="0">
                <a:solidFill>
                  <a:srgbClr val="0000E2"/>
                </a:solidFill>
              </a:rPr>
              <a:t>Trackers can capture a large fraction: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 err="1"/>
              <a:t>Doubleclick</a:t>
            </a:r>
            <a:r>
              <a:rPr lang="en-US" sz="3000" dirty="0"/>
              <a:t>: </a:t>
            </a:r>
            <a:r>
              <a:rPr lang="en-US" sz="3000" dirty="0" err="1"/>
              <a:t>Avg</a:t>
            </a:r>
            <a:r>
              <a:rPr lang="en-US" sz="3000" dirty="0"/>
              <a:t> 39% (Max 66%)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/>
              <a:t>Facebook: </a:t>
            </a:r>
            <a:r>
              <a:rPr lang="en-US" sz="3000" dirty="0" err="1"/>
              <a:t>Avg</a:t>
            </a:r>
            <a:r>
              <a:rPr lang="en-US" sz="3000" dirty="0"/>
              <a:t> 23% (Max 45%)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/>
              <a:t>Google: </a:t>
            </a:r>
            <a:r>
              <a:rPr lang="en-US" sz="3000" dirty="0" err="1"/>
              <a:t>Avg</a:t>
            </a:r>
            <a:r>
              <a:rPr lang="en-US" sz="3000" dirty="0"/>
              <a:t> 21% (Max 61%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26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users affected?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Idea:</a:t>
            </a:r>
            <a:r>
              <a:rPr lang="en-US" sz="3200" b="0" dirty="0" smtClean="0"/>
              <a:t> </a:t>
            </a:r>
            <a:r>
              <a:rPr lang="en-US" sz="3200" b="0" dirty="0"/>
              <a:t>Use </a:t>
            </a:r>
            <a:r>
              <a:rPr lang="en-US" sz="3200" b="0" dirty="0">
                <a:solidFill>
                  <a:srgbClr val="0000E2"/>
                </a:solidFill>
              </a:rPr>
              <a:t>AOL search logs </a:t>
            </a:r>
            <a:r>
              <a:rPr lang="en-US" sz="3200" b="0" dirty="0" smtClean="0"/>
              <a:t>to </a:t>
            </a:r>
            <a:r>
              <a:rPr lang="en-US" sz="3200" b="0" dirty="0"/>
              <a:t>create </a:t>
            </a:r>
            <a:r>
              <a:rPr lang="en-US" sz="3200" b="0" dirty="0">
                <a:solidFill>
                  <a:srgbClr val="0000E2"/>
                </a:solidFill>
              </a:rPr>
              <a:t>hypothetical browsing histories.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/>
              <a:t>300 unique queries per user </a:t>
            </a:r>
            <a:r>
              <a:rPr lang="en-US" sz="1700" dirty="0">
                <a:sym typeface="Wingdings"/>
              </a:rPr>
              <a:t></a:t>
            </a:r>
            <a:r>
              <a:rPr lang="en-US" sz="3000" dirty="0">
                <a:sym typeface="Wingdings"/>
              </a:rPr>
              <a:t> top search hits.</a:t>
            </a:r>
            <a:endParaRPr lang="en-US" dirty="0"/>
          </a:p>
          <a:p>
            <a:endParaRPr lang="en-US" sz="900" dirty="0">
              <a:solidFill>
                <a:srgbClr val="3366FF"/>
              </a:solidFill>
            </a:endParaRPr>
          </a:p>
          <a:p>
            <a:r>
              <a:rPr lang="en-US" sz="3200" b="0" dirty="0">
                <a:solidFill>
                  <a:srgbClr val="0000E2"/>
                </a:solidFill>
              </a:rPr>
              <a:t>Trackers can capture a large fraction: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 err="1"/>
              <a:t>Doubleclick</a:t>
            </a:r>
            <a:r>
              <a:rPr lang="en-US" sz="3000" dirty="0"/>
              <a:t>: </a:t>
            </a:r>
            <a:r>
              <a:rPr lang="en-US" sz="3000" dirty="0" err="1"/>
              <a:t>Avg</a:t>
            </a:r>
            <a:r>
              <a:rPr lang="en-US" sz="3000" dirty="0"/>
              <a:t> 39% (Max 66%)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/>
              <a:t>Facebook: </a:t>
            </a:r>
            <a:r>
              <a:rPr lang="en-US" sz="3000" dirty="0" err="1"/>
              <a:t>Avg</a:t>
            </a:r>
            <a:r>
              <a:rPr lang="en-US" sz="3000" dirty="0"/>
              <a:t> 23% (Max 45%)</a:t>
            </a:r>
          </a:p>
          <a:p>
            <a:pPr marL="749300" lvl="1" indent="-296863">
              <a:buClr>
                <a:schemeClr val="tx1">
                  <a:lumMod val="95000"/>
                  <a:lumOff val="5000"/>
                </a:schemeClr>
              </a:buClr>
              <a:buFont typeface="Lucida Grande"/>
              <a:buChar char="-"/>
            </a:pPr>
            <a:r>
              <a:rPr lang="en-US" sz="3000" dirty="0"/>
              <a:t>Google: </a:t>
            </a:r>
            <a:r>
              <a:rPr lang="en-US" sz="3000" dirty="0" err="1"/>
              <a:t>Avg</a:t>
            </a:r>
            <a:r>
              <a:rPr lang="en-US" sz="3000" dirty="0"/>
              <a:t> 21% (Max 61%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27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users affected?</a:t>
            </a:r>
            <a:endParaRPr lang="en-US" dirty="0"/>
          </a:p>
        </p:txBody>
      </p:sp>
      <p:pic>
        <p:nvPicPr>
          <p:cNvPr id="10" name="Picture 9" descr="Screen shot 2014-01-09 at 11.4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1374348"/>
            <a:ext cx="7809154" cy="2086415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3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 this changed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E2"/>
                </a:solidFill>
              </a:rPr>
              <a:t>The web has existed for a while now</a:t>
            </a:r>
            <a:r>
              <a:rPr lang="is-IS" sz="2800" b="0" dirty="0" smtClean="0">
                <a:solidFill>
                  <a:srgbClr val="0000E2"/>
                </a:solidFill>
              </a:rPr>
              <a:t>…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b="0" dirty="0" smtClean="0"/>
              <a:t>What </a:t>
            </a:r>
            <a:r>
              <a:rPr lang="en-US" sz="2400" b="0" dirty="0"/>
              <a:t>about tracking before 2011? (our first study)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b="0" dirty="0"/>
              <a:t>What about tracking before 2009? (first academic study</a:t>
            </a:r>
            <a:r>
              <a:rPr lang="en-US" sz="2400" b="0" dirty="0" smtClean="0"/>
              <a:t>)</a:t>
            </a:r>
          </a:p>
          <a:p>
            <a:endParaRPr lang="en-US" sz="2800" b="0" dirty="0"/>
          </a:p>
          <a:p>
            <a:r>
              <a:rPr lang="en-US" sz="2800" b="0" dirty="0" smtClean="0"/>
              <a:t>Solution: </a:t>
            </a:r>
            <a:r>
              <a:rPr lang="en-US" sz="2800" b="0" dirty="0" smtClean="0">
                <a:solidFill>
                  <a:srgbClr val="0000E2"/>
                </a:solidFill>
              </a:rPr>
              <a:t>time travel!</a:t>
            </a:r>
            <a:endParaRPr lang="en-US" sz="2800" b="0" dirty="0">
              <a:solidFill>
                <a:srgbClr val="0000E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28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8542" y="8236"/>
            <a:ext cx="2372145" cy="529438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0000B9"/>
                </a:solidFill>
                <a:latin typeface="Calibri Light"/>
                <a:cs typeface="Calibri Light"/>
              </a:rPr>
              <a:t>[USENIX Security ’16]</a:t>
            </a:r>
            <a:endParaRPr lang="en-US" sz="2000" i="1" dirty="0">
              <a:solidFill>
                <a:srgbClr val="0000B9"/>
              </a:solidFill>
              <a:latin typeface="Calibri Light"/>
              <a:cs typeface="Calibri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39" y="3586163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Wayback</a:t>
            </a:r>
            <a:r>
              <a:rPr lang="en-US" dirty="0" smtClean="0"/>
              <a:t> Machine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23768"/>
            <a:ext cx="8229600" cy="53912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/>
              <a:t>Time travel for web tracking: </a:t>
            </a:r>
            <a:r>
              <a:rPr lang="en-US" sz="2000" b="0" dirty="0" smtClean="0">
                <a:hlinkClick r:id="rId2"/>
              </a:rPr>
              <a:t>http://trackingexcavator.cs.washington.edu</a:t>
            </a:r>
            <a:r>
              <a:rPr lang="en-US" sz="2000" b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29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7" name="Picture 6" descr="Screen Shot 2016-10-10 at 10.53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92" y="1300550"/>
            <a:ext cx="5859729" cy="44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New technologies bring new benefits…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7" y="3768030"/>
            <a:ext cx="2358133" cy="2358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42" y="1600200"/>
            <a:ext cx="2979995" cy="1936997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41" y="3698320"/>
            <a:ext cx="2979995" cy="2427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212" y="1600200"/>
            <a:ext cx="2410764" cy="2410764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54" y="4236529"/>
            <a:ext cx="2401664" cy="1889634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529671" cy="200545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56116" y="3168734"/>
            <a:ext cx="4646707" cy="1073669"/>
            <a:chOff x="2117716" y="3922982"/>
            <a:chExt cx="4997523" cy="177964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2117716" y="3922982"/>
              <a:ext cx="4997523" cy="17796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 sz="2400" dirty="0">
                <a:latin typeface="Calibri Light"/>
                <a:cs typeface="Calibri Ligh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17716" y="3922982"/>
              <a:ext cx="4997523" cy="1779647"/>
            </a:xfrm>
            <a:prstGeom prst="roundRect">
              <a:avLst/>
            </a:prstGeom>
            <a:solidFill>
              <a:srgbClr val="0000B9">
                <a:alpha val="19000"/>
              </a:srgbClr>
            </a:solidFill>
            <a:ln w="25400" cap="flat" cmpd="sng" algn="ctr">
              <a:solidFill>
                <a:srgbClr val="0000E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Calibri Light"/>
                  <a:cs typeface="Calibri Light"/>
                </a:rPr>
                <a:t>… but also new risks.</a:t>
              </a:r>
              <a:endParaRPr lang="en-US" sz="3600" b="1" dirty="0"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84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1996-2016: More &amp; More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36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0000E2"/>
                </a:solidFill>
              </a:rPr>
              <a:t>More trackers of more types</a:t>
            </a:r>
            <a:endParaRPr lang="en-US" sz="2400" b="0" dirty="0">
              <a:solidFill>
                <a:srgbClr val="0000E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30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7" name="Picture 6" descr="typesOver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4" y="1843802"/>
            <a:ext cx="7681473" cy="46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2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1996-2016: More &amp; More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36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More trackers of more types, </a:t>
            </a:r>
            <a:r>
              <a:rPr lang="en-US" sz="2400" b="0" dirty="0" smtClean="0">
                <a:solidFill>
                  <a:srgbClr val="0000E2"/>
                </a:solidFill>
              </a:rPr>
              <a:t>more per site</a:t>
            </a:r>
            <a:endParaRPr lang="en-US" sz="2400" b="0" dirty="0">
              <a:solidFill>
                <a:srgbClr val="0000E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31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7" name="Picture 6" descr="boxplotThirds5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"/>
          <a:stretch/>
        </p:blipFill>
        <p:spPr>
          <a:xfrm>
            <a:off x="628628" y="1764381"/>
            <a:ext cx="7843603" cy="43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1996-2016: More &amp; More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36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More trackers of more types, more per site, </a:t>
            </a:r>
            <a:r>
              <a:rPr lang="en-US" sz="2400" b="0" dirty="0" smtClean="0">
                <a:solidFill>
                  <a:srgbClr val="0000E2"/>
                </a:solidFill>
              </a:rPr>
              <a:t>more coverage</a:t>
            </a:r>
            <a:endParaRPr lang="en-US" sz="2400" b="0" dirty="0">
              <a:solidFill>
                <a:srgbClr val="0000E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32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7" name="Picture 6" descr="championCove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" y="1782018"/>
            <a:ext cx="8686800" cy="44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>
                <a:solidFill>
                  <a:srgbClr val="7F7F7F"/>
                </a:solidFill>
              </a:rPr>
              <a:t>Understanding web tracking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>
                <a:solidFill>
                  <a:srgbClr val="7F7F7F"/>
                </a:solidFill>
              </a:rPr>
              <a:t>Measuring web tracking</a:t>
            </a:r>
          </a:p>
          <a:p>
            <a:pPr marL="568325" indent="-568325">
              <a:lnSpc>
                <a:spcPct val="120000"/>
              </a:lnSpc>
              <a:buAutoNum type="arabicPeriod"/>
            </a:pPr>
            <a:r>
              <a:rPr lang="en-US" sz="3600" dirty="0" smtClean="0"/>
              <a:t>Defenses</a:t>
            </a:r>
            <a:endParaRPr lang="en-US" sz="360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33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Reduce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b="0" dirty="0"/>
              <a:t>Do Not Track proposal</a:t>
            </a:r>
            <a:r>
              <a:rPr lang="en-US" b="0" dirty="0" smtClean="0"/>
              <a:t>?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/>
              <a:t>34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80003" y="3786542"/>
            <a:ext cx="5970570" cy="116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 Light"/>
                <a:cs typeface="Calibri Light"/>
              </a:rPr>
              <a:t>Do Not Track is not a technical defense: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trackers must honor the request.</a:t>
            </a:r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14" name="Picture 13" descr="Screen Shot 2014-03-28 at 5.5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4" y="2458334"/>
            <a:ext cx="7957669" cy="65783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7371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to Reduce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Do Not Track proposal?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b="0" dirty="0"/>
              <a:t>Private browsing mode</a:t>
            </a:r>
            <a:r>
              <a:rPr lang="en-US" b="0" dirty="0" smtClean="0"/>
              <a:t>?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/>
              <a:t>35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80003" y="3093396"/>
            <a:ext cx="5970570" cy="116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 Light"/>
                <a:cs typeface="Calibri Light"/>
              </a:rPr>
              <a:t>Private browsing mode protects against local, not network, attackers.</a:t>
            </a:r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10" name="Picture 9" descr="Screen Shot 2014-03-28 at 6.0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1" y="4532193"/>
            <a:ext cx="8635780" cy="13923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1820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to Reduce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b="0" dirty="0">
                <a:solidFill>
                  <a:srgbClr val="A6A6A6"/>
                </a:solidFill>
              </a:rPr>
              <a:t>Do Not Track proposal?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b="0" dirty="0">
                <a:solidFill>
                  <a:srgbClr val="A6A6A6"/>
                </a:solidFill>
              </a:rPr>
              <a:t>Private browsing mode?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b="0" dirty="0"/>
              <a:t>Third-party cookie blocking</a:t>
            </a:r>
            <a:r>
              <a:rPr lang="en-US" b="0" dirty="0" smtClean="0"/>
              <a:t>?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735" y="3675059"/>
            <a:ext cx="3360826" cy="2631585"/>
          </a:xfrm>
          <a:prstGeom prst="rect">
            <a:avLst/>
          </a:prstGeom>
          <a:solidFill>
            <a:srgbClr val="1200D4">
              <a:alpha val="3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Calibri Light"/>
              <a:cs typeface="Calibri Light"/>
              <a:hlinkClick r:id="rId2"/>
            </a:endParaRPr>
          </a:p>
          <a:p>
            <a:pPr algn="ctr"/>
            <a:endParaRPr lang="en-US" dirty="0">
              <a:latin typeface="Calibri Light"/>
              <a:cs typeface="Calibri Light"/>
              <a:hlinkClick r:id="rId2"/>
            </a:endParaRPr>
          </a:p>
          <a:p>
            <a:pPr algn="ctr"/>
            <a:endParaRPr lang="en-US" dirty="0" smtClean="0">
              <a:latin typeface="Calibri Light"/>
              <a:cs typeface="Calibri Light"/>
              <a:hlinkClick r:id="rId2"/>
            </a:endParaRPr>
          </a:p>
          <a:p>
            <a:pPr algn="ctr"/>
            <a:r>
              <a:rPr lang="en-US" dirty="0" smtClean="0">
                <a:latin typeface="Calibri Light"/>
                <a:cs typeface="Calibri Light"/>
                <a:hlinkClick r:id="rId2"/>
              </a:rPr>
              <a:t>www.bar.com</a:t>
            </a:r>
            <a:endParaRPr lang="en-US" dirty="0" smtClean="0">
              <a:latin typeface="Calibri Light"/>
              <a:cs typeface="Calibri Light"/>
            </a:endParaRPr>
          </a:p>
          <a:p>
            <a:pPr algn="ctr"/>
            <a:endParaRPr lang="en-US" dirty="0">
              <a:latin typeface="Calibri Light"/>
              <a:cs typeface="Calibri Light"/>
            </a:endParaRPr>
          </a:p>
          <a:p>
            <a:pPr algn="ctr"/>
            <a:endParaRPr lang="en-US" dirty="0" smtClean="0">
              <a:latin typeface="Calibri Light"/>
              <a:cs typeface="Calibri Light"/>
            </a:endParaRPr>
          </a:p>
          <a:p>
            <a:pPr algn="ctr"/>
            <a:endParaRPr lang="en-US" dirty="0">
              <a:latin typeface="Calibri Light"/>
              <a:cs typeface="Calibri Light"/>
            </a:endParaRPr>
          </a:p>
          <a:p>
            <a:pPr algn="ctr"/>
            <a:endParaRPr lang="en-US" dirty="0" smtClean="0">
              <a:latin typeface="Calibri Light"/>
              <a:cs typeface="Calibri Light"/>
            </a:endParaRPr>
          </a:p>
          <a:p>
            <a:pPr algn="ctr"/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4902" y="5106917"/>
            <a:ext cx="2005263" cy="922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/>
                <a:cs typeface="Calibri Light"/>
                <a:hlinkClick r:id="rId3"/>
              </a:rPr>
              <a:t>www.foo.com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077" y="3947121"/>
            <a:ext cx="1399715" cy="922418"/>
          </a:xfrm>
          <a:prstGeom prst="rect">
            <a:avLst/>
          </a:prstGeom>
          <a:solidFill>
            <a:srgbClr val="1200D4">
              <a:alpha val="3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Light"/>
                <a:cs typeface="Calibri Light"/>
              </a:rPr>
              <a:t>Bar’s Server</a:t>
            </a:r>
            <a:endParaRPr lang="en-US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2077" y="5106917"/>
            <a:ext cx="1398352" cy="922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Foo’s Server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3364727" y="4408330"/>
            <a:ext cx="3377350" cy="356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0380" y="4231333"/>
            <a:ext cx="1831473" cy="646331"/>
          </a:xfrm>
          <a:prstGeom prst="rect">
            <a:avLst/>
          </a:prstGeom>
          <a:solidFill>
            <a:srgbClr val="F2F2F2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1200D4"/>
                </a:solidFill>
                <a:latin typeface="Calibri Light"/>
                <a:cs typeface="Calibri Light"/>
              </a:rPr>
              <a:t>www.bar.com’s</a:t>
            </a:r>
            <a:r>
              <a:rPr lang="en-US" b="1" dirty="0" smtClean="0">
                <a:solidFill>
                  <a:srgbClr val="1200D4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b="1" dirty="0">
                <a:solidFill>
                  <a:srgbClr val="1200D4"/>
                </a:solidFill>
                <a:latin typeface="Calibri Light"/>
                <a:cs typeface="Calibri Light"/>
              </a:rPr>
              <a:t>c</a:t>
            </a:r>
            <a:r>
              <a:rPr lang="en-US" b="1" dirty="0" smtClean="0">
                <a:solidFill>
                  <a:srgbClr val="1200D4"/>
                </a:solidFill>
                <a:latin typeface="Calibri Light"/>
                <a:cs typeface="Calibri Light"/>
              </a:rPr>
              <a:t>ookie (1</a:t>
            </a:r>
            <a:r>
              <a:rPr lang="en-US" b="1" baseline="30000" dirty="0" smtClean="0">
                <a:solidFill>
                  <a:srgbClr val="1200D4"/>
                </a:solidFill>
                <a:latin typeface="Calibri Light"/>
                <a:cs typeface="Calibri Light"/>
              </a:rPr>
              <a:t>st</a:t>
            </a:r>
            <a:r>
              <a:rPr lang="en-US" b="1" dirty="0" smtClean="0">
                <a:solidFill>
                  <a:srgbClr val="1200D4"/>
                </a:solidFill>
                <a:latin typeface="Calibri Light"/>
                <a:cs typeface="Calibri Light"/>
              </a:rPr>
              <a:t> party)</a:t>
            </a:r>
            <a:endParaRPr lang="en-US" b="1" dirty="0">
              <a:solidFill>
                <a:srgbClr val="1200D4"/>
              </a:solidFill>
              <a:latin typeface="Calibri Light"/>
              <a:cs typeface="Calibri Light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3364727" y="5568126"/>
            <a:ext cx="3377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0380" y="5244960"/>
            <a:ext cx="1831473" cy="646331"/>
          </a:xfrm>
          <a:prstGeom prst="rect">
            <a:avLst/>
          </a:prstGeom>
          <a:solidFill>
            <a:srgbClr val="F2F2F2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www.foo.com’s</a:t>
            </a:r>
            <a:r>
              <a:rPr lang="en-US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cookie (3</a:t>
            </a:r>
            <a:r>
              <a:rPr lang="en-US" b="1" baseline="30000" dirty="0" smtClean="0">
                <a:solidFill>
                  <a:srgbClr val="FF0000"/>
                </a:solidFill>
                <a:latin typeface="Calibri Light"/>
                <a:cs typeface="Calibri Light"/>
              </a:rPr>
              <a:t>rd</a:t>
            </a:r>
            <a:r>
              <a:rPr lang="en-US" b="1" dirty="0" smtClean="0">
                <a:solidFill>
                  <a:srgbClr val="FF0000"/>
                </a:solidFill>
                <a:latin typeface="Calibri Light"/>
                <a:cs typeface="Calibri Light"/>
              </a:rPr>
              <a:t> party)</a:t>
            </a:r>
            <a:endParaRPr lang="en-US" b="1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pic>
        <p:nvPicPr>
          <p:cNvPr id="16" name="Picture 15" descr="Screen Shot 2014-03-27 at 6.36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5" y="3675059"/>
            <a:ext cx="3360826" cy="733271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4356900" y="4864684"/>
            <a:ext cx="2010930" cy="1442165"/>
          </a:xfrm>
          <a:prstGeom prst="mathMultiply">
            <a:avLst>
              <a:gd name="adj1" fmla="val 860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5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Quirks of 3</a:t>
            </a:r>
            <a:r>
              <a:rPr lang="en-US" baseline="30000" dirty="0" smtClean="0"/>
              <a:t>rd</a:t>
            </a:r>
            <a:r>
              <a:rPr lang="en-US" dirty="0" smtClean="0"/>
              <a:t> Party Cookie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00" b="0" dirty="0" smtClean="0"/>
          </a:p>
          <a:p>
            <a:endParaRPr lang="en-US" sz="2800" b="0" dirty="0"/>
          </a:p>
          <a:p>
            <a:endParaRPr lang="en-US" sz="2800" b="0" dirty="0" smtClean="0"/>
          </a:p>
          <a:p>
            <a:endParaRPr lang="en-US" sz="2800" b="0" dirty="0"/>
          </a:p>
          <a:p>
            <a:endParaRPr lang="en-US" sz="4000" b="0" dirty="0"/>
          </a:p>
          <a:p>
            <a:r>
              <a:rPr lang="en-US" sz="2800" b="0" dirty="0" smtClean="0"/>
              <a:t>So if a third-party cookie is somehow set, </a:t>
            </a:r>
            <a:r>
              <a:rPr lang="en-US" sz="2800" b="0" dirty="0" smtClean="0">
                <a:solidFill>
                  <a:srgbClr val="FF0000"/>
                </a:solidFill>
              </a:rPr>
              <a:t>it can be used.</a:t>
            </a:r>
          </a:p>
          <a:p>
            <a:endParaRPr lang="en-US" sz="900" b="0" dirty="0" smtClean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800" b="0" dirty="0" smtClean="0"/>
              <a:t>How to get a cookie set?</a:t>
            </a:r>
          </a:p>
          <a:p>
            <a:pPr>
              <a:lnSpc>
                <a:spcPct val="60000"/>
              </a:lnSpc>
            </a:pPr>
            <a:r>
              <a:rPr lang="en-US" sz="2800" b="0" dirty="0" smtClean="0">
                <a:solidFill>
                  <a:srgbClr val="1200D4"/>
                </a:solidFill>
              </a:rPr>
              <a:t>One way: be a first party.</a:t>
            </a:r>
            <a:endParaRPr lang="en-US" sz="2800" b="0" dirty="0">
              <a:solidFill>
                <a:srgbClr val="1200D4"/>
              </a:solidFill>
            </a:endParaRPr>
          </a:p>
        </p:txBody>
      </p:sp>
      <p:pic>
        <p:nvPicPr>
          <p:cNvPr id="5" name="Picture 4" descr="Screen Shot 2014-03-27 at 6.4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5696"/>
            <a:ext cx="4092630" cy="213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8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/>
              <a:t>37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19108" y="2027253"/>
            <a:ext cx="3967692" cy="1968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Calibri Light"/>
                <a:cs typeface="Calibri Light"/>
              </a:rPr>
              <a:t>In some browsers, this option means third-party cookies cannot be set, but </a:t>
            </a:r>
            <a:r>
              <a:rPr lang="en-US" sz="2800" dirty="0">
                <a:solidFill>
                  <a:srgbClr val="FF0000"/>
                </a:solidFill>
                <a:latin typeface="Calibri Light"/>
                <a:cs typeface="Calibri Light"/>
              </a:rPr>
              <a:t>they CAN be sent.</a:t>
            </a:r>
            <a:r>
              <a:rPr lang="en-US" sz="280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68" y="5385570"/>
            <a:ext cx="1694622" cy="598472"/>
          </a:xfrm>
          <a:prstGeom prst="rect">
            <a:avLst/>
          </a:prstGeom>
        </p:spPr>
      </p:pic>
      <p:pic>
        <p:nvPicPr>
          <p:cNvPr id="6" name="Picture 5" descr="FB-f-Logo__blue_5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96" y="5256783"/>
            <a:ext cx="727259" cy="727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599" y="5256783"/>
            <a:ext cx="973291" cy="791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73163" y="5825847"/>
            <a:ext cx="98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etc.</a:t>
            </a:r>
            <a:endParaRPr lang="en-US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02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38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3</a:t>
            </a:r>
            <a:r>
              <a:rPr lang="en-US" baseline="30000" dirty="0" smtClean="0"/>
              <a:t>rd</a:t>
            </a:r>
            <a:r>
              <a:rPr lang="en-US" dirty="0" smtClean="0"/>
              <a:t> Party Cookie Blocking Misses</a:t>
            </a:r>
            <a:endParaRPr lang="en-US" dirty="0"/>
          </a:p>
        </p:txBody>
      </p:sp>
      <p:pic>
        <p:nvPicPr>
          <p:cNvPr id="2" name="Picture 1" descr="Screen shot 2014-01-19 at 10.04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237188"/>
            <a:ext cx="7355840" cy="5003213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4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39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3</a:t>
            </a:r>
            <a:r>
              <a:rPr lang="en-US" baseline="30000" dirty="0"/>
              <a:t>rd</a:t>
            </a:r>
            <a:r>
              <a:rPr lang="en-US" dirty="0"/>
              <a:t> Party Cookie Blocking Misses</a:t>
            </a:r>
          </a:p>
        </p:txBody>
      </p:sp>
      <p:pic>
        <p:nvPicPr>
          <p:cNvPr id="8" name="Picture 7" descr="Screen shot 2014-01-19 at 10.3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237188"/>
            <a:ext cx="7349634" cy="50032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98506" y="2982122"/>
            <a:ext cx="3988294" cy="987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Calibri Light"/>
                <a:cs typeface="Calibri Light"/>
              </a:rPr>
              <a:t>Defenses for personal trackers </a:t>
            </a:r>
            <a:r>
              <a:rPr lang="en-US" sz="2400" dirty="0" smtClean="0">
                <a:latin typeface="Calibri Light"/>
                <a:cs typeface="Calibri Light"/>
              </a:rPr>
              <a:t>(red bars</a:t>
            </a:r>
            <a:r>
              <a:rPr lang="en-US" sz="2400" dirty="0">
                <a:latin typeface="Calibri Light"/>
                <a:cs typeface="Calibri Light"/>
              </a:rPr>
              <a:t>) were inadequate.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819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Privacy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</a:t>
            </a:r>
            <a:r>
              <a:rPr lang="en-US" b="0" dirty="0" smtClean="0"/>
              <a:t>Improve security &amp; privacy of technologies.</a:t>
            </a:r>
          </a:p>
          <a:p>
            <a:r>
              <a:rPr lang="en-US" dirty="0" smtClean="0"/>
              <a:t>Security mindset: </a:t>
            </a:r>
            <a:r>
              <a:rPr lang="en-US" b="0" dirty="0" smtClean="0"/>
              <a:t>Challenge assumptions,      think like an attacker.</a:t>
            </a:r>
            <a:endParaRPr lang="en-US" sz="2800" b="0" dirty="0" smtClean="0"/>
          </a:p>
          <a:p>
            <a:endParaRPr lang="en-US" sz="800" b="0" dirty="0"/>
          </a:p>
          <a:p>
            <a:endParaRPr lang="en-US" sz="2800" b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4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63596" y="3574517"/>
            <a:ext cx="4415735" cy="1065138"/>
          </a:xfrm>
          <a:prstGeom prst="roundRect">
            <a:avLst/>
          </a:prstGeom>
          <a:solidFill>
            <a:srgbClr val="0000FF">
              <a:alpha val="21000"/>
            </a:srgbClr>
          </a:solidFill>
          <a:ln w="28575" cmpd="sng">
            <a:solidFill>
              <a:srgbClr val="0000E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6665" y="3608580"/>
            <a:ext cx="4332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 Light"/>
                <a:cs typeface="Calibri Light"/>
              </a:rPr>
              <a:t>Study existing technologies: </a:t>
            </a:r>
            <a:r>
              <a:rPr lang="en-US" sz="2800" dirty="0" smtClean="0">
                <a:solidFill>
                  <a:srgbClr val="1200D4"/>
                </a:solidFill>
                <a:latin typeface="Calibri Light"/>
                <a:cs typeface="Calibri Light"/>
              </a:rPr>
              <a:t>attack and measure.</a:t>
            </a:r>
            <a:endParaRPr lang="en-US" sz="2800" dirty="0">
              <a:solidFill>
                <a:srgbClr val="1200D4"/>
              </a:solidFill>
              <a:latin typeface="Calibri Light"/>
              <a:cs typeface="Calibri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0624" y="4941127"/>
            <a:ext cx="4293716" cy="1065138"/>
          </a:xfrm>
          <a:prstGeom prst="roundRect">
            <a:avLst/>
          </a:prstGeom>
          <a:solidFill>
            <a:srgbClr val="0000FF">
              <a:alpha val="21000"/>
            </a:srgbClr>
          </a:solidFill>
          <a:ln w="28575" cmpd="sng">
            <a:solidFill>
              <a:srgbClr val="0000E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8296" y="4988018"/>
            <a:ext cx="4198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200D4"/>
                </a:solidFill>
                <a:latin typeface="Calibri Light"/>
                <a:cs typeface="Calibri Light"/>
              </a:rPr>
              <a:t>Design and build </a:t>
            </a:r>
            <a:r>
              <a:rPr lang="en-US" sz="2800" dirty="0" smtClean="0">
                <a:solidFill>
                  <a:prstClr val="black"/>
                </a:solidFill>
                <a:latin typeface="Calibri Light"/>
                <a:cs typeface="Calibri Light"/>
              </a:rPr>
              <a:t>defenses and new technologies.</a:t>
            </a:r>
            <a:endParaRPr lang="en-US" sz="28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5893797" y="4071294"/>
            <a:ext cx="792892" cy="715663"/>
          </a:xfrm>
          <a:prstGeom prst="bentArrow">
            <a:avLst>
              <a:gd name="adj1" fmla="val 20071"/>
              <a:gd name="adj2" fmla="val 25000"/>
              <a:gd name="adj3" fmla="val 25000"/>
              <a:gd name="adj4" fmla="val 71408"/>
            </a:avLst>
          </a:prstGeom>
          <a:solidFill>
            <a:srgbClr val="0000B9"/>
          </a:solidFill>
          <a:ln>
            <a:solidFill>
              <a:srgbClr val="000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Bent Arrow 18"/>
          <p:cNvSpPr/>
          <p:nvPr/>
        </p:nvSpPr>
        <p:spPr>
          <a:xfrm rot="16200000">
            <a:off x="2605921" y="4800046"/>
            <a:ext cx="792892" cy="715663"/>
          </a:xfrm>
          <a:prstGeom prst="bentArrow">
            <a:avLst>
              <a:gd name="adj1" fmla="val 20071"/>
              <a:gd name="adj2" fmla="val 25000"/>
              <a:gd name="adj3" fmla="val 25000"/>
              <a:gd name="adj4" fmla="val 71408"/>
            </a:avLst>
          </a:prstGeom>
          <a:solidFill>
            <a:srgbClr val="0000B9"/>
          </a:solidFill>
          <a:ln>
            <a:solidFill>
              <a:srgbClr val="000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39" y="2240428"/>
            <a:ext cx="1369252" cy="10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7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dirty="0" smtClean="0"/>
              <a:t>Our Defense: </a:t>
            </a:r>
            <a:r>
              <a:rPr lang="en-US" dirty="0" err="1" smtClean="0"/>
              <a:t>ShareMeNot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9767"/>
          </a:xfrm>
        </p:spPr>
        <p:txBody>
          <a:bodyPr>
            <a:normAutofit/>
          </a:bodyPr>
          <a:lstStyle/>
          <a:p>
            <a:pPr lvl="0" defTabSz="457200"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</a:rPr>
              <a:t>Prior defenses for personal trackers: </a:t>
            </a:r>
            <a:r>
              <a:rPr lang="en-US" sz="2600" b="0" dirty="0">
                <a:solidFill>
                  <a:srgbClr val="0000E2"/>
                </a:solidFill>
              </a:rPr>
              <a:t>ineffective or completely removed social media buttons</a:t>
            </a:r>
            <a:r>
              <a:rPr lang="en-US" sz="2600" b="0" dirty="0" smtClean="0">
                <a:solidFill>
                  <a:srgbClr val="0000E2"/>
                </a:solidFill>
              </a:rPr>
              <a:t>.</a:t>
            </a:r>
          </a:p>
          <a:p>
            <a:pPr marL="342900" lvl="0" indent="-342900" defTabSz="457200">
              <a:spcAft>
                <a:spcPts val="0"/>
              </a:spcAft>
              <a:buFont typeface="Arial"/>
              <a:buChar char="•"/>
            </a:pPr>
            <a:endParaRPr lang="en-US" sz="800" b="0" dirty="0">
              <a:solidFill>
                <a:srgbClr val="0000E2"/>
              </a:solidFill>
            </a:endParaRPr>
          </a:p>
          <a:p>
            <a:pPr lvl="0" defTabSz="457200"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</a:rPr>
              <a:t>Our defense:</a:t>
            </a:r>
            <a:r>
              <a:rPr lang="en-US" sz="2600" b="0" dirty="0" smtClean="0">
                <a:solidFill>
                  <a:prstClr val="black"/>
                </a:solidFill>
              </a:rPr>
              <a:t> </a:t>
            </a:r>
          </a:p>
          <a:p>
            <a:pPr marL="457200" lvl="0" indent="-457200" defTabSz="457200">
              <a:spcAft>
                <a:spcPts val="0"/>
              </a:spcAft>
              <a:buClr>
                <a:schemeClr val="tx1"/>
              </a:buClr>
              <a:buFont typeface="Lucida Grande"/>
              <a:buChar char="-"/>
            </a:pPr>
            <a:r>
              <a:rPr lang="en-US" sz="2600" b="0" dirty="0" err="1" smtClean="0">
                <a:solidFill>
                  <a:prstClr val="black"/>
                </a:solidFill>
              </a:rPr>
              <a:t>ShareMeNot</a:t>
            </a:r>
            <a:r>
              <a:rPr lang="en-US" sz="2600" b="0" dirty="0" smtClean="0">
                <a:solidFill>
                  <a:prstClr val="black"/>
                </a:solidFill>
              </a:rPr>
              <a:t> (for </a:t>
            </a:r>
            <a:r>
              <a:rPr lang="en-US" sz="2600" b="0" dirty="0">
                <a:solidFill>
                  <a:prstClr val="black"/>
                </a:solidFill>
              </a:rPr>
              <a:t>Chrome/Firefox</a:t>
            </a:r>
            <a:r>
              <a:rPr lang="en-US" sz="2600" b="0" dirty="0" smtClean="0">
                <a:solidFill>
                  <a:prstClr val="black"/>
                </a:solidFill>
              </a:rPr>
              <a:t>) </a:t>
            </a:r>
            <a:r>
              <a:rPr lang="en-US" sz="2600" b="0" dirty="0">
                <a:solidFill>
                  <a:prstClr val="black"/>
                </a:solidFill>
              </a:rPr>
              <a:t>protects against tracking </a:t>
            </a:r>
            <a:r>
              <a:rPr lang="en-US" sz="2600" b="0" dirty="0" smtClean="0">
                <a:solidFill>
                  <a:srgbClr val="0000E2"/>
                </a:solidFill>
              </a:rPr>
              <a:t>without compromising button functionality.</a:t>
            </a:r>
          </a:p>
          <a:p>
            <a:pPr marL="457200" lvl="0" indent="-457200" defTabSz="457200">
              <a:spcAft>
                <a:spcPts val="0"/>
              </a:spcAft>
              <a:buClr>
                <a:schemeClr val="tx1"/>
              </a:buClr>
              <a:buFont typeface="Lucida Grande"/>
              <a:buChar char="-"/>
            </a:pPr>
            <a:r>
              <a:rPr lang="en-US" sz="2600" b="0" dirty="0" smtClean="0"/>
              <a:t>Blocks requests to load buttons, </a:t>
            </a:r>
            <a:r>
              <a:rPr lang="en-US" sz="2600" b="0" dirty="0" smtClean="0">
                <a:solidFill>
                  <a:srgbClr val="0000E2"/>
                </a:solidFill>
              </a:rPr>
              <a:t>replaces with local versions.</a:t>
            </a:r>
            <a:r>
              <a:rPr lang="en-US" sz="2600" b="0" dirty="0" smtClean="0"/>
              <a:t> On click, shares to social media </a:t>
            </a:r>
            <a:r>
              <a:rPr lang="en-US" sz="2600" b="0" dirty="0" smtClean="0">
                <a:solidFill>
                  <a:srgbClr val="0000E2"/>
                </a:solidFill>
              </a:rPr>
              <a:t>as expected.</a:t>
            </a:r>
          </a:p>
          <a:p>
            <a:pPr marL="457200" lvl="0" indent="-457200" defTabSz="457200">
              <a:spcAft>
                <a:spcPts val="0"/>
              </a:spcAft>
              <a:buClr>
                <a:schemeClr val="tx1"/>
              </a:buClr>
              <a:buFont typeface="Lucida Grande"/>
              <a:buChar char="-"/>
            </a:pPr>
            <a:r>
              <a:rPr lang="en-US" sz="2600" b="0" dirty="0" smtClean="0"/>
              <a:t>Techniques </a:t>
            </a:r>
            <a:r>
              <a:rPr lang="en-US" sz="2600" b="0" dirty="0"/>
              <a:t>adopted by</a:t>
            </a:r>
            <a:r>
              <a:rPr lang="en-US" sz="2600" b="0" dirty="0">
                <a:solidFill>
                  <a:srgbClr val="0000E2"/>
                </a:solidFill>
              </a:rPr>
              <a:t> </a:t>
            </a:r>
            <a:r>
              <a:rPr lang="en-US" sz="2600" b="0" dirty="0" err="1" smtClean="0">
                <a:solidFill>
                  <a:srgbClr val="0000E2"/>
                </a:solidFill>
              </a:rPr>
              <a:t>Ghostery</a:t>
            </a:r>
            <a:r>
              <a:rPr lang="en-US" sz="2600" b="0" dirty="0" smtClean="0">
                <a:solidFill>
                  <a:srgbClr val="0000E2"/>
                </a:solidFill>
              </a:rPr>
              <a:t> and the EFF</a:t>
            </a:r>
            <a:r>
              <a:rPr lang="en-US" sz="2600" b="0" dirty="0" smtClean="0">
                <a:solidFill>
                  <a:srgbClr val="000000"/>
                </a:solidFill>
              </a:rPr>
              <a:t>.</a:t>
            </a:r>
            <a:endParaRPr lang="en-US" sz="2600" b="0" dirty="0"/>
          </a:p>
          <a:p>
            <a:pPr marL="342900" lvl="0" indent="-342900" defTabSz="457200">
              <a:spcAft>
                <a:spcPts val="0"/>
              </a:spcAft>
              <a:buFont typeface="Arial"/>
              <a:buChar char="•"/>
            </a:pPr>
            <a:endParaRPr lang="en-US" sz="2600" b="0" dirty="0" smtClean="0">
              <a:solidFill>
                <a:srgbClr val="0000E2"/>
              </a:solidFill>
            </a:endParaRPr>
          </a:p>
          <a:p>
            <a:pPr marL="342900" lvl="0" indent="-342900" defTabSz="457200">
              <a:spcAft>
                <a:spcPts val="0"/>
              </a:spcAft>
              <a:buFont typeface="Arial"/>
              <a:buChar char="•"/>
            </a:pPr>
            <a:endParaRPr lang="en-US" sz="2600" b="0" dirty="0" smtClean="0">
              <a:solidFill>
                <a:srgbClr val="0000E2"/>
              </a:solidFill>
            </a:endParaRPr>
          </a:p>
          <a:p>
            <a:pPr marL="342900" lvl="0" indent="-342900" defTabSz="457200">
              <a:spcAft>
                <a:spcPts val="0"/>
              </a:spcAft>
              <a:buFont typeface="Arial"/>
              <a:buChar char="•"/>
            </a:pPr>
            <a:endParaRPr lang="en-US" sz="500" b="0" dirty="0">
              <a:solidFill>
                <a:srgbClr val="0000E2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28" y="274638"/>
            <a:ext cx="1037914" cy="1143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30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u="sng" dirty="0">
                <a:solidFill>
                  <a:srgbClr val="0000FF"/>
                </a:solidFill>
                <a:latin typeface="Calibri"/>
              </a:rPr>
              <a:t>http://</a:t>
            </a:r>
            <a:r>
              <a:rPr lang="en-US" sz="2800" u="sng" dirty="0" err="1" smtClean="0">
                <a:solidFill>
                  <a:srgbClr val="0000FF"/>
                </a:solidFill>
                <a:latin typeface="Calibri"/>
              </a:rPr>
              <a:t>sharemenot.cs.washington.edu</a:t>
            </a:r>
            <a:endParaRPr lang="en-US" sz="2800" u="sng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/>
              <a:t>40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smtClean="0"/>
              <a:t>Franziska Roesner – Third-Party Tracking on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to Reduce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b="0" dirty="0" smtClean="0"/>
              <a:t>Do Not Track proposal?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b="0" dirty="0" smtClean="0"/>
              <a:t>Private browsing mode?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b="0" dirty="0" smtClean="0"/>
              <a:t>Third-party cookie blocking?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b="0" dirty="0" smtClean="0"/>
              <a:t>Browser add-ons?</a:t>
            </a:r>
            <a:endParaRPr lang="en-US" b="0" dirty="0" smtClean="0"/>
          </a:p>
          <a:p>
            <a:endParaRPr lang="en-US" sz="1200" dirty="0"/>
          </a:p>
          <a:p>
            <a:r>
              <a:rPr lang="en-US" b="0" dirty="0" smtClean="0">
                <a:solidFill>
                  <a:srgbClr val="1200D4"/>
                </a:solidFill>
              </a:rPr>
              <a:t>None are perfect, so use a combination:</a:t>
            </a:r>
            <a:endParaRPr lang="en-US" b="0" dirty="0">
              <a:solidFill>
                <a:srgbClr val="1200D4"/>
              </a:solidFill>
            </a:endParaRPr>
          </a:p>
        </p:txBody>
      </p:sp>
      <p:pic>
        <p:nvPicPr>
          <p:cNvPr id="4" name="Picture 3" descr="Screen Shot 2015-03-10 at 10.4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4709493"/>
            <a:ext cx="8444895" cy="671753"/>
          </a:xfrm>
          <a:prstGeom prst="rect">
            <a:avLst/>
          </a:prstGeom>
        </p:spPr>
      </p:pic>
      <p:pic>
        <p:nvPicPr>
          <p:cNvPr id="5" name="Picture 4" descr="Screen Shot 2015-03-10 at 10.4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0" y="5275400"/>
            <a:ext cx="6140063" cy="73491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41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Browser Add-ons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Badger (EFF)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://www.eff.org/</a:t>
            </a:r>
            <a:r>
              <a:rPr lang="en-US" sz="2000" dirty="0" smtClean="0">
                <a:hlinkClick r:id="rId2"/>
              </a:rPr>
              <a:t>privacybadger</a:t>
            </a:r>
            <a:r>
              <a:rPr lang="en-US" sz="200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2-28 at 12.3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" y="2363289"/>
            <a:ext cx="6877889" cy="1754021"/>
          </a:xfrm>
          <a:prstGeom prst="rect">
            <a:avLst/>
          </a:prstGeom>
        </p:spPr>
      </p:pic>
      <p:pic>
        <p:nvPicPr>
          <p:cNvPr id="6" name="Picture 5" descr="Screen Shot 2014-04-11 at 11.45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1" y="4616059"/>
            <a:ext cx="3263900" cy="1054100"/>
          </a:xfrm>
          <a:prstGeom prst="rect">
            <a:avLst/>
          </a:prstGeom>
        </p:spPr>
      </p:pic>
      <p:pic>
        <p:nvPicPr>
          <p:cNvPr id="7" name="Picture 6" descr="Screen Shot 2014-04-11 at 11.44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03" y="4683755"/>
            <a:ext cx="3517032" cy="88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883" y="5726053"/>
            <a:ext cx="490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  <a:hlinkClick r:id="rId6"/>
              </a:rPr>
              <a:t>https://www.mozilla.org/en-US/lightbeam</a:t>
            </a:r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  <a:hlinkClick r:id="rId6"/>
              </a:rPr>
              <a:t>/</a:t>
            </a:r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endParaRPr lang="en-US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164" y="5726053"/>
            <a:ext cx="312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  <a:hlinkClick r:id="rId7"/>
              </a:rPr>
              <a:t>https://www.ghostery.com</a:t>
            </a:r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  <a:hlinkClick r:id="rId7"/>
              </a:rPr>
              <a:t>/</a:t>
            </a:r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endParaRPr lang="en-US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42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1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0" dirty="0" smtClean="0"/>
              <a:t>Web tracking </a:t>
            </a:r>
            <a:r>
              <a:rPr lang="en-US" b="0" dirty="0"/>
              <a:t>is </a:t>
            </a:r>
            <a:r>
              <a:rPr lang="en-US" b="0" dirty="0">
                <a:solidFill>
                  <a:srgbClr val="1200D4"/>
                </a:solidFill>
              </a:rPr>
              <a:t>complicated and ubiquitous.</a:t>
            </a:r>
          </a:p>
          <a:p>
            <a:pPr marL="457200" indent="-457200">
              <a:buFont typeface="Arial"/>
              <a:buChar char="•"/>
            </a:pPr>
            <a:r>
              <a:rPr lang="en-US" b="0" dirty="0"/>
              <a:t>We systematically </a:t>
            </a:r>
            <a:r>
              <a:rPr lang="en-US" b="0" dirty="0">
                <a:solidFill>
                  <a:srgbClr val="1200D4"/>
                </a:solidFill>
              </a:rPr>
              <a:t>developed a tracking taxonomy</a:t>
            </a:r>
            <a:r>
              <a:rPr lang="en-US" b="0" dirty="0"/>
              <a:t> and performed an extensive </a:t>
            </a:r>
            <a:r>
              <a:rPr lang="en-US" b="0" dirty="0">
                <a:solidFill>
                  <a:srgbClr val="1200D4"/>
                </a:solidFill>
              </a:rPr>
              <a:t>measurement study.</a:t>
            </a:r>
          </a:p>
          <a:p>
            <a:pPr marL="457200" indent="-457200">
              <a:buFont typeface="Arial"/>
              <a:buChar char="•"/>
            </a:pPr>
            <a:r>
              <a:rPr lang="en-US" b="0" dirty="0"/>
              <a:t>Understanding the tracking ecosystem helps us design </a:t>
            </a:r>
            <a:r>
              <a:rPr lang="en-US" b="0" dirty="0">
                <a:solidFill>
                  <a:srgbClr val="1200D4"/>
                </a:solidFill>
              </a:rPr>
              <a:t>new tools and defenses.</a:t>
            </a:r>
          </a:p>
          <a:p>
            <a:pPr marL="457200" indent="-457200">
              <a:buFont typeface="Arial"/>
              <a:buChar char="•"/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29247" y="5366965"/>
            <a:ext cx="747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Thanks to my collaborators! </a:t>
            </a:r>
            <a:r>
              <a:rPr lang="en-US" sz="20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Yoshi Kohno, Ada Lerner, Chris </a:t>
            </a:r>
            <a:r>
              <a:rPr lang="en-US" sz="2000" i="1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Rovillos</a:t>
            </a:r>
            <a:r>
              <a:rPr lang="en-US" sz="20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, Alisha </a:t>
            </a:r>
            <a:r>
              <a:rPr lang="en-US" sz="2000" i="1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Saxena</a:t>
            </a:r>
            <a:r>
              <a:rPr lang="en-US" sz="20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, Anna </a:t>
            </a:r>
            <a:r>
              <a:rPr lang="en-US" sz="2000" i="1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Kornfeld</a:t>
            </a:r>
            <a:r>
              <a:rPr lang="en-US" sz="20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 Simpson, David </a:t>
            </a:r>
            <a:r>
              <a:rPr lang="en-US" sz="2000" i="1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Wetherall</a:t>
            </a:r>
            <a:endParaRPr lang="en-US" sz="2000" i="1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43</a:t>
            </a:fld>
            <a:endParaRPr lang="en-US">
              <a:solidFill>
                <a:srgbClr val="0000AC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8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>
              <a:solidFill>
                <a:srgbClr val="0000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44</a:t>
            </a:fld>
            <a:endParaRPr lang="en-US">
              <a:solidFill>
                <a:srgbClr val="0000A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6021" y="4228132"/>
            <a:ext cx="3292924" cy="1945686"/>
            <a:chOff x="2016069" y="3773616"/>
            <a:chExt cx="3292924" cy="1945686"/>
          </a:xfrm>
        </p:grpSpPr>
        <p:sp>
          <p:nvSpPr>
            <p:cNvPr id="8" name="TextBox 7"/>
            <p:cNvSpPr txBox="1"/>
            <p:nvPr/>
          </p:nvSpPr>
          <p:spPr>
            <a:xfrm>
              <a:off x="2016069" y="4795972"/>
              <a:ext cx="3292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500D7"/>
                  </a:solidFill>
                  <a:latin typeface="Calibri Light"/>
                  <a:cs typeface="Calibri Light"/>
                </a:rPr>
                <a:t>Understand </a:t>
              </a:r>
              <a:r>
                <a:rPr lang="en-US" dirty="0" smtClean="0">
                  <a:solidFill>
                    <a:srgbClr val="0500D7"/>
                  </a:solidFill>
                  <a:latin typeface="Calibri Light"/>
                  <a:cs typeface="Calibri Light"/>
                </a:rPr>
                <a:t>mental </a:t>
              </a:r>
              <a:r>
                <a:rPr lang="en-US" dirty="0">
                  <a:solidFill>
                    <a:srgbClr val="0500D7"/>
                  </a:solidFill>
                  <a:latin typeface="Calibri Light"/>
                  <a:cs typeface="Calibri Light"/>
                </a:rPr>
                <a:t>models. 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 Light"/>
                  <a:cs typeface="Calibri Light"/>
                </a:rPr>
                <a:t>e.g.: smartphone permissions,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 Light"/>
                  <a:cs typeface="Calibri Light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ocial media, journalists, lawyers</a:t>
              </a:r>
              <a:r>
                <a:rPr lang="en-US" sz="1600" i="1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.</a:t>
              </a:r>
              <a:endParaRPr lang="en-US" sz="1600" i="1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9" name="Picture 8" descr="heres-how-to-use-snapchat-the-awesome-new-sexting-app.jpg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536" y="3773616"/>
              <a:ext cx="1179959" cy="9739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56021" y="1770536"/>
            <a:ext cx="3514546" cy="2294639"/>
            <a:chOff x="4768676" y="2065028"/>
            <a:chExt cx="3514546" cy="2294639"/>
          </a:xfrm>
        </p:grpSpPr>
        <p:sp>
          <p:nvSpPr>
            <p:cNvPr id="11" name="TextBox 10"/>
            <p:cNvSpPr txBox="1"/>
            <p:nvPr/>
          </p:nvSpPr>
          <p:spPr>
            <a:xfrm>
              <a:off x="4768676" y="3159338"/>
              <a:ext cx="35145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500D7"/>
                  </a:solidFill>
                  <a:latin typeface="Calibri Light"/>
                  <a:cs typeface="Calibri Light"/>
                </a:rPr>
                <a:t>Analyze existing systems.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 Light"/>
                  <a:cs typeface="Calibri Light"/>
                </a:rPr>
                <a:t>e.g.: </a:t>
              </a:r>
              <a:r>
                <a:rPr lang="en-US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web tracking, </a:t>
              </a:r>
              <a:r>
                <a:rPr lang="en-US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automobiles,   QR </a:t>
              </a:r>
              <a:r>
                <a:rPr lang="en-US" dirty="0">
                  <a:solidFill>
                    <a:srgbClr val="000000"/>
                  </a:solidFill>
                  <a:latin typeface="Calibri Light"/>
                  <a:cs typeface="Calibri Light"/>
                </a:rPr>
                <a:t>codes.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  <a:p>
              <a:endParaRPr lang="en-US" sz="16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12" name="Picture 11" descr="Untitled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123" y="2170392"/>
              <a:ext cx="1191522" cy="9374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1136" y="2065028"/>
              <a:ext cx="1113106" cy="111310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5012012" y="1874200"/>
            <a:ext cx="3225691" cy="2173841"/>
            <a:chOff x="4558876" y="1693484"/>
            <a:chExt cx="3225691" cy="2173841"/>
          </a:xfrm>
        </p:grpSpPr>
        <p:sp>
          <p:nvSpPr>
            <p:cNvPr id="15" name="TextBox 14"/>
            <p:cNvSpPr txBox="1"/>
            <p:nvPr/>
          </p:nvSpPr>
          <p:spPr>
            <a:xfrm>
              <a:off x="4558876" y="2697774"/>
              <a:ext cx="32256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500D7"/>
                  </a:solidFill>
                  <a:latin typeface="Calibri Light"/>
                  <a:cs typeface="Calibri Light"/>
                </a:rPr>
                <a:t>Build new systems.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 Light"/>
                  <a:cs typeface="Calibri Light"/>
                </a:rPr>
                <a:t>e.g.: </a:t>
              </a:r>
              <a:r>
                <a:rPr lang="en-US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web, </a:t>
              </a:r>
              <a:r>
                <a:rPr lang="en-US" dirty="0">
                  <a:solidFill>
                    <a:prstClr val="black"/>
                  </a:solidFill>
                  <a:latin typeface="Calibri Light"/>
                  <a:cs typeface="Calibri Light"/>
                </a:rPr>
                <a:t>OS, smartphones, UI </a:t>
              </a:r>
              <a:r>
                <a:rPr lang="en-US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toolkits, usable encrypted email.</a:t>
              </a:r>
              <a:endParaRPr lang="en-US" sz="1600" dirty="0">
                <a:solidFill>
                  <a:prstClr val="black"/>
                </a:solidFill>
                <a:latin typeface="Calibri Light"/>
                <a:cs typeface="Calibri Light"/>
              </a:endParaRPr>
            </a:p>
            <a:p>
              <a:endParaRPr lang="en-US" sz="16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  <p:pic>
          <p:nvPicPr>
            <p:cNvPr id="16" name="Picture 15" descr="Untitl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85" y="1693484"/>
              <a:ext cx="1241780" cy="984448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811482" y="1726739"/>
            <a:ext cx="3437466" cy="2104529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8735" y="4134961"/>
            <a:ext cx="3430213" cy="2096804"/>
          </a:xfrm>
          <a:prstGeom prst="roundRect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2816" y="1770535"/>
            <a:ext cx="3493066" cy="2060733"/>
          </a:xfrm>
          <a:prstGeom prst="roundRect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82816" y="4134960"/>
            <a:ext cx="3493066" cy="2094889"/>
          </a:xfrm>
          <a:prstGeom prst="roundRect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6559232" y="3785744"/>
            <a:ext cx="303689" cy="394742"/>
          </a:xfrm>
          <a:prstGeom prst="rightArrow">
            <a:avLst>
              <a:gd name="adj1" fmla="val 45785"/>
              <a:gd name="adj2" fmla="val 40430"/>
            </a:avLst>
          </a:prstGeom>
          <a:solidFill>
            <a:srgbClr val="000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C0083"/>
              </a:solidFill>
              <a:latin typeface="Calibri Light"/>
              <a:cs typeface="Calibri Light"/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4248946" y="5004696"/>
            <a:ext cx="633869" cy="394742"/>
          </a:xfrm>
          <a:prstGeom prst="rightArrow">
            <a:avLst>
              <a:gd name="adj1" fmla="val 45785"/>
              <a:gd name="adj2" fmla="val 40430"/>
            </a:avLst>
          </a:prstGeom>
          <a:solidFill>
            <a:srgbClr val="000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C0083"/>
              </a:solidFill>
              <a:latin typeface="Calibri Light"/>
              <a:cs typeface="Calibri Light"/>
            </a:endParaRPr>
          </a:p>
        </p:txBody>
      </p:sp>
      <p:sp>
        <p:nvSpPr>
          <p:cNvPr id="23" name="Right Arrow 22"/>
          <p:cNvSpPr/>
          <p:nvPr/>
        </p:nvSpPr>
        <p:spPr>
          <a:xfrm rot="16200000">
            <a:off x="2382268" y="3783942"/>
            <a:ext cx="303689" cy="394742"/>
          </a:xfrm>
          <a:prstGeom prst="rightArrow">
            <a:avLst>
              <a:gd name="adj1" fmla="val 45785"/>
              <a:gd name="adj2" fmla="val 40430"/>
            </a:avLst>
          </a:prstGeom>
          <a:solidFill>
            <a:srgbClr val="000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C0083"/>
              </a:solidFill>
              <a:latin typeface="Calibri Light"/>
              <a:cs typeface="Calibri Light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248945" y="2616021"/>
            <a:ext cx="633869" cy="394742"/>
          </a:xfrm>
          <a:prstGeom prst="rightArrow">
            <a:avLst>
              <a:gd name="adj1" fmla="val 45785"/>
              <a:gd name="adj2" fmla="val 40430"/>
            </a:avLst>
          </a:prstGeom>
          <a:solidFill>
            <a:srgbClr val="000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C0083"/>
              </a:solidFill>
              <a:latin typeface="Calibri Light"/>
              <a:cs typeface="Calibri Ligh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411" y="1916888"/>
            <a:ext cx="831426" cy="915978"/>
          </a:xfrm>
          <a:prstGeom prst="rect">
            <a:avLst/>
          </a:prstGeom>
        </p:spPr>
      </p:pic>
      <p:pic>
        <p:nvPicPr>
          <p:cNvPr id="26" name="Picture 25" descr="willow-gar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48" y="4249477"/>
            <a:ext cx="830471" cy="1019818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none" spc="-60" baseline="0">
                <a:solidFill>
                  <a:schemeClr val="tx2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600" dirty="0" smtClean="0"/>
              <a:t>Research Overview:</a:t>
            </a:r>
            <a:br>
              <a:rPr lang="en-US" sz="3600" dirty="0" smtClean="0"/>
            </a:br>
            <a:r>
              <a:rPr lang="en-US" sz="3600" dirty="0" smtClean="0"/>
              <a:t>Improving Security &amp; Privacy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974024" y="5250488"/>
            <a:ext cx="333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00D7"/>
                </a:solidFill>
                <a:latin typeface="Calibri Light"/>
                <a:cs typeface="Calibri Light"/>
              </a:rPr>
              <a:t>Anticipate future technologies.</a:t>
            </a:r>
          </a:p>
          <a:p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e.g.: </a:t>
            </a:r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telerobotics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wearables</a:t>
            </a:r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augmented reality, </a:t>
            </a:r>
            <a:r>
              <a:rPr lang="en-US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IoT</a:t>
            </a:r>
            <a:r>
              <a:rPr lang="en-US" dirty="0" smtClean="0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  <a:endParaRPr lang="en-US" sz="16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endParaRPr lang="en-US" sz="16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29" name="Picture 28" descr="Untitled.png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21" y="4324535"/>
            <a:ext cx="1107959" cy="902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86834" y="38731"/>
            <a:ext cx="3560888" cy="830997"/>
          </a:xfrm>
          <a:prstGeom prst="rect">
            <a:avLst/>
          </a:prstGeom>
          <a:solidFill>
            <a:srgbClr val="FFF18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u="sng" dirty="0" smtClean="0">
                <a:latin typeface="Calibri Light"/>
                <a:cs typeface="Calibri Light"/>
                <a:hlinkClick r:id="rId9"/>
              </a:rPr>
              <a:t>www.franziroesner.com</a:t>
            </a:r>
            <a:endParaRPr lang="en-US" sz="2400" b="1" u="sng" dirty="0" smtClean="0">
              <a:latin typeface="Calibri Light"/>
              <a:cs typeface="Calibri Light"/>
            </a:endParaRPr>
          </a:p>
          <a:p>
            <a:pPr algn="ctr"/>
            <a:r>
              <a:rPr lang="en-US" sz="2400" b="1" u="sng" dirty="0" smtClean="0">
                <a:latin typeface="Calibri Light"/>
                <a:cs typeface="Calibri Light"/>
                <a:hlinkClick r:id="rId10"/>
              </a:rPr>
              <a:t>franzi@cs.washington.edu</a:t>
            </a:r>
            <a:r>
              <a:rPr lang="en-US" sz="2400" b="1" u="sng" dirty="0" smtClean="0">
                <a:latin typeface="Calibri Light"/>
                <a:cs typeface="Calibri Light"/>
              </a:rPr>
              <a:t> </a:t>
            </a:r>
            <a:endParaRPr lang="en-US" sz="2400" b="1" u="sng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34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S&amp;P Challenges Arise Everywhere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5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41" y="3698320"/>
            <a:ext cx="2979995" cy="2427843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54" y="4236529"/>
            <a:ext cx="2401664" cy="1889634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529671" cy="200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142" y="1600200"/>
            <a:ext cx="2979995" cy="1936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212" y="1600200"/>
            <a:ext cx="2410764" cy="24107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921" y="1363960"/>
            <a:ext cx="8576719" cy="501175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547" y="3768030"/>
            <a:ext cx="2358133" cy="2358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228071" y="2800111"/>
            <a:ext cx="5312345" cy="23083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Calibri Light"/>
                <a:cs typeface="Calibri Light"/>
              </a:rPr>
              <a:t>Today’s talk: web privacy</a:t>
            </a:r>
          </a:p>
          <a:p>
            <a:endParaRPr lang="en-US" sz="2400" b="1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Calibri Light"/>
                <a:cs typeface="Calibri Light"/>
              </a:rPr>
              <a:t>Who tracks you as you browse, and how?</a:t>
            </a:r>
            <a:endParaRPr lang="en-US" sz="4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55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/>
              <a:t>Understanding web tracking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/>
              <a:t>Measuring web tracking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/>
              <a:t>Defenses</a:t>
            </a:r>
            <a:endParaRPr lang="en-US" sz="3600" b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6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8325" indent="-568325">
              <a:lnSpc>
                <a:spcPct val="120000"/>
              </a:lnSpc>
              <a:buAutoNum type="arabicPeriod"/>
            </a:pPr>
            <a:r>
              <a:rPr lang="en-US" sz="3600" dirty="0" smtClean="0"/>
              <a:t>Understanding web tracking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web tracking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Defenses</a:t>
            </a:r>
            <a:endParaRPr lang="en-US" sz="3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5718"/>
            <a:ext cx="1530626" cy="283845"/>
          </a:xfrm>
        </p:spPr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1079" y="6375718"/>
            <a:ext cx="1315721" cy="283845"/>
          </a:xfrm>
        </p:spPr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7</a:t>
            </a:fld>
            <a:endParaRPr lang="en-US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Ads That Follow You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8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9" name="Picture 8" descr="Screen shot 2014-01-15 at 8.54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9" y="1563871"/>
            <a:ext cx="4593087" cy="4343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shot 2014-01-15 at 8.58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67" y="2173267"/>
            <a:ext cx="6613346" cy="333706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712206" y="3825789"/>
            <a:ext cx="1940229" cy="1665589"/>
          </a:xfrm>
          <a:prstGeom prst="rect">
            <a:avLst/>
          </a:prstGeom>
          <a:noFill/>
          <a:ln w="57150" cmpd="sng">
            <a:solidFill>
              <a:srgbClr val="0000E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 descr="Screen shot 2014-01-15 at 9.16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2" y="3117326"/>
            <a:ext cx="6181710" cy="20449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551682" y="3546795"/>
            <a:ext cx="4407293" cy="624492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85358" y="2750505"/>
            <a:ext cx="6733466" cy="1592580"/>
            <a:chOff x="2117716" y="3922982"/>
            <a:chExt cx="4997523" cy="1779647"/>
          </a:xfrm>
        </p:grpSpPr>
        <p:sp>
          <p:nvSpPr>
            <p:cNvPr id="18" name="Rounded Rectangle 17"/>
            <p:cNvSpPr/>
            <p:nvPr/>
          </p:nvSpPr>
          <p:spPr>
            <a:xfrm>
              <a:off x="2117716" y="3922982"/>
              <a:ext cx="4997523" cy="17796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en-US" sz="2400" dirty="0">
                <a:solidFill>
                  <a:prstClr val="black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117716" y="3922982"/>
              <a:ext cx="4997523" cy="1779647"/>
            </a:xfrm>
            <a:prstGeom prst="roundRect">
              <a:avLst/>
            </a:prstGeom>
            <a:solidFill>
              <a:srgbClr val="0000B9">
                <a:alpha val="19000"/>
              </a:srgbClr>
            </a:solidFill>
            <a:ln w="25400" cap="flat" cmpd="sng" algn="ctr">
              <a:solidFill>
                <a:srgbClr val="0000E2"/>
              </a:solidFill>
              <a:prstDash val="solid"/>
            </a:ln>
            <a:effectLst>
              <a:glow rad="762000">
                <a:schemeClr val="bg1">
                  <a:alpha val="75000"/>
                </a:schemeClr>
              </a:glow>
            </a:effectLst>
          </p:spPr>
          <p:txBody>
            <a:bodyPr rtlCol="0" anchor="ctr"/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alibri Light"/>
                  <a:cs typeface="Calibri Light"/>
                </a:rPr>
                <a:t>Advertisers (and others) track your browsing behaviors for the purposes of </a:t>
              </a:r>
              <a:r>
                <a:rPr lang="en-US" sz="2800" dirty="0" smtClean="0">
                  <a:solidFill>
                    <a:srgbClr val="0000E2"/>
                  </a:solidFill>
                  <a:latin typeface="Calibri Light"/>
                  <a:cs typeface="Calibri Light"/>
                </a:rPr>
                <a:t>targeted ads, website analytics, and personalized content.</a:t>
              </a:r>
              <a:endParaRPr lang="en-US" sz="2800" dirty="0">
                <a:solidFill>
                  <a:srgbClr val="0000E2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0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Third-Party Web Tracking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7022" y="4962194"/>
            <a:ext cx="715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 Light"/>
                <a:cs typeface="Calibri Light"/>
              </a:rPr>
              <a:t>These ads allow </a:t>
            </a:r>
            <a:r>
              <a:rPr lang="en-US" sz="2800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criteo.com</a:t>
            </a:r>
            <a:r>
              <a:rPr lang="en-US" sz="2800" b="1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 Light"/>
                <a:cs typeface="Calibri Light"/>
              </a:rPr>
              <a:t>to link your visits between sites, </a:t>
            </a:r>
            <a:r>
              <a:rPr lang="en-US" sz="2800" dirty="0" smtClean="0">
                <a:solidFill>
                  <a:srgbClr val="0000E2"/>
                </a:solidFill>
                <a:latin typeface="Calibri Light"/>
                <a:cs typeface="Calibri Light"/>
              </a:rPr>
              <a:t>even if you never click on the ads.</a:t>
            </a:r>
            <a:endParaRPr lang="en-US" sz="2800" dirty="0">
              <a:solidFill>
                <a:srgbClr val="0000E2"/>
              </a:solidFill>
              <a:latin typeface="Calibri Light"/>
              <a:cs typeface="Calibri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AC"/>
                </a:solidFill>
              </a:rPr>
              <a:t>10/10/16</a:t>
            </a:r>
            <a:endParaRPr lang="en-US" dirty="0">
              <a:solidFill>
                <a:srgbClr val="0000A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B8EC-C0B9-7444-B369-598D069820D3}" type="slidenum">
              <a:rPr lang="en-US" smtClean="0">
                <a:solidFill>
                  <a:srgbClr val="0000AC"/>
                </a:solidFill>
              </a:rPr>
              <a:pPr/>
              <a:t>9</a:t>
            </a:fld>
            <a:endParaRPr lang="en-US">
              <a:solidFill>
                <a:srgbClr val="0000AC"/>
              </a:solidFill>
            </a:endParaRPr>
          </a:p>
        </p:txBody>
      </p:sp>
      <p:pic>
        <p:nvPicPr>
          <p:cNvPr id="14" name="Picture 13" descr="Screen shot 2014-01-15 at 8.5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02" y="1698740"/>
            <a:ext cx="5420698" cy="2735260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7065015" y="3039691"/>
            <a:ext cx="1621785" cy="1375355"/>
          </a:xfrm>
          <a:prstGeom prst="rect">
            <a:avLst/>
          </a:prstGeom>
          <a:noFill/>
          <a:ln w="57150" cmpd="sng">
            <a:solidFill>
              <a:srgbClr val="0000E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5" name="Picture 24" descr="Screen shot 2014-01-15 at 9.16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3376"/>
            <a:ext cx="6181710" cy="20449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686560" y="3110960"/>
            <a:ext cx="4407293" cy="624492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6633" y="1995803"/>
            <a:ext cx="3809877" cy="255705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76633" y="1995803"/>
            <a:ext cx="3841597" cy="2557058"/>
          </a:xfrm>
          <a:prstGeom prst="rect">
            <a:avLst/>
          </a:prstGeom>
          <a:solidFill>
            <a:srgbClr val="0000FF">
              <a:alpha val="19000"/>
            </a:srgbClr>
          </a:solidFill>
          <a:ln w="28575" cmpd="sng">
            <a:solidFill>
              <a:srgbClr val="0000E2"/>
            </a:solidFill>
          </a:ln>
          <a:effectLst>
            <a:glow rad="7620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 Light"/>
                <a:cs typeface="Calibri Light"/>
              </a:rPr>
              <a:t>Browsing profile for user 123:</a:t>
            </a:r>
          </a:p>
          <a:p>
            <a:endParaRPr lang="en-US" sz="900" b="1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lvl="1"/>
            <a:r>
              <a:rPr lang="en-US" sz="2400" dirty="0" err="1">
                <a:solidFill>
                  <a:prstClr val="black"/>
                </a:solidFill>
                <a:latin typeface="Calibri Light"/>
                <a:cs typeface="Calibri Light"/>
              </a:rPr>
              <a:t>c</a:t>
            </a:r>
            <a:r>
              <a:rPr lang="en-US" sz="24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nn.com</a:t>
            </a:r>
            <a:endParaRPr lang="en-US" sz="2400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theonion.com</a:t>
            </a:r>
            <a:endParaRPr lang="en-US" sz="24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 Light"/>
                <a:cs typeface="Calibri Light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Calibri Light"/>
                <a:cs typeface="Calibri Light"/>
              </a:rPr>
              <a:t>dult-</a:t>
            </a:r>
            <a:r>
              <a:rPr lang="en-US" sz="2400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site.com</a:t>
            </a:r>
            <a:endParaRPr lang="en-US" sz="2400" dirty="0" smtClean="0">
              <a:solidFill>
                <a:srgbClr val="FF0000"/>
              </a:solidFill>
              <a:latin typeface="Calibri Light"/>
              <a:cs typeface="Calibri Light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 Light"/>
                <a:cs typeface="Calibri Light"/>
              </a:rPr>
              <a:t>political-</a:t>
            </a:r>
            <a:r>
              <a:rPr lang="en-US" sz="2400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site.com</a:t>
            </a:r>
            <a:endParaRPr lang="en-US" sz="2400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5520410" y="3149170"/>
            <a:ext cx="443975" cy="4439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64678" y="6375718"/>
            <a:ext cx="3429000" cy="287475"/>
          </a:xfrm>
        </p:spPr>
        <p:txBody>
          <a:bodyPr/>
          <a:lstStyle/>
          <a:p>
            <a:r>
              <a:rPr lang="en-US" dirty="0" smtClean="0">
                <a:solidFill>
                  <a:srgbClr val="0000AC"/>
                </a:solidFill>
              </a:rPr>
              <a:t>Franziska Roesner – Third-Party Tracking on the Web</a:t>
            </a:r>
            <a:endParaRPr lang="en-US" dirty="0">
              <a:solidFill>
                <a:srgbClr val="00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4">
      <a:dk1>
        <a:sysClr val="windowText" lastClr="000000"/>
      </a:dk1>
      <a:lt1>
        <a:sysClr val="window" lastClr="FFFFFF"/>
      </a:lt1>
      <a:dk2>
        <a:srgbClr val="0000A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0000"/>
      </a:accent6>
      <a:hlink>
        <a:srgbClr val="FFF100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ential">
  <a:themeElements>
    <a:clrScheme name="Custom 18">
      <a:dk1>
        <a:sysClr val="windowText" lastClr="000000"/>
      </a:dk1>
      <a:lt1>
        <a:sysClr val="window" lastClr="FFFFFF"/>
      </a:lt1>
      <a:dk2>
        <a:srgbClr val="0000A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21230</TotalTime>
  <Words>2274</Words>
  <Application>Microsoft Macintosh PowerPoint</Application>
  <PresentationFormat>On-screen Show (4:3)</PresentationFormat>
  <Paragraphs>429</Paragraphs>
  <Slides>44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Essential</vt:lpstr>
      <vt:lpstr>1_Essential</vt:lpstr>
      <vt:lpstr>The Invisible Trail:  Third-Party Tracking on the Web </vt:lpstr>
      <vt:lpstr>The Invisible Trail:  Third-Party Tracking on the Web </vt:lpstr>
      <vt:lpstr>New technologies bring new benefits…</vt:lpstr>
      <vt:lpstr>Security &amp; Privacy Research</vt:lpstr>
      <vt:lpstr>S&amp;P Challenges Arise Everywhere</vt:lpstr>
      <vt:lpstr>Outline</vt:lpstr>
      <vt:lpstr>Outline</vt:lpstr>
      <vt:lpstr>Ads That Follow You</vt:lpstr>
      <vt:lpstr>Third-Party Web Tracking</vt:lpstr>
      <vt:lpstr>Concerns About Privacy</vt:lpstr>
      <vt:lpstr>Understanding the Tracking Ecosystem</vt:lpstr>
      <vt:lpstr>Our Approach</vt:lpstr>
      <vt:lpstr>Web 101: Cookies</vt:lpstr>
      <vt:lpstr>Web 101: First and Third Parties</vt:lpstr>
      <vt:lpstr>Anonymous Tracking</vt:lpstr>
      <vt:lpstr>Basic Tracking Mechanisms</vt:lpstr>
      <vt:lpstr>Our Tracking Taxonomy</vt:lpstr>
      <vt:lpstr>Other Trackers?</vt:lpstr>
      <vt:lpstr>Personal Tracking</vt:lpstr>
      <vt:lpstr>Outline</vt:lpstr>
      <vt:lpstr>Measurement Study</vt:lpstr>
      <vt:lpstr>How prevalent is tracking?</vt:lpstr>
      <vt:lpstr>How prevalent is tracking?</vt:lpstr>
      <vt:lpstr>Who/what are the top trackers?</vt:lpstr>
      <vt:lpstr>How are users affected?</vt:lpstr>
      <vt:lpstr>How are users affected?</vt:lpstr>
      <vt:lpstr>How are users affected?</vt:lpstr>
      <vt:lpstr>How has this changed over time?</vt:lpstr>
      <vt:lpstr>The Wayback Machine to the Rescue</vt:lpstr>
      <vt:lpstr>1996-2016: More &amp; More Tracking</vt:lpstr>
      <vt:lpstr>1996-2016: More &amp; More Tracking</vt:lpstr>
      <vt:lpstr>1996-2016: More &amp; More Tracking</vt:lpstr>
      <vt:lpstr>Outline</vt:lpstr>
      <vt:lpstr>Defenses to Reduce Tracking</vt:lpstr>
      <vt:lpstr>Defenses to Reduce Tracking</vt:lpstr>
      <vt:lpstr>Defenses to Reduce Tracking</vt:lpstr>
      <vt:lpstr>Quirks of 3rd Party Cookie Blocking</vt:lpstr>
      <vt:lpstr>What 3rd Party Cookie Blocking Misses</vt:lpstr>
      <vt:lpstr>What 3rd Party Cookie Blocking Misses</vt:lpstr>
      <vt:lpstr>Our Defense: ShareMeNot</vt:lpstr>
      <vt:lpstr>Defenses to Reduce Tracking</vt:lpstr>
      <vt:lpstr>Recommended Browser Add-ons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&amp; Privacy for Existing and Emerging Technologies  Case Studies in Web Tracking, Permission Granting, and Augmented Reality</dc:title>
  <dc:creator>Franzi Roesner</dc:creator>
  <cp:lastModifiedBy>Franziska Roesner</cp:lastModifiedBy>
  <cp:revision>821</cp:revision>
  <dcterms:created xsi:type="dcterms:W3CDTF">2014-01-15T01:28:22Z</dcterms:created>
  <dcterms:modified xsi:type="dcterms:W3CDTF">2016-10-19T16:00:37Z</dcterms:modified>
</cp:coreProperties>
</file>