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Nunito Sans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ono" panose="00000009000000000000" pitchFamily="49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YpQ7ZEIO1mKCMWuCjUj7WIQh1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CE64E-8F92-418C-8888-0766696C3B17}" v="17" dt="2026-04-20T16:29:00.065"/>
  </p1510:revLst>
</p1510:revInfo>
</file>

<file path=ppt/tableStyles.xml><?xml version="1.0" encoding="utf-8"?>
<a:tblStyleLst xmlns:a="http://schemas.openxmlformats.org/drawingml/2006/main" def="{FD95CA81-72D3-4EBE-8DDC-8BD12CDF1992}">
  <a:tblStyle styleId="{FD95CA81-72D3-4EBE-8DDC-8BD12CDF199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8" d="100"/>
          <a:sy n="188" d="100"/>
        </p:scale>
        <p:origin x="1014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modSld">
      <pc:chgData name="Adrian Salguero" userId="f921b06be2346e4d" providerId="LiveId" clId="{42694335-63BB-46EC-AF38-63FE051D1C63}" dt="2026-04-20T16:29:00.065" v="44"/>
      <pc:docMkLst>
        <pc:docMk/>
      </pc:docMkLst>
      <pc:sldChg chg="addSp delSp modSp mod delAnim modAnim modNotes">
        <pc:chgData name="Adrian Salguero" userId="f921b06be2346e4d" providerId="LiveId" clId="{42694335-63BB-46EC-AF38-63FE051D1C63}" dt="2026-04-20T16:29:00.065" v="44"/>
        <pc:sldMkLst>
          <pc:docMk/>
          <pc:sldMk cId="0" sldId="259"/>
        </pc:sldMkLst>
        <pc:spChg chg="add del mod">
          <ac:chgData name="Adrian Salguero" userId="f921b06be2346e4d" providerId="LiveId" clId="{42694335-63BB-46EC-AF38-63FE051D1C63}" dt="2026-04-20T16:24:33.160" v="5" actId="478"/>
          <ac:spMkLst>
            <pc:docMk/>
            <pc:sldMk cId="0" sldId="259"/>
            <ac:spMk id="4" creationId="{D633D563-17B0-11D1-77F4-AA6950B712EA}"/>
          </ac:spMkLst>
        </pc:spChg>
        <pc:picChg chg="add del mod">
          <ac:chgData name="Adrian Salguero" userId="f921b06be2346e4d" providerId="LiveId" clId="{42694335-63BB-46EC-AF38-63FE051D1C63}" dt="2026-04-20T16:28:59.320" v="43" actId="21"/>
          <ac:picMkLst>
            <pc:docMk/>
            <pc:sldMk cId="0" sldId="259"/>
            <ac:picMk id="3" creationId="{3CA35B84-38B0-8417-B7B2-24AC17F52C8C}"/>
          </ac:picMkLst>
        </pc:picChg>
        <pc:picChg chg="add mod">
          <ac:chgData name="Adrian Salguero" userId="f921b06be2346e4d" providerId="LiveId" clId="{42694335-63BB-46EC-AF38-63FE051D1C63}" dt="2026-04-20T16:29:00.065" v="44"/>
          <ac:picMkLst>
            <pc:docMk/>
            <pc:sldMk cId="0" sldId="259"/>
            <ac:picMk id="5" creationId="{3CA35B84-38B0-8417-B7B2-24AC17F52C8C}"/>
          </ac:picMkLst>
        </pc:picChg>
      </pc:sldChg>
      <pc:sldChg chg="modSp mod">
        <pc:chgData name="Adrian Salguero" userId="f921b06be2346e4d" providerId="LiveId" clId="{42694335-63BB-46EC-AF38-63FE051D1C63}" dt="2026-04-20T16:28:05.724" v="32" actId="208"/>
        <pc:sldMkLst>
          <pc:docMk/>
          <pc:sldMk cId="0" sldId="261"/>
        </pc:sldMkLst>
        <pc:spChg chg="mod">
          <ac:chgData name="Adrian Salguero" userId="f921b06be2346e4d" providerId="LiveId" clId="{42694335-63BB-46EC-AF38-63FE051D1C63}" dt="2026-04-20T16:25:54.124" v="12" actId="207"/>
          <ac:spMkLst>
            <pc:docMk/>
            <pc:sldMk cId="0" sldId="261"/>
            <ac:spMk id="172" creationId="{00000000-0000-0000-0000-000000000000}"/>
          </ac:spMkLst>
        </pc:spChg>
        <pc:spChg chg="mod">
          <ac:chgData name="Adrian Salguero" userId="f921b06be2346e4d" providerId="LiveId" clId="{42694335-63BB-46EC-AF38-63FE051D1C63}" dt="2026-04-20T16:28:05.724" v="32" actId="208"/>
          <ac:spMkLst>
            <pc:docMk/>
            <pc:sldMk cId="0" sldId="261"/>
            <ac:spMk id="173" creationId="{00000000-0000-0000-0000-000000000000}"/>
          </ac:spMkLst>
        </pc:spChg>
        <pc:spChg chg="mod">
          <ac:chgData name="Adrian Salguero" userId="f921b06be2346e4d" providerId="LiveId" clId="{42694335-63BB-46EC-AF38-63FE051D1C63}" dt="2026-04-20T16:28:05.724" v="32" actId="208"/>
          <ac:spMkLst>
            <pc:docMk/>
            <pc:sldMk cId="0" sldId="261"/>
            <ac:spMk id="174" creationId="{00000000-0000-0000-0000-000000000000}"/>
          </ac:spMkLst>
        </pc:spChg>
        <pc:spChg chg="mod">
          <ac:chgData name="Adrian Salguero" userId="f921b06be2346e4d" providerId="LiveId" clId="{42694335-63BB-46EC-AF38-63FE051D1C63}" dt="2026-04-20T16:25:31.911" v="10" actId="207"/>
          <ac:spMkLst>
            <pc:docMk/>
            <pc:sldMk cId="0" sldId="261"/>
            <ac:spMk id="175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4-20T16:28:39.254" v="38" actId="1076"/>
        <pc:sldMkLst>
          <pc:docMk/>
          <pc:sldMk cId="0" sldId="262"/>
        </pc:sldMkLst>
        <pc:spChg chg="mod">
          <ac:chgData name="Adrian Salguero" userId="f921b06be2346e4d" providerId="LiveId" clId="{42694335-63BB-46EC-AF38-63FE051D1C63}" dt="2026-04-20T16:28:36.146" v="37" actId="14100"/>
          <ac:spMkLst>
            <pc:docMk/>
            <pc:sldMk cId="0" sldId="262"/>
            <ac:spMk id="182" creationId="{00000000-0000-0000-0000-000000000000}"/>
          </ac:spMkLst>
        </pc:spChg>
        <pc:graphicFrameChg chg="mod">
          <ac:chgData name="Adrian Salguero" userId="f921b06be2346e4d" providerId="LiveId" clId="{42694335-63BB-46EC-AF38-63FE051D1C63}" dt="2026-04-20T16:28:39.254" v="38" actId="1076"/>
          <ac:graphicFrameMkLst>
            <pc:docMk/>
            <pc:sldMk cId="0" sldId="262"/>
            <ac:graphicFrameMk id="183" creationId="{00000000-0000-0000-0000-000000000000}"/>
          </ac:graphicFrameMkLst>
        </pc:graphicFrameChg>
      </pc:sldChg>
      <pc:sldChg chg="addSp delSp modSp mod delAnim modAnim">
        <pc:chgData name="Adrian Salguero" userId="f921b06be2346e4d" providerId="LiveId" clId="{42694335-63BB-46EC-AF38-63FE051D1C63}" dt="2026-04-20T16:28:18.410" v="33" actId="14100"/>
        <pc:sldMkLst>
          <pc:docMk/>
          <pc:sldMk cId="0" sldId="266"/>
        </pc:sldMkLst>
        <pc:spChg chg="add del mod">
          <ac:chgData name="Adrian Salguero" userId="f921b06be2346e4d" providerId="LiveId" clId="{42694335-63BB-46EC-AF38-63FE051D1C63}" dt="2026-04-20T16:26:53.689" v="16" actId="478"/>
          <ac:spMkLst>
            <pc:docMk/>
            <pc:sldMk cId="0" sldId="266"/>
            <ac:spMk id="2" creationId="{B4D6D9C2-2BC0-461D-D32E-1D661D65FD5C}"/>
          </ac:spMkLst>
        </pc:spChg>
        <pc:spChg chg="add mod">
          <ac:chgData name="Adrian Salguero" userId="f921b06be2346e4d" providerId="LiveId" clId="{42694335-63BB-46EC-AF38-63FE051D1C63}" dt="2026-04-20T16:26:54.875" v="18"/>
          <ac:spMkLst>
            <pc:docMk/>
            <pc:sldMk cId="0" sldId="266"/>
            <ac:spMk id="4" creationId="{692326EB-9BE5-35F9-16FD-E2FC482E4C82}"/>
          </ac:spMkLst>
        </pc:spChg>
        <pc:spChg chg="add mod">
          <ac:chgData name="Adrian Salguero" userId="f921b06be2346e4d" providerId="LiveId" clId="{42694335-63BB-46EC-AF38-63FE051D1C63}" dt="2026-04-20T16:27:05.912" v="23" actId="1076"/>
          <ac:spMkLst>
            <pc:docMk/>
            <pc:sldMk cId="0" sldId="266"/>
            <ac:spMk id="6" creationId="{6A3096EF-9855-464D-5ED5-78D1141F5EB1}"/>
          </ac:spMkLst>
        </pc:spChg>
        <pc:spChg chg="add mod">
          <ac:chgData name="Adrian Salguero" userId="f921b06be2346e4d" providerId="LiveId" clId="{42694335-63BB-46EC-AF38-63FE051D1C63}" dt="2026-04-20T16:27:40.021" v="30" actId="208"/>
          <ac:spMkLst>
            <pc:docMk/>
            <pc:sldMk cId="0" sldId="266"/>
            <ac:spMk id="7" creationId="{81345A89-B0B5-33A5-F27D-8C421B918270}"/>
          </ac:spMkLst>
        </pc:spChg>
        <pc:spChg chg="mod">
          <ac:chgData name="Adrian Salguero" userId="f921b06be2346e4d" providerId="LiveId" clId="{42694335-63BB-46EC-AF38-63FE051D1C63}" dt="2026-04-20T16:28:18.410" v="33" actId="14100"/>
          <ac:spMkLst>
            <pc:docMk/>
            <pc:sldMk cId="0" sldId="266"/>
            <ac:spMk id="220" creationId="{00000000-0000-0000-0000-000000000000}"/>
          </ac:spMkLst>
        </pc:spChg>
        <pc:graphicFrameChg chg="add mod">
          <ac:chgData name="Adrian Salguero" userId="f921b06be2346e4d" providerId="LiveId" clId="{42694335-63BB-46EC-AF38-63FE051D1C63}" dt="2026-04-20T16:26:54.025" v="17"/>
          <ac:graphicFrameMkLst>
            <pc:docMk/>
            <pc:sldMk cId="0" sldId="266"/>
            <ac:graphicFrameMk id="3" creationId="{0DF93EDC-5A56-2E61-93D0-F899DC83F2C0}"/>
          </ac:graphicFrameMkLst>
        </pc:graphicFrameChg>
        <pc:graphicFrameChg chg="add mod">
          <ac:chgData name="Adrian Salguero" userId="f921b06be2346e4d" providerId="LiveId" clId="{42694335-63BB-46EC-AF38-63FE051D1C63}" dt="2026-04-20T16:27:05.912" v="23" actId="1076"/>
          <ac:graphicFrameMkLst>
            <pc:docMk/>
            <pc:sldMk cId="0" sldId="266"/>
            <ac:graphicFrameMk id="5" creationId="{928EB4E3-66BA-E251-C152-687CB8382CEC}"/>
          </ac:graphicFrameMkLst>
        </pc:graphicFrameChg>
      </pc:sldChg>
      <pc:sldChg chg="modSp mod">
        <pc:chgData name="Adrian Salguero" userId="f921b06be2346e4d" providerId="LiveId" clId="{42694335-63BB-46EC-AF38-63FE051D1C63}" dt="2026-04-20T16:28:23.232" v="34" actId="14100"/>
        <pc:sldMkLst>
          <pc:docMk/>
          <pc:sldMk cId="0" sldId="267"/>
        </pc:sldMkLst>
        <pc:spChg chg="mod">
          <ac:chgData name="Adrian Salguero" userId="f921b06be2346e4d" providerId="LiveId" clId="{42694335-63BB-46EC-AF38-63FE051D1C63}" dt="2026-04-20T16:28:23.232" v="34" actId="14100"/>
          <ac:spMkLst>
            <pc:docMk/>
            <pc:sldMk cId="0" sldId="267"/>
            <ac:spMk id="229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4-20T16:28:29.078" v="36" actId="14100"/>
        <pc:sldMkLst>
          <pc:docMk/>
          <pc:sldMk cId="0" sldId="268"/>
        </pc:sldMkLst>
        <pc:spChg chg="mod">
          <ac:chgData name="Adrian Salguero" userId="f921b06be2346e4d" providerId="LiveId" clId="{42694335-63BB-46EC-AF38-63FE051D1C63}" dt="2026-04-20T16:28:27.209" v="35" actId="14100"/>
          <ac:spMkLst>
            <pc:docMk/>
            <pc:sldMk cId="0" sldId="268"/>
            <ac:spMk id="238" creationId="{00000000-0000-0000-0000-000000000000}"/>
          </ac:spMkLst>
        </pc:spChg>
        <pc:spChg chg="mod">
          <ac:chgData name="Adrian Salguero" userId="f921b06be2346e4d" providerId="LiveId" clId="{42694335-63BB-46EC-AF38-63FE051D1C63}" dt="2026-04-20T16:28:29.078" v="36" actId="14100"/>
          <ac:spMkLst>
            <pc:docMk/>
            <pc:sldMk cId="0" sldId="268"/>
            <ac:spMk id="24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810f35b7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3d810f35b7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810f35b7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d810f35b7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d810f35b7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3d810f35b7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810f35b7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3d810f35b7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810f35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d810f35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810f35b7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d810f35b7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810f35b7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d810f35b7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810f35b7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d810f35b7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810f35b7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d810f35b7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d810f35b7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d810f35b7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fortherock/3899151934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Pandas: DataFrames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Favorite rainy day activity?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Name as many as you’d like! 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54125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5547" y="3406150"/>
            <a:ext cx="1257224" cy="1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810f35b7c_0_68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Series Operations</a:t>
            </a:r>
            <a:endParaRPr/>
          </a:p>
        </p:txBody>
      </p:sp>
      <p:sp>
        <p:nvSpPr>
          <p:cNvPr id="209" name="Google Shape;209;g3d810f35b7c_0_68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does this operation turn into?</a:t>
            </a:r>
            <a:endParaRPr sz="1400"/>
          </a:p>
        </p:txBody>
      </p:sp>
      <p:graphicFrame>
        <p:nvGraphicFramePr>
          <p:cNvPr id="210" name="Google Shape;210;g3d810f35b7c_0_68"/>
          <p:cNvGraphicFramePr/>
          <p:nvPr/>
        </p:nvGraphicFramePr>
        <p:xfrm>
          <a:off x="5953963" y="2302037"/>
          <a:ext cx="756375" cy="1790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75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False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True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False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1" name="Google Shape;211;g3d810f35b7c_0_68"/>
          <p:cNvGraphicFramePr/>
          <p:nvPr/>
        </p:nvGraphicFramePr>
        <p:xfrm>
          <a:off x="3830105" y="2302036"/>
          <a:ext cx="1483775" cy="1790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4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Burma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2" name="Google Shape;212;g3d810f35b7c_0_68"/>
          <p:cNvSpPr txBox="1"/>
          <p:nvPr/>
        </p:nvSpPr>
        <p:spPr>
          <a:xfrm>
            <a:off x="3305988" y="1774198"/>
            <a:ext cx="2532000" cy="348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'name’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== 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“Burma”</a:t>
            </a:r>
            <a:endParaRPr sz="1150" b="0" i="0" u="none" strike="noStrike" cap="none">
              <a:solidFill>
                <a:srgbClr val="388E3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810f35b7c_0_76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Series Operations</a:t>
            </a:r>
            <a:endParaRPr/>
          </a:p>
        </p:txBody>
      </p:sp>
      <p:sp>
        <p:nvSpPr>
          <p:cNvPr id="218" name="Google Shape;218;g3d810f35b7c_0_76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does this operation turn into?</a:t>
            </a:r>
            <a:endParaRPr sz="1400"/>
          </a:p>
        </p:txBody>
      </p:sp>
      <p:graphicFrame>
        <p:nvGraphicFramePr>
          <p:cNvPr id="219" name="Google Shape;219;g3d810f35b7c_0_76"/>
          <p:cNvGraphicFramePr/>
          <p:nvPr/>
        </p:nvGraphicFramePr>
        <p:xfrm>
          <a:off x="1635363" y="2761775"/>
          <a:ext cx="5873275" cy="1464312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33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id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month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day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latitude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longitude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magnitude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nc72666881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37.672333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-121.619000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1.43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us20006i0y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21.514600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94.572100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Burma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4.90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nc72666891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37.576500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-118.859167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0.06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0" name="Google Shape;220;g3d810f35b7c_0_76"/>
          <p:cNvSpPr txBox="1"/>
          <p:nvPr/>
        </p:nvSpPr>
        <p:spPr>
          <a:xfrm>
            <a:off x="3305988" y="1774198"/>
            <a:ext cx="2532000" cy="421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</a:t>
            </a:r>
            <a:r>
              <a:rPr lang="en" sz="11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'name’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== </a:t>
            </a:r>
            <a:r>
              <a:rPr lang="en" sz="11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“Burma”</a:t>
            </a:r>
            <a:endParaRPr sz="1150" b="0" i="0" u="none" strike="noStrike" cap="none" dirty="0">
              <a:solidFill>
                <a:srgbClr val="388E3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8EB4E3-66BA-E251-C152-687CB8382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60018"/>
              </p:ext>
            </p:extLst>
          </p:nvPr>
        </p:nvGraphicFramePr>
        <p:xfrm>
          <a:off x="5900575" y="3311687"/>
          <a:ext cx="752475" cy="914400"/>
        </p:xfrm>
        <a:graphic>
          <a:graphicData uri="http://schemas.openxmlformats.org/drawingml/2006/table">
            <a:tbl>
              <a:tblPr/>
              <a:tblGrid>
                <a:gridCol w="752475">
                  <a:extLst>
                    <a:ext uri="{9D8B030D-6E8A-4147-A177-3AD203B41FA5}">
                      <a16:colId xmlns:a16="http://schemas.microsoft.com/office/drawing/2014/main" val="400153104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050" b="0" i="0" u="none" strike="noStrike">
                          <a:solidFill>
                            <a:srgbClr val="212121"/>
                          </a:solidFill>
                          <a:effectLst/>
                          <a:latin typeface="Roboto Mono" panose="00000009000000000000" pitchFamily="49" charset="0"/>
                        </a:rPr>
                        <a:t>False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0640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050" b="0" i="0" u="none" strike="noStrike">
                          <a:solidFill>
                            <a:srgbClr val="212121"/>
                          </a:solidFill>
                          <a:effectLst/>
                          <a:latin typeface="Roboto Mono" panose="00000009000000000000" pitchFamily="49" charset="0"/>
                        </a:rPr>
                        <a:t>True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234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212121"/>
                          </a:solidFill>
                          <a:effectLst/>
                          <a:latin typeface="Roboto Mono" panose="00000009000000000000" pitchFamily="49" charset="0"/>
                        </a:rPr>
                        <a:t>False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1581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A3096EF-9855-464D-5ED5-78D1141F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576" y="33116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Google Shape;174;g3d810f35b7c_0_14">
            <a:extLst>
              <a:ext uri="{FF2B5EF4-FFF2-40B4-BE49-F238E27FC236}">
                <a16:creationId xmlns:a16="http://schemas.microsoft.com/office/drawing/2014/main" id="{81345A89-B0B5-33A5-F27D-8C421B918270}"/>
              </a:ext>
            </a:extLst>
          </p:cNvPr>
          <p:cNvSpPr/>
          <p:nvPr/>
        </p:nvSpPr>
        <p:spPr>
          <a:xfrm>
            <a:off x="5801532" y="2655376"/>
            <a:ext cx="924732" cy="174614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810f35b7c_0_87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Filtering</a:t>
            </a:r>
            <a:endParaRPr/>
          </a:p>
        </p:txBody>
      </p:sp>
      <p:sp>
        <p:nvSpPr>
          <p:cNvPr id="226" name="Google Shape;226;g3d810f35b7c_0_87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can use a bool Series to select specific rows from the dataset</a:t>
            </a:r>
            <a:endParaRPr sz="1400"/>
          </a:p>
        </p:txBody>
      </p:sp>
      <p:sp>
        <p:nvSpPr>
          <p:cNvPr id="227" name="Google Shape;227;g3d810f35b7c_0_87"/>
          <p:cNvSpPr txBox="1"/>
          <p:nvPr/>
        </p:nvSpPr>
        <p:spPr>
          <a:xfrm>
            <a:off x="1773863" y="1455663"/>
            <a:ext cx="5596200" cy="929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mask = df[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'magnitude'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&gt; </a:t>
            </a:r>
            <a:r>
              <a:rPr lang="en" sz="11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df[mask]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Same as: data[data['magnitude'] &gt; 5]</a:t>
            </a:r>
            <a:endParaRPr sz="11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228" name="Google Shape;228;g3d810f35b7c_0_87"/>
          <p:cNvGraphicFramePr/>
          <p:nvPr/>
        </p:nvGraphicFramePr>
        <p:xfrm>
          <a:off x="1635338" y="2424463"/>
          <a:ext cx="5873275" cy="1348336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3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41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id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month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day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latitude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longitude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magnitude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us20006i18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-24.286000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-67.864700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Chile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5.60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114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us20006i35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36.492200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140.756800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Japan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5.30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421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us1000683b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-16.824200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-172.515800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Tonga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5.10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9" name="Google Shape;229;g3d810f35b7c_0_87"/>
          <p:cNvSpPr txBox="1"/>
          <p:nvPr/>
        </p:nvSpPr>
        <p:spPr>
          <a:xfrm>
            <a:off x="1773875" y="3827350"/>
            <a:ext cx="5596200" cy="421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df[(df[</a:t>
            </a:r>
            <a:r>
              <a:rPr lang="en" sz="11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'magnitude'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&gt; </a:t>
            </a:r>
            <a:r>
              <a:rPr lang="en" sz="1150" b="0" i="0" u="none" strike="noStrike" cap="none" dirty="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&amp; ~(df[</a:t>
            </a:r>
            <a:r>
              <a:rPr lang="en" sz="11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'day'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== </a:t>
            </a:r>
            <a:r>
              <a:rPr lang="en" sz="1150" b="0" i="0" u="none" strike="noStrike" cap="none" dirty="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27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)]</a:t>
            </a:r>
            <a:endParaRPr sz="11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0" name="Google Shape;230;g3d810f35b7c_0_87"/>
          <p:cNvSpPr txBox="1">
            <a:spLocks noGrp="1"/>
          </p:cNvSpPr>
          <p:nvPr>
            <p:ph type="body" idx="1"/>
          </p:nvPr>
        </p:nvSpPr>
        <p:spPr>
          <a:xfrm>
            <a:off x="819138" y="4293775"/>
            <a:ext cx="7505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Can use multiple filters: </a:t>
            </a:r>
            <a:r>
              <a:rPr lang="en" sz="1600" b="1"/>
              <a:t>&amp; </a:t>
            </a:r>
            <a:r>
              <a:rPr lang="en" sz="1600"/>
              <a:t>(and), </a:t>
            </a:r>
            <a:r>
              <a:rPr lang="en" sz="1600" b="1"/>
              <a:t>|</a:t>
            </a:r>
            <a:r>
              <a:rPr lang="en" sz="1600"/>
              <a:t> (or), </a:t>
            </a:r>
            <a:r>
              <a:rPr lang="en" sz="1600" b="1"/>
              <a:t>~</a:t>
            </a:r>
            <a:r>
              <a:rPr lang="en" sz="1600"/>
              <a:t> (not)</a:t>
            </a:r>
            <a:endParaRPr sz="1400"/>
          </a:p>
        </p:txBody>
      </p:sp>
      <p:pic>
        <p:nvPicPr>
          <p:cNvPr id="231" name="Google Shape;231;g3d810f35b7c_0_87" title="slid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775" y="320575"/>
            <a:ext cx="1088249" cy="10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810f35b7c_0_98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Location: Accessing Data in Pandas</a:t>
            </a:r>
            <a:endParaRPr/>
          </a:p>
        </p:txBody>
      </p:sp>
      <p:sp>
        <p:nvSpPr>
          <p:cNvPr id="237" name="Google Shape;237;g3d810f35b7c_0_98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Series</a:t>
            </a:r>
            <a:endParaRPr sz="1400"/>
          </a:p>
        </p:txBody>
      </p:sp>
      <p:sp>
        <p:nvSpPr>
          <p:cNvPr id="238" name="Google Shape;238;g3d810f35b7c_0_98"/>
          <p:cNvSpPr txBox="1"/>
          <p:nvPr/>
        </p:nvSpPr>
        <p:spPr>
          <a:xfrm>
            <a:off x="3172800" y="1438525"/>
            <a:ext cx="2798400" cy="421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series[</a:t>
            </a:r>
            <a:r>
              <a:rPr lang="en" sz="11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&lt;indexer&gt;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1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9" name="Google Shape;239;g3d810f35b7c_0_98"/>
          <p:cNvSpPr txBox="1">
            <a:spLocks noGrp="1"/>
          </p:cNvSpPr>
          <p:nvPr>
            <p:ph type="body" idx="1"/>
          </p:nvPr>
        </p:nvSpPr>
        <p:spPr>
          <a:xfrm>
            <a:off x="819150" y="1830675"/>
            <a:ext cx="7505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DataFrame</a:t>
            </a:r>
            <a:endParaRPr sz="1400"/>
          </a:p>
        </p:txBody>
      </p:sp>
      <p:sp>
        <p:nvSpPr>
          <p:cNvPr id="240" name="Google Shape;240;g3d810f35b7c_0_98"/>
          <p:cNvSpPr txBox="1"/>
          <p:nvPr/>
        </p:nvSpPr>
        <p:spPr>
          <a:xfrm>
            <a:off x="2763900" y="2269024"/>
            <a:ext cx="3616200" cy="662135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</a:t>
            </a:r>
            <a:r>
              <a:rPr lang="en" sz="11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&lt;indexer&gt;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</a:t>
            </a:r>
            <a:endParaRPr sz="11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df.loc[</a:t>
            </a:r>
            <a:r>
              <a:rPr lang="en" sz="11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&lt;row indexer&gt;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1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&lt;column indexer&gt;</a:t>
            </a:r>
            <a:r>
              <a:rPr lang="en" sz="11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1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1" name="Google Shape;241;g3d810f35b7c_0_98"/>
          <p:cNvSpPr txBox="1">
            <a:spLocks noGrp="1"/>
          </p:cNvSpPr>
          <p:nvPr>
            <p:ph type="body" idx="1"/>
          </p:nvPr>
        </p:nvSpPr>
        <p:spPr>
          <a:xfrm>
            <a:off x="819150" y="2871175"/>
            <a:ext cx="7505700" cy="1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Options for indexers: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single value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list of values or slice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mask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: (colon) to select all values</a:t>
            </a:r>
            <a:endParaRPr sz="1400"/>
          </a:p>
        </p:txBody>
      </p:sp>
      <p:sp>
        <p:nvSpPr>
          <p:cNvPr id="242" name="Google Shape;242;g3d810f35b7c_0_98"/>
          <p:cNvSpPr txBox="1">
            <a:spLocks noGrp="1"/>
          </p:cNvSpPr>
          <p:nvPr>
            <p:ph type="body" idx="1"/>
          </p:nvPr>
        </p:nvSpPr>
        <p:spPr>
          <a:xfrm>
            <a:off x="819150" y="4354975"/>
            <a:ext cx="7505700" cy="4212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end of a slice is </a:t>
            </a:r>
            <a:r>
              <a:rPr lang="en" sz="1600" b="1" i="1"/>
              <a:t>inclusive </a:t>
            </a:r>
            <a:r>
              <a:rPr lang="en" sz="1600"/>
              <a:t>in Pandas, unlike in standard Python!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819150" y="1093725"/>
            <a:ext cx="7505700" cy="3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Take Home Assessment 2: Networks </a:t>
            </a:r>
            <a:r>
              <a:rPr lang="en" sz="1600"/>
              <a:t>due Thursday, April 23rd at 11:59pm!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Lesson 9 Canvas Quiz</a:t>
            </a:r>
            <a:r>
              <a:rPr lang="en" sz="1600" b="1"/>
              <a:t> </a:t>
            </a:r>
            <a:r>
              <a:rPr lang="en" sz="1600"/>
              <a:t>due tonight at 11:59pm!</a:t>
            </a:r>
            <a:endParaRPr sz="1600" b="1">
              <a:solidFill>
                <a:schemeClr val="accen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Checkpoint 2</a:t>
            </a:r>
            <a:r>
              <a:rPr lang="en" sz="1600" b="1"/>
              <a:t> </a:t>
            </a:r>
            <a:r>
              <a:rPr lang="en" sz="1600"/>
              <a:t>due tonight at 11:59pm!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Resub Cycle 1</a:t>
            </a:r>
            <a:r>
              <a:rPr lang="en" sz="1600"/>
              <a:t> is available and due tomorrow at 11:59pm!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Make sure you resubmit your code AND fill out the resubmission form!</a:t>
            </a:r>
            <a:endParaRPr sz="14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Read your feedback for THA 1 </a:t>
            </a:r>
            <a:r>
              <a:rPr lang="en" sz="1600"/>
              <a:t>is now available on Gradescope!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If you have any questions regarding your grade or feedback (or where to find your feedback) → make a private Ed post, go to TA or instructor office hours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810f35b7c_0_0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Checking In</a:t>
            </a:r>
            <a:endParaRPr/>
          </a:p>
        </p:txBody>
      </p:sp>
      <p:sp>
        <p:nvSpPr>
          <p:cNvPr id="149" name="Google Shape;149;g3d810f35b7c_0_0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Concerned about falling behind?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Reaching out might be scary, uncomfortable, or awkward but we can’t help you if we don’t know you need help!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Office Hours, Ed discussion board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In-class and section announcements to track and remind you of due dates!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Refer to the website home page regularly!</a:t>
            </a:r>
            <a:endParaRPr sz="1400"/>
          </a:p>
        </p:txBody>
      </p:sp>
      <p:sp>
        <p:nvSpPr>
          <p:cNvPr id="150" name="Google Shape;150;g3d810f35b7c_0_0"/>
          <p:cNvSpPr txBox="1">
            <a:spLocks noGrp="1"/>
          </p:cNvSpPr>
          <p:nvPr>
            <p:ph type="body" idx="1"/>
          </p:nvPr>
        </p:nvSpPr>
        <p:spPr>
          <a:xfrm>
            <a:off x="819150" y="2694075"/>
            <a:ext cx="7505700" cy="18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Lost in translation?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Write out pseudocode before writing your program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Write out your code in a programming language you are more comfortable with (e.g. Java) and then work on translating it in Python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Refer to things we cover in class/section</a:t>
            </a:r>
            <a:endParaRPr sz="1400"/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“What are situations I need to use this?” </a:t>
            </a:r>
            <a:endParaRPr sz="1200"/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“Is there a similar problem we did in class or section?”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Lesson Recap</a:t>
            </a:r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819150" y="1340075"/>
            <a:ext cx="7505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Imports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way for us to get functionality from modules we did not write ourselves!</a:t>
            </a:r>
            <a:endParaRPr sz="1400"/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1"/>
          </p:nvPr>
        </p:nvSpPr>
        <p:spPr>
          <a:xfrm>
            <a:off x="819150" y="2099075"/>
            <a:ext cx="75057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 dirty="0"/>
              <a:t>Pandas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New data types - DataFrames and Series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More tabular-looking than lists of dictionaries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Lots of great functional tools for data cleaning, analysis, and visualization!</a:t>
            </a:r>
            <a:endParaRPr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35B84-38B0-8417-B7B2-24AC17F52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94707" y="3269375"/>
            <a:ext cx="2354586" cy="157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810f35b7c_0_7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Importing</a:t>
            </a:r>
            <a:endParaRPr/>
          </a:p>
        </p:txBody>
      </p:sp>
      <p:sp>
        <p:nvSpPr>
          <p:cNvPr id="163" name="Google Shape;163;g3d810f35b7c_0_7"/>
          <p:cNvSpPr txBox="1">
            <a:spLocks noGrp="1"/>
          </p:cNvSpPr>
          <p:nvPr>
            <p:ph type="body" idx="1"/>
          </p:nvPr>
        </p:nvSpPr>
        <p:spPr>
          <a:xfrm>
            <a:off x="819150" y="933325"/>
            <a:ext cx="75057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Importing</a:t>
            </a:r>
            <a:r>
              <a:rPr lang="en" sz="1600"/>
              <a:t> allows us to use the contents defined in another Python file/module/package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Generally there are </a:t>
            </a:r>
            <a:r>
              <a:rPr lang="en" sz="1400" b="1"/>
              <a:t>three</a:t>
            </a:r>
            <a:r>
              <a:rPr lang="en" sz="1400"/>
              <a:t> ways we can import!</a:t>
            </a:r>
            <a:endParaRPr sz="1400"/>
          </a:p>
        </p:txBody>
      </p:sp>
      <p:sp>
        <p:nvSpPr>
          <p:cNvPr id="164" name="Google Shape;164;g3d810f35b7c_0_7"/>
          <p:cNvSpPr txBox="1"/>
          <p:nvPr/>
        </p:nvSpPr>
        <p:spPr>
          <a:xfrm>
            <a:off x="2355600" y="1863625"/>
            <a:ext cx="4432800" cy="3015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Method 1: Import module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module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module.function()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Method 2: Import and rename module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module </a:t>
            </a:r>
            <a:r>
              <a:rPr lang="en" sz="11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m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m.function()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Method 3: Import specific function from module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module </a:t>
            </a:r>
            <a:r>
              <a:rPr lang="en" sz="11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function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function()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810f35b7c_0_14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DataFrame</a:t>
            </a:r>
            <a:endParaRPr/>
          </a:p>
        </p:txBody>
      </p:sp>
      <p:sp>
        <p:nvSpPr>
          <p:cNvPr id="170" name="Google Shape;170;g3d810f35b7c_0_14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One of the basic data types from pandas is a</a:t>
            </a:r>
            <a:r>
              <a:rPr lang="en" sz="1600" b="1" i="1"/>
              <a:t> DataFrame!</a:t>
            </a:r>
            <a:endParaRPr sz="1400"/>
          </a:p>
        </p:txBody>
      </p:sp>
      <p:graphicFrame>
        <p:nvGraphicFramePr>
          <p:cNvPr id="171" name="Google Shape;171;g3d810f35b7c_0_14"/>
          <p:cNvGraphicFramePr/>
          <p:nvPr/>
        </p:nvGraphicFramePr>
        <p:xfrm>
          <a:off x="1863388" y="2295125"/>
          <a:ext cx="5873275" cy="1464312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33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id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month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day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latitude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longitude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magnitude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050" b="1" u="none" strike="noStrike" cap="none" dirty="0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nc72666881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37.672333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-121.619000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1.43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us20006i0y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21.514600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94.572100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Burma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4.90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nc72666891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37.576500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-118.859167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0.06</a:t>
                      </a:r>
                      <a:endParaRPr sz="1050" u="none" strike="noStrike" cap="none" dirty="0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2" name="Google Shape;172;g3d810f35b7c_0_14"/>
          <p:cNvSpPr txBox="1"/>
          <p:nvPr/>
        </p:nvSpPr>
        <p:spPr>
          <a:xfrm rot="-5400000">
            <a:off x="1015688" y="3131750"/>
            <a:ext cx="117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FF0000"/>
                </a:solidFill>
                <a:latin typeface="Nunito Sans"/>
                <a:ea typeface="Nunito Sans"/>
                <a:cs typeface="Nunito Sans"/>
                <a:sym typeface="Nunito Sans"/>
              </a:rPr>
              <a:t>Index (row)</a:t>
            </a:r>
            <a:endParaRPr sz="1400" b="0" i="0" u="none" strike="noStrike" cap="none" dirty="0">
              <a:solidFill>
                <a:srgbClr val="FF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3" name="Google Shape;173;g3d810f35b7c_0_14"/>
          <p:cNvSpPr/>
          <p:nvPr/>
        </p:nvSpPr>
        <p:spPr>
          <a:xfrm>
            <a:off x="1863388" y="2857100"/>
            <a:ext cx="344100" cy="90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d810f35b7c_0_14"/>
          <p:cNvSpPr/>
          <p:nvPr/>
        </p:nvSpPr>
        <p:spPr>
          <a:xfrm>
            <a:off x="2207500" y="2271650"/>
            <a:ext cx="5529300" cy="56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d810f35b7c_0_14"/>
          <p:cNvSpPr txBox="1"/>
          <p:nvPr/>
        </p:nvSpPr>
        <p:spPr>
          <a:xfrm>
            <a:off x="4351988" y="1789925"/>
            <a:ext cx="89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FF0000"/>
                </a:solidFill>
                <a:latin typeface="Nunito Sans"/>
                <a:ea typeface="Nunito Sans"/>
                <a:cs typeface="Nunito Sans"/>
                <a:sym typeface="Nunito Sans"/>
              </a:rPr>
              <a:t>Columns</a:t>
            </a:r>
            <a:endParaRPr sz="1400" b="0" i="0" u="none" strike="noStrike" cap="none" dirty="0">
              <a:solidFill>
                <a:srgbClr val="FF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810f35b7c_0_29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Series</a:t>
            </a:r>
            <a:endParaRPr/>
          </a:p>
        </p:txBody>
      </p:sp>
      <p:sp>
        <p:nvSpPr>
          <p:cNvPr id="181" name="Google Shape;181;g3d810f35b7c_0_29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</a:t>
            </a:r>
            <a:r>
              <a:rPr lang="en" sz="1600" b="1" i="1"/>
              <a:t>Series </a:t>
            </a:r>
            <a:r>
              <a:rPr lang="en" sz="1600"/>
              <a:t>is like a 1-dimensional DataFrame (no columns!)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Has an index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You can think of it like a fancy dictionary/list hybrid</a:t>
            </a:r>
            <a:endParaRPr sz="1400"/>
          </a:p>
        </p:txBody>
      </p:sp>
      <p:sp>
        <p:nvSpPr>
          <p:cNvPr id="182" name="Google Shape;182;g3d810f35b7c_0_29"/>
          <p:cNvSpPr txBox="1"/>
          <p:nvPr/>
        </p:nvSpPr>
        <p:spPr>
          <a:xfrm>
            <a:off x="1773900" y="1998675"/>
            <a:ext cx="5596200" cy="462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'name'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183" name="Google Shape;183;g3d810f35b7c_0_29"/>
          <p:cNvGraphicFramePr/>
          <p:nvPr>
            <p:extLst>
              <p:ext uri="{D42A27DB-BD31-4B8C-83A1-F6EECF244321}">
                <p14:modId xmlns:p14="http://schemas.microsoft.com/office/powerpoint/2010/main" val="4246081331"/>
              </p:ext>
            </p:extLst>
          </p:nvPr>
        </p:nvGraphicFramePr>
        <p:xfrm>
          <a:off x="3830112" y="2522550"/>
          <a:ext cx="1483775" cy="1790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4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Burma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 dirty="0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" name="Google Shape;184;g3d810f35b7c_0_29"/>
          <p:cNvSpPr txBox="1"/>
          <p:nvPr/>
        </p:nvSpPr>
        <p:spPr>
          <a:xfrm>
            <a:off x="1773900" y="4374150"/>
            <a:ext cx="5596200" cy="39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'name'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][</a:t>
            </a:r>
            <a:r>
              <a:rPr lang="en" sz="11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</a:t>
            </a:r>
            <a:r>
              <a:rPr lang="en" sz="11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'Burma'</a:t>
            </a:r>
            <a:endParaRPr sz="11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810f35b7c_0_43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Series Operations</a:t>
            </a:r>
            <a:endParaRPr/>
          </a:p>
        </p:txBody>
      </p:sp>
      <p:sp>
        <p:nvSpPr>
          <p:cNvPr id="190" name="Google Shape;190;g3d810f35b7c_0_43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can do </a:t>
            </a:r>
            <a:r>
              <a:rPr lang="en" sz="1600" b="1" i="1"/>
              <a:t>Series-wide operations</a:t>
            </a:r>
            <a:r>
              <a:rPr lang="en" sz="1600"/>
              <a:t> without loops!</a:t>
            </a:r>
            <a:endParaRPr sz="1400"/>
          </a:p>
        </p:txBody>
      </p:sp>
      <p:graphicFrame>
        <p:nvGraphicFramePr>
          <p:cNvPr id="191" name="Google Shape;191;g3d810f35b7c_0_43"/>
          <p:cNvGraphicFramePr/>
          <p:nvPr/>
        </p:nvGraphicFramePr>
        <p:xfrm>
          <a:off x="2116688" y="2464338"/>
          <a:ext cx="1483775" cy="1790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4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 :)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Burma :)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 :)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2" name="Google Shape;192;g3d810f35b7c_0_43"/>
          <p:cNvSpPr txBox="1"/>
          <p:nvPr/>
        </p:nvSpPr>
        <p:spPr>
          <a:xfrm>
            <a:off x="1759100" y="1812525"/>
            <a:ext cx="2199000" cy="399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'name’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+= 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“ :)”</a:t>
            </a:r>
            <a:endParaRPr sz="1150" b="0" i="0" u="none" strike="noStrike" cap="none">
              <a:solidFill>
                <a:srgbClr val="388E3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3" name="Google Shape;193;g3d810f35b7c_0_43"/>
          <p:cNvSpPr txBox="1"/>
          <p:nvPr/>
        </p:nvSpPr>
        <p:spPr>
          <a:xfrm>
            <a:off x="4921000" y="1812525"/>
            <a:ext cx="2463900" cy="421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‘magnitude’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*= 2</a:t>
            </a:r>
            <a:endParaRPr sz="11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194" name="Google Shape;194;g3d810f35b7c_0_43"/>
          <p:cNvGraphicFramePr/>
          <p:nvPr/>
        </p:nvGraphicFramePr>
        <p:xfrm>
          <a:off x="5553342" y="2464338"/>
          <a:ext cx="1199100" cy="1790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59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2.86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9.80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0.12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810f35b7c_0_55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Series Operations</a:t>
            </a:r>
            <a:endParaRPr/>
          </a:p>
        </p:txBody>
      </p:sp>
      <p:sp>
        <p:nvSpPr>
          <p:cNvPr id="200" name="Google Shape;200;g3d810f35b7c_0_55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does this operation turn into?</a:t>
            </a:r>
            <a:endParaRPr sz="1400"/>
          </a:p>
        </p:txBody>
      </p:sp>
      <p:graphicFrame>
        <p:nvGraphicFramePr>
          <p:cNvPr id="201" name="Google Shape;201;g3d810f35b7c_0_55"/>
          <p:cNvGraphicFramePr/>
          <p:nvPr/>
        </p:nvGraphicFramePr>
        <p:xfrm>
          <a:off x="3830118" y="2342636"/>
          <a:ext cx="1483775" cy="1790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{FD95CA81-72D3-4EBE-8DDC-8BD12CDF1992}</a:tableStyleId>
              </a:tblPr>
              <a:tblGrid>
                <a:gridCol w="4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Burma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2" name="Google Shape;202;g3d810f35b7c_0_55"/>
          <p:cNvSpPr txBox="1"/>
          <p:nvPr/>
        </p:nvSpPr>
        <p:spPr>
          <a:xfrm>
            <a:off x="3306000" y="1814798"/>
            <a:ext cx="2532000" cy="348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df[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'name’</a:t>
            </a:r>
            <a:r>
              <a:rPr lang="en" sz="11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== </a:t>
            </a:r>
            <a:r>
              <a:rPr lang="en" sz="11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“Burma”</a:t>
            </a:r>
            <a:endParaRPr sz="1150" b="0" i="0" u="none" strike="noStrike" cap="none">
              <a:solidFill>
                <a:srgbClr val="388E3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03" name="Google Shape;203;g3d810f35b7c_0_55" title="slid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097" y="443825"/>
            <a:ext cx="1257224" cy="1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(16:9)</PresentationFormat>
  <Paragraphs>232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Nunito</vt:lpstr>
      <vt:lpstr>Arial</vt:lpstr>
      <vt:lpstr>Calibri</vt:lpstr>
      <vt:lpstr>Nunito Sans</vt:lpstr>
      <vt:lpstr>Roboto Mono</vt:lpstr>
      <vt:lpstr>Roboto</vt:lpstr>
      <vt:lpstr>Shift</vt:lpstr>
      <vt:lpstr>CSE 163 Pandas: DataFrames  Adrian Salguero Spring 2026  💭Icebreaker (discuss with neighbors): ‘ Favorite rainy day activity? Name as many as you’d like! Add to our Slido!  </vt:lpstr>
      <vt:lpstr>Announcements</vt:lpstr>
      <vt:lpstr>Checking In</vt:lpstr>
      <vt:lpstr>Lesson Recap</vt:lpstr>
      <vt:lpstr>Importing</vt:lpstr>
      <vt:lpstr>DataFrame</vt:lpstr>
      <vt:lpstr>Series</vt:lpstr>
      <vt:lpstr>Series Operations</vt:lpstr>
      <vt:lpstr>Series Operations</vt:lpstr>
      <vt:lpstr>Series Operations</vt:lpstr>
      <vt:lpstr>Series Operations</vt:lpstr>
      <vt:lpstr>Filtering</vt:lpstr>
      <vt:lpstr>Location: Accessing Data in Pandas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2026-04-20T16:29:00Z</dcterms:modified>
</cp:coreProperties>
</file>