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Nunito Sans" pitchFamily="2" charset="0"/>
      <p:regular r:id="rId21"/>
      <p:bold r:id="rId22"/>
      <p:italic r:id="rId23"/>
      <p:boldItalic r:id="rId24"/>
    </p:embeddedFont>
    <p:embeddedFont>
      <p:font typeface="Roboto Mono" panose="00000009000000000000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g8HBbZpteB8feNG2TnFbbrnXJ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30ADF0-CD4F-4E23-942B-58EF787267EB}">
  <a:tblStyle styleId="{CF30ADF0-CD4F-4E23-942B-58EF787267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1014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">
      <pc:chgData name="Adrian Salguero" userId="f921b06be2346e4d" providerId="LiveId" clId="{42694335-63BB-46EC-AF38-63FE051D1C63}" dt="2026-04-16T19:59:25.071" v="49" actId="962"/>
      <pc:docMkLst>
        <pc:docMk/>
      </pc:docMkLst>
      <pc:sldChg chg="addSp delSp modSp mod">
        <pc:chgData name="Adrian Salguero" userId="f921b06be2346e4d" providerId="LiveId" clId="{42694335-63BB-46EC-AF38-63FE051D1C63}" dt="2026-04-16T19:59:25.071" v="49" actId="962"/>
        <pc:sldMkLst>
          <pc:docMk/>
          <pc:sldMk cId="0" sldId="256"/>
        </pc:sldMkLst>
        <pc:picChg chg="add mod">
          <ac:chgData name="Adrian Salguero" userId="f921b06be2346e4d" providerId="LiveId" clId="{42694335-63BB-46EC-AF38-63FE051D1C63}" dt="2026-04-16T19:59:25.071" v="49" actId="962"/>
          <ac:picMkLst>
            <pc:docMk/>
            <pc:sldMk cId="0" sldId="256"/>
            <ac:picMk id="3" creationId="{4FA23B05-7D34-EC89-B02E-4CA8E298F1D9}"/>
          </ac:picMkLst>
        </pc:picChg>
        <pc:picChg chg="del">
          <ac:chgData name="Adrian Salguero" userId="f921b06be2346e4d" providerId="LiveId" clId="{42694335-63BB-46EC-AF38-63FE051D1C63}" dt="2026-04-16T19:58:37.643" v="43" actId="478"/>
          <ac:picMkLst>
            <pc:docMk/>
            <pc:sldMk cId="0" sldId="256"/>
            <ac:picMk id="137" creationId="{00000000-0000-0000-0000-000000000000}"/>
          </ac:picMkLst>
        </pc:picChg>
      </pc:sldChg>
      <pc:sldChg chg="modSp mod">
        <pc:chgData name="Adrian Salguero" userId="f921b06be2346e4d" providerId="LiveId" clId="{42694335-63BB-46EC-AF38-63FE051D1C63}" dt="2026-04-16T19:56:33.432" v="42" actId="20577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4-16T19:56:33.432" v="42" actId="20577"/>
          <ac:spMkLst>
            <pc:docMk/>
            <pc:sldMk cId="0" sldId="257"/>
            <ac:spMk id="1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474bdb2e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d474bdb2e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474bdb2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d474bdb2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474bdb2e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3d474bdb2ef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d474bdb2ef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3d474bdb2ef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474bdb2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d474bdb2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474bdb2e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d474bdb2e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474bdb2e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d474bdb2e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474bdb2e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d474bdb2e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474bdb2e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d474bdb2e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474bdb2e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d474bdb2e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CSVs and Lists of Dictionaries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Who is your favorite character from any media? (movies, TV, anime, books, etc.)</a:t>
            </a:r>
            <a:endParaRPr sz="1200" b="1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Name as many as you’d like! </a:t>
            </a: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352762" y="4016213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he image is a QR code displayed in black and white with a clear, unblemished design.&#10;&#10;AI-generated content may be incorrect.">
            <a:extLst>
              <a:ext uri="{FF2B5EF4-FFF2-40B4-BE49-F238E27FC236}">
                <a16:creationId xmlns:a16="http://schemas.microsoft.com/office/drawing/2014/main" id="{4FA23B05-7D34-EC89-B02E-4CA8E298F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324" y="3915926"/>
            <a:ext cx="917338" cy="9085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d474bdb2ef_0_8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5" name="Google Shape;235;g3d474bdb2ef_0_89"/>
          <p:cNvSpPr txBox="1"/>
          <p:nvPr/>
        </p:nvSpPr>
        <p:spPr>
          <a:xfrm>
            <a:off x="1986800" y="1078025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Name,Salary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Ken,1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Ryan,3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6" name="Google Shape;236;g3d474bdb2ef_0_89"/>
          <p:cNvSpPr txBox="1"/>
          <p:nvPr/>
        </p:nvSpPr>
        <p:spPr>
          <a:xfrm>
            <a:off x="1986800" y="3198696"/>
            <a:ext cx="5596200" cy="161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{‘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   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{‘Name': 'Ryan’,    'Salary’: 3}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7" name="Google Shape;237;g3d474bdb2ef_0_89"/>
          <p:cNvSpPr/>
          <p:nvPr/>
        </p:nvSpPr>
        <p:spPr>
          <a:xfrm>
            <a:off x="1560997" y="1226419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d474bdb2ef_0_89"/>
          <p:cNvSpPr/>
          <p:nvPr/>
        </p:nvSpPr>
        <p:spPr>
          <a:xfrm>
            <a:off x="1560997" y="2150159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4B19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d474bdb2ef_0_89"/>
          <p:cNvSpPr txBox="1"/>
          <p:nvPr/>
        </p:nvSpPr>
        <p:spPr>
          <a:xfrm>
            <a:off x="2557685" y="3617490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d474bdb2ef_0_89"/>
          <p:cNvSpPr txBox="1"/>
          <p:nvPr/>
        </p:nvSpPr>
        <p:spPr>
          <a:xfrm>
            <a:off x="4524233" y="3617490"/>
            <a:ext cx="886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d474bdb2ef_0_89"/>
          <p:cNvSpPr txBox="1"/>
          <p:nvPr/>
        </p:nvSpPr>
        <p:spPr>
          <a:xfrm>
            <a:off x="3424831" y="3617490"/>
            <a:ext cx="914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d474bdb2ef_0_89"/>
          <p:cNvSpPr txBox="1"/>
          <p:nvPr/>
        </p:nvSpPr>
        <p:spPr>
          <a:xfrm>
            <a:off x="5500958" y="3617490"/>
            <a:ext cx="27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d474bdb2ef_0_89"/>
          <p:cNvSpPr txBox="1"/>
          <p:nvPr/>
        </p:nvSpPr>
        <p:spPr>
          <a:xfrm>
            <a:off x="2557685" y="3925638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d474bdb2ef_0_89"/>
          <p:cNvSpPr txBox="1"/>
          <p:nvPr/>
        </p:nvSpPr>
        <p:spPr>
          <a:xfrm>
            <a:off x="3391269" y="3929486"/>
            <a:ext cx="567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d474bdb2ef_0_89"/>
          <p:cNvSpPr txBox="1"/>
          <p:nvPr/>
        </p:nvSpPr>
        <p:spPr>
          <a:xfrm>
            <a:off x="4534505" y="3929486"/>
            <a:ext cx="86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d474bdb2ef_0_89"/>
          <p:cNvSpPr txBox="1"/>
          <p:nvPr/>
        </p:nvSpPr>
        <p:spPr>
          <a:xfrm>
            <a:off x="5515391" y="3929486"/>
            <a:ext cx="26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d474bdb2ef_0_89"/>
          <p:cNvSpPr txBox="1"/>
          <p:nvPr/>
        </p:nvSpPr>
        <p:spPr>
          <a:xfrm>
            <a:off x="2346670" y="1184613"/>
            <a:ext cx="1116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/>
          </a:p>
        </p:txBody>
      </p:sp>
      <p:sp>
        <p:nvSpPr>
          <p:cNvPr id="248" name="Google Shape;248;g3d474bdb2ef_0_89"/>
          <p:cNvSpPr txBox="1"/>
          <p:nvPr/>
        </p:nvSpPr>
        <p:spPr>
          <a:xfrm>
            <a:off x="1905390" y="1184613"/>
            <a:ext cx="75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/>
          </a:p>
        </p:txBody>
      </p:sp>
      <p:sp>
        <p:nvSpPr>
          <p:cNvPr id="249" name="Google Shape;249;g3d474bdb2ef_0_89"/>
          <p:cNvSpPr txBox="1"/>
          <p:nvPr/>
        </p:nvSpPr>
        <p:spPr>
          <a:xfrm>
            <a:off x="1905390" y="2121287"/>
            <a:ext cx="75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Ryan</a:t>
            </a:r>
            <a:endParaRPr/>
          </a:p>
        </p:txBody>
      </p:sp>
      <p:sp>
        <p:nvSpPr>
          <p:cNvPr id="250" name="Google Shape;250;g3d474bdb2ef_0_89"/>
          <p:cNvSpPr txBox="1"/>
          <p:nvPr/>
        </p:nvSpPr>
        <p:spPr>
          <a:xfrm>
            <a:off x="2464093" y="2121287"/>
            <a:ext cx="355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/>
          </a:p>
        </p:txBody>
      </p:sp>
      <p:sp>
        <p:nvSpPr>
          <p:cNvPr id="251" name="Google Shape;251;g3d474bdb2ef_0_89"/>
          <p:cNvSpPr txBox="1">
            <a:spLocks noGrp="1"/>
          </p:cNvSpPr>
          <p:nvPr>
            <p:ph type="title"/>
          </p:nvPr>
        </p:nvSpPr>
        <p:spPr>
          <a:xfrm>
            <a:off x="819150" y="313500"/>
            <a:ext cx="7505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Processing CSVs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474bdb2ef_0_1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7" name="Google Shape;257;g3d474bdb2ef_0_110"/>
          <p:cNvSpPr txBox="1"/>
          <p:nvPr/>
        </p:nvSpPr>
        <p:spPr>
          <a:xfrm>
            <a:off x="1986800" y="1058325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Name,Salary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Ken,1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Ryan,3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8" name="Google Shape;258;g3d474bdb2ef_0_110"/>
          <p:cNvSpPr txBox="1"/>
          <p:nvPr/>
        </p:nvSpPr>
        <p:spPr>
          <a:xfrm>
            <a:off x="1986800" y="3178996"/>
            <a:ext cx="5596200" cy="161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{‘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   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{‘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Ryan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’,   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’: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9" name="Google Shape;259;g3d474bdb2ef_0_110"/>
          <p:cNvSpPr/>
          <p:nvPr/>
        </p:nvSpPr>
        <p:spPr>
          <a:xfrm>
            <a:off x="1560997" y="1206719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d474bdb2ef_0_110"/>
          <p:cNvSpPr/>
          <p:nvPr/>
        </p:nvSpPr>
        <p:spPr>
          <a:xfrm>
            <a:off x="1560997" y="2130459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4B19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d474bdb2ef_0_110"/>
          <p:cNvSpPr txBox="1"/>
          <p:nvPr/>
        </p:nvSpPr>
        <p:spPr>
          <a:xfrm>
            <a:off x="2557685" y="3597790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d474bdb2ef_0_110"/>
          <p:cNvSpPr txBox="1"/>
          <p:nvPr/>
        </p:nvSpPr>
        <p:spPr>
          <a:xfrm>
            <a:off x="4524233" y="3597790"/>
            <a:ext cx="886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d474bdb2ef_0_110"/>
          <p:cNvSpPr txBox="1"/>
          <p:nvPr/>
        </p:nvSpPr>
        <p:spPr>
          <a:xfrm>
            <a:off x="3424831" y="3597790"/>
            <a:ext cx="914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d474bdb2ef_0_110"/>
          <p:cNvSpPr txBox="1"/>
          <p:nvPr/>
        </p:nvSpPr>
        <p:spPr>
          <a:xfrm>
            <a:off x="5500958" y="3597790"/>
            <a:ext cx="27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d474bdb2ef_0_110"/>
          <p:cNvSpPr txBox="1"/>
          <p:nvPr/>
        </p:nvSpPr>
        <p:spPr>
          <a:xfrm>
            <a:off x="2557685" y="3905938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d474bdb2ef_0_110"/>
          <p:cNvSpPr txBox="1"/>
          <p:nvPr/>
        </p:nvSpPr>
        <p:spPr>
          <a:xfrm>
            <a:off x="3391269" y="3909786"/>
            <a:ext cx="567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d474bdb2ef_0_110"/>
          <p:cNvSpPr txBox="1"/>
          <p:nvPr/>
        </p:nvSpPr>
        <p:spPr>
          <a:xfrm>
            <a:off x="4534505" y="3909786"/>
            <a:ext cx="86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d474bdb2ef_0_110"/>
          <p:cNvSpPr txBox="1"/>
          <p:nvPr/>
        </p:nvSpPr>
        <p:spPr>
          <a:xfrm>
            <a:off x="5515391" y="3909786"/>
            <a:ext cx="26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d474bdb2ef_0_110"/>
          <p:cNvSpPr txBox="1"/>
          <p:nvPr/>
        </p:nvSpPr>
        <p:spPr>
          <a:xfrm>
            <a:off x="4409329" y="4221782"/>
            <a:ext cx="1116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/>
          </a:p>
        </p:txBody>
      </p:sp>
      <p:sp>
        <p:nvSpPr>
          <p:cNvPr id="270" name="Google Shape;270;g3d474bdb2ef_0_110"/>
          <p:cNvSpPr txBox="1"/>
          <p:nvPr/>
        </p:nvSpPr>
        <p:spPr>
          <a:xfrm>
            <a:off x="2528376" y="4209868"/>
            <a:ext cx="75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/>
          </a:p>
        </p:txBody>
      </p:sp>
      <p:sp>
        <p:nvSpPr>
          <p:cNvPr id="271" name="Google Shape;271;g3d474bdb2ef_0_110"/>
          <p:cNvSpPr txBox="1"/>
          <p:nvPr/>
        </p:nvSpPr>
        <p:spPr>
          <a:xfrm>
            <a:off x="3347781" y="4211038"/>
            <a:ext cx="75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Ryan</a:t>
            </a:r>
            <a:endParaRPr/>
          </a:p>
        </p:txBody>
      </p:sp>
      <p:sp>
        <p:nvSpPr>
          <p:cNvPr id="272" name="Google Shape;272;g3d474bdb2ef_0_110"/>
          <p:cNvSpPr txBox="1"/>
          <p:nvPr/>
        </p:nvSpPr>
        <p:spPr>
          <a:xfrm>
            <a:off x="5461372" y="4207907"/>
            <a:ext cx="355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/>
          </a:p>
        </p:txBody>
      </p:sp>
      <p:sp>
        <p:nvSpPr>
          <p:cNvPr id="273" name="Google Shape;273;g3d474bdb2ef_0_110"/>
          <p:cNvSpPr txBox="1">
            <a:spLocks noGrp="1"/>
          </p:cNvSpPr>
          <p:nvPr>
            <p:ph type="title"/>
          </p:nvPr>
        </p:nvSpPr>
        <p:spPr>
          <a:xfrm>
            <a:off x="819150" y="313500"/>
            <a:ext cx="7505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Processing CSVs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474bdb2ef_0_1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79" name="Google Shape;279;g3d474bdb2ef_0_131"/>
          <p:cNvSpPr txBox="1"/>
          <p:nvPr/>
        </p:nvSpPr>
        <p:spPr>
          <a:xfrm>
            <a:off x="1932300" y="1137150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Name,Salary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Ken,1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Ryan,3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0" name="Google Shape;280;g3d474bdb2ef_0_131"/>
          <p:cNvSpPr txBox="1"/>
          <p:nvPr/>
        </p:nvSpPr>
        <p:spPr>
          <a:xfrm>
            <a:off x="1932300" y="3257821"/>
            <a:ext cx="5596200" cy="161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{‘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   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{‘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Ryan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’,   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’: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1" name="Google Shape;281;g3d474bdb2ef_0_131"/>
          <p:cNvSpPr txBox="1"/>
          <p:nvPr/>
        </p:nvSpPr>
        <p:spPr>
          <a:xfrm>
            <a:off x="2503185" y="3676615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d474bdb2ef_0_131"/>
          <p:cNvSpPr txBox="1"/>
          <p:nvPr/>
        </p:nvSpPr>
        <p:spPr>
          <a:xfrm>
            <a:off x="4469733" y="3676615"/>
            <a:ext cx="886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d474bdb2ef_0_131"/>
          <p:cNvSpPr txBox="1"/>
          <p:nvPr/>
        </p:nvSpPr>
        <p:spPr>
          <a:xfrm>
            <a:off x="3370331" y="3676615"/>
            <a:ext cx="914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d474bdb2ef_0_131"/>
          <p:cNvSpPr txBox="1"/>
          <p:nvPr/>
        </p:nvSpPr>
        <p:spPr>
          <a:xfrm>
            <a:off x="5446458" y="3676615"/>
            <a:ext cx="27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d474bdb2ef_0_131"/>
          <p:cNvSpPr txBox="1"/>
          <p:nvPr/>
        </p:nvSpPr>
        <p:spPr>
          <a:xfrm>
            <a:off x="2503185" y="3984763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d474bdb2ef_0_131"/>
          <p:cNvSpPr txBox="1"/>
          <p:nvPr/>
        </p:nvSpPr>
        <p:spPr>
          <a:xfrm>
            <a:off x="3336769" y="3988611"/>
            <a:ext cx="567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d474bdb2ef_0_131"/>
          <p:cNvSpPr txBox="1"/>
          <p:nvPr/>
        </p:nvSpPr>
        <p:spPr>
          <a:xfrm>
            <a:off x="4480005" y="3988611"/>
            <a:ext cx="86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d474bdb2ef_0_131"/>
          <p:cNvSpPr txBox="1"/>
          <p:nvPr/>
        </p:nvSpPr>
        <p:spPr>
          <a:xfrm>
            <a:off x="5460891" y="3988611"/>
            <a:ext cx="26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d474bdb2ef_0_131"/>
          <p:cNvSpPr txBox="1"/>
          <p:nvPr/>
        </p:nvSpPr>
        <p:spPr>
          <a:xfrm>
            <a:off x="4354829" y="4300607"/>
            <a:ext cx="1116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/>
          </a:p>
        </p:txBody>
      </p:sp>
      <p:sp>
        <p:nvSpPr>
          <p:cNvPr id="290" name="Google Shape;290;g3d474bdb2ef_0_131"/>
          <p:cNvSpPr txBox="1"/>
          <p:nvPr/>
        </p:nvSpPr>
        <p:spPr>
          <a:xfrm>
            <a:off x="2473876" y="4288693"/>
            <a:ext cx="75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/>
          </a:p>
        </p:txBody>
      </p:sp>
      <p:sp>
        <p:nvSpPr>
          <p:cNvPr id="291" name="Google Shape;291;g3d474bdb2ef_0_131"/>
          <p:cNvSpPr txBox="1"/>
          <p:nvPr/>
        </p:nvSpPr>
        <p:spPr>
          <a:xfrm>
            <a:off x="3293281" y="4289863"/>
            <a:ext cx="75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Ryan</a:t>
            </a:r>
            <a:endParaRPr/>
          </a:p>
        </p:txBody>
      </p:sp>
      <p:sp>
        <p:nvSpPr>
          <p:cNvPr id="292" name="Google Shape;292;g3d474bdb2ef_0_131"/>
          <p:cNvSpPr txBox="1"/>
          <p:nvPr/>
        </p:nvSpPr>
        <p:spPr>
          <a:xfrm>
            <a:off x="5406872" y="4286732"/>
            <a:ext cx="355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/>
          </a:p>
        </p:txBody>
      </p:sp>
      <p:grpSp>
        <p:nvGrpSpPr>
          <p:cNvPr id="293" name="Google Shape;293;g3d474bdb2ef_0_131"/>
          <p:cNvGrpSpPr/>
          <p:nvPr/>
        </p:nvGrpSpPr>
        <p:grpSpPr>
          <a:xfrm>
            <a:off x="1615502" y="1532927"/>
            <a:ext cx="267000" cy="946538"/>
            <a:chOff x="2773827" y="971277"/>
            <a:chExt cx="267000" cy="946538"/>
          </a:xfrm>
        </p:grpSpPr>
        <p:sp>
          <p:nvSpPr>
            <p:cNvPr id="294" name="Google Shape;294;g3d474bdb2ef_0_131"/>
            <p:cNvSpPr txBox="1"/>
            <p:nvPr/>
          </p:nvSpPr>
          <p:spPr>
            <a:xfrm>
              <a:off x="2773827" y="971277"/>
              <a:ext cx="26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295" name="Google Shape;295;g3d474bdb2ef_0_131"/>
            <p:cNvSpPr txBox="1"/>
            <p:nvPr/>
          </p:nvSpPr>
          <p:spPr>
            <a:xfrm>
              <a:off x="2773827" y="1305670"/>
              <a:ext cx="26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96" name="Google Shape;296;g3d474bdb2ef_0_131"/>
            <p:cNvSpPr txBox="1"/>
            <p:nvPr/>
          </p:nvSpPr>
          <p:spPr>
            <a:xfrm>
              <a:off x="2773827" y="1610015"/>
              <a:ext cx="26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297" name="Google Shape;297;g3d474bdb2ef_0_131"/>
          <p:cNvGrpSpPr/>
          <p:nvPr/>
        </p:nvGrpSpPr>
        <p:grpSpPr>
          <a:xfrm>
            <a:off x="5950638" y="3654174"/>
            <a:ext cx="267000" cy="946538"/>
            <a:chOff x="2773827" y="971277"/>
            <a:chExt cx="267000" cy="946538"/>
          </a:xfrm>
        </p:grpSpPr>
        <p:sp>
          <p:nvSpPr>
            <p:cNvPr id="298" name="Google Shape;298;g3d474bdb2ef_0_131"/>
            <p:cNvSpPr txBox="1"/>
            <p:nvPr/>
          </p:nvSpPr>
          <p:spPr>
            <a:xfrm>
              <a:off x="2773827" y="971277"/>
              <a:ext cx="26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299" name="Google Shape;299;g3d474bdb2ef_0_131"/>
            <p:cNvSpPr txBox="1"/>
            <p:nvPr/>
          </p:nvSpPr>
          <p:spPr>
            <a:xfrm>
              <a:off x="2773827" y="1305670"/>
              <a:ext cx="26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00" name="Google Shape;300;g3d474bdb2ef_0_131"/>
            <p:cNvSpPr txBox="1"/>
            <p:nvPr/>
          </p:nvSpPr>
          <p:spPr>
            <a:xfrm>
              <a:off x="2773827" y="1610015"/>
              <a:ext cx="26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1" name="Google Shape;301;g3d474bdb2ef_0_131"/>
          <p:cNvSpPr txBox="1">
            <a:spLocks noGrp="1"/>
          </p:cNvSpPr>
          <p:nvPr>
            <p:ph type="title"/>
          </p:nvPr>
        </p:nvSpPr>
        <p:spPr>
          <a:xfrm>
            <a:off x="819150" y="313500"/>
            <a:ext cx="7505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Processing CSVs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474bdb2ef_0_299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Be careful of the </a:t>
            </a:r>
            <a:r>
              <a:rPr lang="en" b="1" i="1"/>
              <a:t>data types!</a:t>
            </a:r>
            <a:endParaRPr b="1" i="1"/>
          </a:p>
        </p:txBody>
      </p:sp>
      <p:sp>
        <p:nvSpPr>
          <p:cNvPr id="307" name="Google Shape;307;g3d474bdb2ef_0_299"/>
          <p:cNvSpPr txBox="1"/>
          <p:nvPr/>
        </p:nvSpPr>
        <p:spPr>
          <a:xfrm>
            <a:off x="1773900" y="1303000"/>
            <a:ext cx="5596200" cy="3353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data is a list containing dictionaries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tas = cse163_utils.parse(</a:t>
            </a:r>
            <a:r>
              <a:rPr lang="en" sz="11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'tas.csv'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tas[0] is a dictionary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 = tas[</a:t>
            </a:r>
            <a:r>
              <a:rPr lang="en" sz="110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madrona['Salary'] is an int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madrona[</a:t>
            </a:r>
            <a:r>
              <a:rPr lang="en" sz="11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'Salary'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Also works without an intermediate variable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tas[</a:t>
            </a:r>
            <a:r>
              <a:rPr lang="en" sz="110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][</a:t>
            </a:r>
            <a:r>
              <a:rPr lang="en" sz="11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'Salary'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Doesn't work! List doesn't allow string indices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4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tas[</a:t>
            </a:r>
            <a:r>
              <a:rPr lang="en" sz="11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'Salary'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][</a:t>
            </a:r>
            <a:r>
              <a:rPr lang="en" sz="110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"/>
          <p:cNvSpPr txBox="1">
            <a:spLocks noGrp="1"/>
          </p:cNvSpPr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313" name="Google Shape;313;p6"/>
          <p:cNvSpPr txBox="1">
            <a:spLocks noGrp="1"/>
          </p:cNvSpPr>
          <p:nvPr>
            <p:ph type="body" idx="1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314" name="Google Shape;314;p6"/>
          <p:cNvSpPr txBox="1">
            <a:spLocks noGrp="1"/>
          </p:cNvSpPr>
          <p:nvPr>
            <p:ph type="body" idx="1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819150" y="1093725"/>
            <a:ext cx="7505700" cy="3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Take Home Assessment 2: Networks </a:t>
            </a:r>
            <a:r>
              <a:rPr lang="en" sz="1600" dirty="0"/>
              <a:t>due Thursday, April 23rd at 11:59pm!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Lesson 8 Canvas Quiz</a:t>
            </a:r>
            <a:r>
              <a:rPr lang="en" sz="1600" b="1" dirty="0"/>
              <a:t> </a:t>
            </a:r>
            <a:r>
              <a:rPr lang="en" sz="1600" dirty="0"/>
              <a:t>due tonight at 11:59pm!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Checkpoint 2</a:t>
            </a:r>
            <a:r>
              <a:rPr lang="en" sz="1600" b="1" dirty="0"/>
              <a:t> </a:t>
            </a:r>
            <a:r>
              <a:rPr lang="en" sz="1600" dirty="0"/>
              <a:t>due Monday, April 20th at 11:59pm!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Section Assignment 3 </a:t>
            </a:r>
            <a:r>
              <a:rPr lang="en" sz="1600" dirty="0"/>
              <a:t>is due tonight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Feedback for THA 1 </a:t>
            </a:r>
            <a:r>
              <a:rPr lang="en-US" sz="1600" dirty="0"/>
              <a:t>will be available on </a:t>
            </a:r>
            <a:r>
              <a:rPr lang="en-US" sz="1600" dirty="0" err="1"/>
              <a:t>Gradescope</a:t>
            </a:r>
            <a:r>
              <a:rPr lang="en-US" sz="1600" dirty="0"/>
              <a:t> soon!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Please read your feedback carefully! 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If you have any questions regarding your grade or feedback (or where to find your feedback) → make a private Ed post, go to TA or instructor office hours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dirty="0"/>
              <a:t>Resub Cycle 1</a:t>
            </a:r>
            <a:r>
              <a:rPr lang="en" sz="1400" dirty="0"/>
              <a:t> will be released later today → due Tuesday, April 21st at 11:59pm!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Lesson Recap</a:t>
            </a:r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1"/>
          </p:nvPr>
        </p:nvSpPr>
        <p:spPr>
          <a:xfrm>
            <a:off x="819150" y="1340075"/>
            <a:ext cx="7505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Dictionary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Key-value pairs. Keys are unique, values are not.</a:t>
            </a:r>
            <a:endParaRPr sz="1400"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819150" y="2099075"/>
            <a:ext cx="75057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CSV files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Comma-separated values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Parsed as a list of dictionaries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474bdb2ef_0_7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Dictionary Methods</a:t>
            </a:r>
            <a:endParaRPr/>
          </a:p>
        </p:txBody>
      </p:sp>
      <p:graphicFrame>
        <p:nvGraphicFramePr>
          <p:cNvPr id="156" name="Google Shape;156;g3d474bdb2ef_0_7"/>
          <p:cNvGraphicFramePr/>
          <p:nvPr/>
        </p:nvGraphicFramePr>
        <p:xfrm>
          <a:off x="1838925" y="1168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{CF30ADF0-CD4F-4E23-942B-58EF787267EB}</a:tableStyleId>
              </a:tblPr>
              <a:tblGrid>
                <a:gridCol w="184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dict() or {}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Makes an empty dictionary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d[key]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Gets the value for k, KeyError if None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d[key] = val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Assigns val as the value for key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d.pop(key)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Removes key from this dictionary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d.keys()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Returns a collection of the keys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d.values()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Returns a collection of the values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d.items()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Returns a collection of (key, value) tuples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7" name="Google Shape;157;g3d474bdb2ef_0_7"/>
          <p:cNvSpPr/>
          <p:nvPr/>
        </p:nvSpPr>
        <p:spPr>
          <a:xfrm>
            <a:off x="1655375" y="2777200"/>
            <a:ext cx="6040200" cy="1221900"/>
          </a:xfrm>
          <a:prstGeom prst="rect">
            <a:avLst/>
          </a:prstGeom>
          <a:noFill/>
          <a:ln w="38100" cap="flat" cmpd="sng">
            <a:solidFill>
              <a:srgbClr val="9633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474bdb2ef_0_16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Processing CSVs</a:t>
            </a:r>
            <a:endParaRPr/>
          </a:p>
        </p:txBody>
      </p:sp>
      <p:sp>
        <p:nvSpPr>
          <p:cNvPr id="163" name="Google Shape;163;g3d474bdb2ef_0_16"/>
          <p:cNvSpPr txBox="1">
            <a:spLocks noGrp="1"/>
          </p:cNvSpPr>
          <p:nvPr>
            <p:ph type="body" idx="1"/>
          </p:nvPr>
        </p:nvSpPr>
        <p:spPr>
          <a:xfrm>
            <a:off x="819150" y="1241525"/>
            <a:ext cx="75057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Well structured </a:t>
            </a:r>
            <a:r>
              <a:rPr lang="en" sz="1600"/>
              <a:t>so they are easy to parse</a:t>
            </a:r>
            <a:endParaRPr sz="1400"/>
          </a:p>
        </p:txBody>
      </p:sp>
      <p:sp>
        <p:nvSpPr>
          <p:cNvPr id="164" name="Google Shape;164;g3d474bdb2ef_0_16"/>
          <p:cNvSpPr txBox="1">
            <a:spLocks noGrp="1"/>
          </p:cNvSpPr>
          <p:nvPr>
            <p:ph type="body" idx="1"/>
          </p:nvPr>
        </p:nvSpPr>
        <p:spPr>
          <a:xfrm>
            <a:off x="819150" y="1724525"/>
            <a:ext cx="75057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 clear how to represent since we need info on rows and columns. Will have to use multiple data structures!</a:t>
            </a:r>
            <a:endParaRPr sz="1400"/>
          </a:p>
        </p:txBody>
      </p:sp>
      <p:sp>
        <p:nvSpPr>
          <p:cNvPr id="165" name="Google Shape;165;g3d474bdb2ef_0_16"/>
          <p:cNvSpPr txBox="1">
            <a:spLocks noGrp="1"/>
          </p:cNvSpPr>
          <p:nvPr>
            <p:ph type="body" idx="1"/>
          </p:nvPr>
        </p:nvSpPr>
        <p:spPr>
          <a:xfrm>
            <a:off x="819150" y="2571750"/>
            <a:ext cx="75057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will use a </a:t>
            </a:r>
            <a:r>
              <a:rPr lang="en" sz="1600" b="1" i="1"/>
              <a:t>list of dictionaries</a:t>
            </a:r>
            <a:r>
              <a:rPr lang="en" sz="1600"/>
              <a:t> to store this information.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474bdb2ef_0_29"/>
          <p:cNvSpPr txBox="1">
            <a:spLocks noGrp="1"/>
          </p:cNvSpPr>
          <p:nvPr>
            <p:ph type="title"/>
          </p:nvPr>
        </p:nvSpPr>
        <p:spPr>
          <a:xfrm>
            <a:off x="819150" y="313500"/>
            <a:ext cx="7505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Processing CSVs</a:t>
            </a:r>
            <a:endParaRPr/>
          </a:p>
        </p:txBody>
      </p:sp>
      <p:sp>
        <p:nvSpPr>
          <p:cNvPr id="171" name="Google Shape;171;g3d474bdb2ef_0_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2" name="Google Shape;172;g3d474bdb2ef_0_29"/>
          <p:cNvSpPr txBox="1"/>
          <p:nvPr/>
        </p:nvSpPr>
        <p:spPr>
          <a:xfrm>
            <a:off x="1986800" y="1097725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Name,Salary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Ken,1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Ryan,3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" name="Google Shape;173;g3d474bdb2ef_0_29"/>
          <p:cNvSpPr/>
          <p:nvPr/>
        </p:nvSpPr>
        <p:spPr>
          <a:xfrm>
            <a:off x="1560997" y="1246119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d474bdb2ef_0_29"/>
          <p:cNvSpPr/>
          <p:nvPr/>
        </p:nvSpPr>
        <p:spPr>
          <a:xfrm>
            <a:off x="1560996" y="1547332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4B19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d474bdb2ef_0_29"/>
          <p:cNvSpPr txBox="1"/>
          <p:nvPr/>
        </p:nvSpPr>
        <p:spPr>
          <a:xfrm>
            <a:off x="1934757" y="1208373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d474bdb2ef_0_29"/>
          <p:cNvSpPr txBox="1"/>
          <p:nvPr/>
        </p:nvSpPr>
        <p:spPr>
          <a:xfrm>
            <a:off x="2457064" y="1210742"/>
            <a:ext cx="886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d474bdb2ef_0_29"/>
          <p:cNvSpPr txBox="1"/>
          <p:nvPr/>
        </p:nvSpPr>
        <p:spPr>
          <a:xfrm>
            <a:off x="1986800" y="1519221"/>
            <a:ext cx="914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d474bdb2ef_0_29"/>
          <p:cNvSpPr txBox="1"/>
          <p:nvPr/>
        </p:nvSpPr>
        <p:spPr>
          <a:xfrm>
            <a:off x="2815004" y="1519221"/>
            <a:ext cx="27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d474bdb2ef_0_29"/>
          <p:cNvSpPr txBox="1"/>
          <p:nvPr/>
        </p:nvSpPr>
        <p:spPr>
          <a:xfrm>
            <a:off x="1986800" y="3218396"/>
            <a:ext cx="5596200" cy="161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{'Name': 'Madrona', 'Salary': 3},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   {‘Name': 'Ken',     'Salary': 3},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   {‘Name': 'Ryan’,    'Salary’: 3}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474bdb2ef_0_42"/>
          <p:cNvSpPr txBox="1"/>
          <p:nvPr/>
        </p:nvSpPr>
        <p:spPr>
          <a:xfrm>
            <a:off x="1986800" y="3223546"/>
            <a:ext cx="5596200" cy="161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{‘Name': 'Ken',     'Salary': 3},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   {‘Name': 'Ryan’,    'Salary’: 3}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5" name="Google Shape;185;g3d474bdb2ef_0_4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6" name="Google Shape;186;g3d474bdb2ef_0_42"/>
          <p:cNvSpPr txBox="1"/>
          <p:nvPr/>
        </p:nvSpPr>
        <p:spPr>
          <a:xfrm>
            <a:off x="1986800" y="1102875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Name,Salary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Ken,1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Ryan,3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7" name="Google Shape;187;g3d474bdb2ef_0_42"/>
          <p:cNvSpPr/>
          <p:nvPr/>
        </p:nvSpPr>
        <p:spPr>
          <a:xfrm>
            <a:off x="1560997" y="1251269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d474bdb2ef_0_42"/>
          <p:cNvSpPr/>
          <p:nvPr/>
        </p:nvSpPr>
        <p:spPr>
          <a:xfrm>
            <a:off x="1560996" y="1552482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4B19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d474bdb2ef_0_42"/>
          <p:cNvSpPr txBox="1"/>
          <p:nvPr/>
        </p:nvSpPr>
        <p:spPr>
          <a:xfrm>
            <a:off x="2557685" y="3642340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d474bdb2ef_0_42"/>
          <p:cNvSpPr txBox="1"/>
          <p:nvPr/>
        </p:nvSpPr>
        <p:spPr>
          <a:xfrm>
            <a:off x="4524233" y="3642340"/>
            <a:ext cx="886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d474bdb2ef_0_42"/>
          <p:cNvSpPr txBox="1"/>
          <p:nvPr/>
        </p:nvSpPr>
        <p:spPr>
          <a:xfrm>
            <a:off x="3424831" y="3642340"/>
            <a:ext cx="914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d474bdb2ef_0_42"/>
          <p:cNvSpPr txBox="1"/>
          <p:nvPr/>
        </p:nvSpPr>
        <p:spPr>
          <a:xfrm>
            <a:off x="5500958" y="3642340"/>
            <a:ext cx="27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d474bdb2ef_0_42"/>
          <p:cNvSpPr txBox="1">
            <a:spLocks noGrp="1"/>
          </p:cNvSpPr>
          <p:nvPr>
            <p:ph type="title"/>
          </p:nvPr>
        </p:nvSpPr>
        <p:spPr>
          <a:xfrm>
            <a:off x="819150" y="313500"/>
            <a:ext cx="7505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Processing CSVs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474bdb2ef_0_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9" name="Google Shape;199;g3d474bdb2ef_0_55"/>
          <p:cNvSpPr txBox="1"/>
          <p:nvPr/>
        </p:nvSpPr>
        <p:spPr>
          <a:xfrm>
            <a:off x="1986800" y="1149225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Name,Salary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Ken,1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Ryan,3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0" name="Google Shape;200;g3d474bdb2ef_0_55"/>
          <p:cNvSpPr txBox="1"/>
          <p:nvPr/>
        </p:nvSpPr>
        <p:spPr>
          <a:xfrm>
            <a:off x="1986800" y="3269896"/>
            <a:ext cx="5596200" cy="161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{‘Name': 'Ken',     'Salary': 3},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{‘Name': 'Ryan’,    'Salary’: 3}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" name="Google Shape;201;g3d474bdb2ef_0_55"/>
          <p:cNvSpPr/>
          <p:nvPr/>
        </p:nvSpPr>
        <p:spPr>
          <a:xfrm>
            <a:off x="1560997" y="1297619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d474bdb2ef_0_55"/>
          <p:cNvSpPr/>
          <p:nvPr/>
        </p:nvSpPr>
        <p:spPr>
          <a:xfrm>
            <a:off x="1560997" y="1908322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4B19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d474bdb2ef_0_55"/>
          <p:cNvSpPr txBox="1"/>
          <p:nvPr/>
        </p:nvSpPr>
        <p:spPr>
          <a:xfrm>
            <a:off x="2557685" y="3688690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d474bdb2ef_0_55"/>
          <p:cNvSpPr txBox="1"/>
          <p:nvPr/>
        </p:nvSpPr>
        <p:spPr>
          <a:xfrm>
            <a:off x="4524233" y="3688690"/>
            <a:ext cx="886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d474bdb2ef_0_55"/>
          <p:cNvSpPr txBox="1"/>
          <p:nvPr/>
        </p:nvSpPr>
        <p:spPr>
          <a:xfrm>
            <a:off x="3424831" y="3688690"/>
            <a:ext cx="914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d474bdb2ef_0_55"/>
          <p:cNvSpPr txBox="1"/>
          <p:nvPr/>
        </p:nvSpPr>
        <p:spPr>
          <a:xfrm>
            <a:off x="5500958" y="3688690"/>
            <a:ext cx="27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d474bdb2ef_0_55"/>
          <p:cNvSpPr txBox="1"/>
          <p:nvPr/>
        </p:nvSpPr>
        <p:spPr>
          <a:xfrm>
            <a:off x="1940064" y="1263832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d474bdb2ef_0_55"/>
          <p:cNvSpPr txBox="1"/>
          <p:nvPr/>
        </p:nvSpPr>
        <p:spPr>
          <a:xfrm>
            <a:off x="1952943" y="1879166"/>
            <a:ext cx="567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d474bdb2ef_0_55"/>
          <p:cNvSpPr txBox="1"/>
          <p:nvPr/>
        </p:nvSpPr>
        <p:spPr>
          <a:xfrm>
            <a:off x="2473994" y="1261439"/>
            <a:ext cx="86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d474bdb2ef_0_55"/>
          <p:cNvSpPr txBox="1"/>
          <p:nvPr/>
        </p:nvSpPr>
        <p:spPr>
          <a:xfrm>
            <a:off x="2410188" y="1879166"/>
            <a:ext cx="26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d474bdb2ef_0_55"/>
          <p:cNvSpPr txBox="1">
            <a:spLocks noGrp="1"/>
          </p:cNvSpPr>
          <p:nvPr>
            <p:ph type="title"/>
          </p:nvPr>
        </p:nvSpPr>
        <p:spPr>
          <a:xfrm>
            <a:off x="819150" y="313500"/>
            <a:ext cx="7505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Processing CSVs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474bdb2ef_0_7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17" name="Google Shape;217;g3d474bdb2ef_0_72"/>
          <p:cNvSpPr txBox="1"/>
          <p:nvPr/>
        </p:nvSpPr>
        <p:spPr>
          <a:xfrm>
            <a:off x="1986800" y="1151100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Name,Salary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Ken,1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Ryan,3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8" name="Google Shape;218;g3d474bdb2ef_0_72"/>
          <p:cNvSpPr txBox="1"/>
          <p:nvPr/>
        </p:nvSpPr>
        <p:spPr>
          <a:xfrm>
            <a:off x="1986800" y="3271771"/>
            <a:ext cx="5596200" cy="161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{‘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',     '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':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{‘Name': 'Ryan’,    'Salary’: 3}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9" name="Google Shape;219;g3d474bdb2ef_0_72"/>
          <p:cNvSpPr/>
          <p:nvPr/>
        </p:nvSpPr>
        <p:spPr>
          <a:xfrm>
            <a:off x="1560997" y="1299494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d474bdb2ef_0_72"/>
          <p:cNvSpPr/>
          <p:nvPr/>
        </p:nvSpPr>
        <p:spPr>
          <a:xfrm>
            <a:off x="1560997" y="1910197"/>
            <a:ext cx="470400" cy="21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4B19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d474bdb2ef_0_72"/>
          <p:cNvSpPr txBox="1"/>
          <p:nvPr/>
        </p:nvSpPr>
        <p:spPr>
          <a:xfrm>
            <a:off x="2557685" y="3690565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d474bdb2ef_0_72"/>
          <p:cNvSpPr txBox="1"/>
          <p:nvPr/>
        </p:nvSpPr>
        <p:spPr>
          <a:xfrm>
            <a:off x="4524233" y="3690565"/>
            <a:ext cx="886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d474bdb2ef_0_72"/>
          <p:cNvSpPr txBox="1"/>
          <p:nvPr/>
        </p:nvSpPr>
        <p:spPr>
          <a:xfrm>
            <a:off x="3424831" y="3690565"/>
            <a:ext cx="914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Madrona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d474bdb2ef_0_72"/>
          <p:cNvSpPr txBox="1"/>
          <p:nvPr/>
        </p:nvSpPr>
        <p:spPr>
          <a:xfrm>
            <a:off x="5500958" y="3690565"/>
            <a:ext cx="27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d474bdb2ef_0_72"/>
          <p:cNvSpPr txBox="1"/>
          <p:nvPr/>
        </p:nvSpPr>
        <p:spPr>
          <a:xfrm>
            <a:off x="2557685" y="3998713"/>
            <a:ext cx="6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d474bdb2ef_0_72"/>
          <p:cNvSpPr txBox="1"/>
          <p:nvPr/>
        </p:nvSpPr>
        <p:spPr>
          <a:xfrm>
            <a:off x="3391269" y="4002561"/>
            <a:ext cx="567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Ken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d474bdb2ef_0_72"/>
          <p:cNvSpPr txBox="1"/>
          <p:nvPr/>
        </p:nvSpPr>
        <p:spPr>
          <a:xfrm>
            <a:off x="4534505" y="4002561"/>
            <a:ext cx="86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Salary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d474bdb2ef_0_72"/>
          <p:cNvSpPr txBox="1"/>
          <p:nvPr/>
        </p:nvSpPr>
        <p:spPr>
          <a:xfrm>
            <a:off x="5515391" y="4002561"/>
            <a:ext cx="26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d474bdb2ef_0_72"/>
          <p:cNvSpPr txBox="1">
            <a:spLocks noGrp="1"/>
          </p:cNvSpPr>
          <p:nvPr>
            <p:ph type="title"/>
          </p:nvPr>
        </p:nvSpPr>
        <p:spPr>
          <a:xfrm>
            <a:off x="819150" y="313500"/>
            <a:ext cx="7505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Processing CSVs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On-screen Show (16:9)</PresentationFormat>
  <Paragraphs>210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Nunito</vt:lpstr>
      <vt:lpstr>Arial</vt:lpstr>
      <vt:lpstr>Calibri</vt:lpstr>
      <vt:lpstr>Roboto Mono</vt:lpstr>
      <vt:lpstr>Nunito Sans</vt:lpstr>
      <vt:lpstr>Shift</vt:lpstr>
      <vt:lpstr>CSE 163 CSVs and Lists of Dictionaries  Adrian Salguero Spring 2026  💭Icebreaker (discuss with neighbors): ‘ Who is your favorite character from any media? (movies, TV, anime, books, etc.) Name as many as you’d like! Add to our Slido!  </vt:lpstr>
      <vt:lpstr>Announcements</vt:lpstr>
      <vt:lpstr>Lesson Recap</vt:lpstr>
      <vt:lpstr>Dictionary Methods</vt:lpstr>
      <vt:lpstr>Processing CSVs</vt:lpstr>
      <vt:lpstr>Processing CSVs</vt:lpstr>
      <vt:lpstr>Processing CSVs</vt:lpstr>
      <vt:lpstr>Processing CSVs</vt:lpstr>
      <vt:lpstr>Processing CSVs</vt:lpstr>
      <vt:lpstr>Processing CSVs</vt:lpstr>
      <vt:lpstr>Processing CSVs</vt:lpstr>
      <vt:lpstr>Processing CSVs</vt:lpstr>
      <vt:lpstr>Be careful of the data types!</vt:lpstr>
      <vt:lpstr>Group Work: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2026-04-16T19:59:35Z</dcterms:modified>
</cp:coreProperties>
</file>