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Roboto Mono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jQ0WIpE5N9ugNSA5isNrF2KSXr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2A602B-253F-414F-8C3D-BBA7B6F41743}">
  <a:tblStyle styleId="{F62A602B-253F-414F-8C3D-BBA7B6F4174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regular.fntdata"/><Relationship Id="rId22" Type="http://schemas.openxmlformats.org/officeDocument/2006/relationships/font" Target="fonts/RobotoMono-italic.fntdata"/><Relationship Id="rId21" Type="http://schemas.openxmlformats.org/officeDocument/2006/relationships/font" Target="fonts/RobotoMono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RobotoMon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6e699f707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86e699f70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e81440f49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de81440f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e81440f49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de81440f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e81440f49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de81440f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e81440f49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de81440f4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urses.cs.washington.edu/courses/cse163/26sp/office_hours/" TargetMode="External"/><Relationship Id="rId4" Type="http://schemas.openxmlformats.org/officeDocument/2006/relationships/hyperlink" Target="https://edstem.org/us/courses/97148/discussion/792101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Inheritance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is your favorite food spot on the Ave?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426037" y="401622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051" y="3422700"/>
            <a:ext cx="1496625" cy="147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1263875"/>
            <a:ext cx="75057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2: Networks </a:t>
            </a:r>
            <a:r>
              <a:rPr lang="en" sz="1600"/>
              <a:t>due Thursday, April 23rd at 11:59pm!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Attend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office hours</a:t>
            </a:r>
            <a:r>
              <a:rPr lang="en" sz="1400"/>
              <a:t> if you are stuck or need help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Lesson 7 Canvas Quiz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Checkpoint</a:t>
            </a:r>
            <a:r>
              <a:rPr b="1" lang="en" sz="1600">
                <a:solidFill>
                  <a:schemeClr val="accent2"/>
                </a:solidFill>
              </a:rPr>
              <a:t> 2</a:t>
            </a:r>
            <a:r>
              <a:rPr b="1" lang="en" sz="1600"/>
              <a:t> </a:t>
            </a:r>
            <a:r>
              <a:rPr lang="en" sz="1600"/>
              <a:t>due Monday, April 20th at 11:59pm!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THA 1 Peer Reviews </a:t>
            </a:r>
            <a:r>
              <a:rPr lang="en" sz="1600"/>
              <a:t>due on tonight at 11:59pm!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400" u="sng">
                <a:solidFill>
                  <a:schemeClr val="hlink"/>
                </a:solidFill>
                <a:hlinkClick r:id="rId4"/>
              </a:rPr>
              <a:t>Instructions</a:t>
            </a:r>
            <a:endParaRPr b="1" sz="14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400"/>
              <a:t>“I Like”, “I Wish”, and “What If”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400"/>
              <a:t>You are only </a:t>
            </a:r>
            <a:r>
              <a:rPr b="1" i="1" lang="en" sz="1400"/>
              <a:t>assessed by the review you give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400"/>
              <a:t>If you are assigned a </a:t>
            </a:r>
            <a:r>
              <a:rPr b="1" i="1" lang="en" sz="1400"/>
              <a:t>blank notebook</a:t>
            </a:r>
            <a:r>
              <a:rPr lang="en" sz="1400"/>
              <a:t>, please write that it was blank on your response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6e699f707_0_79"/>
          <p:cNvSpPr txBox="1"/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Lambdas</a:t>
            </a:r>
            <a:endParaRPr/>
          </a:p>
        </p:txBody>
      </p:sp>
      <p:sp>
        <p:nvSpPr>
          <p:cNvPr id="149" name="Google Shape;149;g386e699f707_0_79"/>
          <p:cNvSpPr txBox="1"/>
          <p:nvPr>
            <p:ph idx="1" type="body"/>
          </p:nvPr>
        </p:nvSpPr>
        <p:spPr>
          <a:xfrm>
            <a:off x="819150" y="1034475"/>
            <a:ext cx="75057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Lambdas allow us to define functions within the body of our code!</a:t>
            </a:r>
            <a:endParaRPr sz="1600"/>
          </a:p>
        </p:txBody>
      </p:sp>
      <p:sp>
        <p:nvSpPr>
          <p:cNvPr id="150" name="Google Shape;150;g386e699f707_0_79"/>
          <p:cNvSpPr txBox="1"/>
          <p:nvPr/>
        </p:nvSpPr>
        <p:spPr>
          <a:xfrm>
            <a:off x="1773900" y="1550175"/>
            <a:ext cx="5596200" cy="1371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get_dog_name(d):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d.get_name()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sorted(dogs, key=get_dog_name)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g386e699f707_0_79"/>
          <p:cNvSpPr txBox="1"/>
          <p:nvPr/>
        </p:nvSpPr>
        <p:spPr>
          <a:xfrm>
            <a:off x="1773907" y="3975355"/>
            <a:ext cx="5596200" cy="393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sorted(dogs, key=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d: d.get_name())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g386e699f707_0_79"/>
          <p:cNvSpPr/>
          <p:nvPr/>
        </p:nvSpPr>
        <p:spPr>
          <a:xfrm>
            <a:off x="4383300" y="3112863"/>
            <a:ext cx="377400" cy="67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819150" y="4586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</a:t>
            </a:r>
            <a:r>
              <a:rPr lang="en"/>
              <a:t> do we have to write this pattern?</a:t>
            </a:r>
            <a:endParaRPr/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819150" y="3479275"/>
            <a:ext cx="75057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don’t write this pattern, your main method will run if </a:t>
            </a:r>
            <a:r>
              <a:rPr lang="en" sz="1600"/>
              <a:t>you</a:t>
            </a:r>
            <a:r>
              <a:rPr lang="en" sz="1600"/>
              <a:t> import the file!</a:t>
            </a:r>
            <a:endParaRPr sz="1600"/>
          </a:p>
        </p:txBody>
      </p:sp>
      <p:sp>
        <p:nvSpPr>
          <p:cNvPr id="159" name="Google Shape;159;p3"/>
          <p:cNvSpPr txBox="1"/>
          <p:nvPr/>
        </p:nvSpPr>
        <p:spPr>
          <a:xfrm>
            <a:off x="1773900" y="1459125"/>
            <a:ext cx="5596200" cy="1654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main():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'Hello world'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__name__ ==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'__main__'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main()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3"/>
          <p:cNvSpPr txBox="1"/>
          <p:nvPr>
            <p:ph idx="1" type="body"/>
          </p:nvPr>
        </p:nvSpPr>
        <p:spPr>
          <a:xfrm>
            <a:off x="819150" y="3934375"/>
            <a:ext cx="75057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are some potential downsides of this happening?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e81440f49_0_6"/>
          <p:cNvSpPr txBox="1"/>
          <p:nvPr>
            <p:ph type="title"/>
          </p:nvPr>
        </p:nvSpPr>
        <p:spPr>
          <a:xfrm>
            <a:off x="819150" y="4586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Special Methods</a:t>
            </a:r>
            <a:endParaRPr/>
          </a:p>
        </p:txBody>
      </p:sp>
      <p:graphicFrame>
        <p:nvGraphicFramePr>
          <p:cNvPr id="166" name="Google Shape;166;g3de81440f49_0_6"/>
          <p:cNvGraphicFramePr/>
          <p:nvPr/>
        </p:nvGraphicFramePr>
        <p:xfrm>
          <a:off x="1838925" y="113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{F62A602B-253F-414F-8C3D-BBA7B6F41743}</a:tableStyleId>
              </a:tblPr>
              <a:tblGrid>
                <a:gridCol w="1694000"/>
                <a:gridCol w="37721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Syntax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 &lt; y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x.__lt__(y)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 &gt; y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x.__gt__(y)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 == y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x.__eq__(y)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 &lt;= y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x.__le__(y)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 &gt;= y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x.__ge__(y)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print(x)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print(x.__str__())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x[i]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x.__getitem__(i)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x[i] = v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x.__setitem__(i, v)</a:t>
                      </a:r>
                      <a:endParaRPr sz="1400" u="none" cap="none" strike="noStrik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e81440f49_0_14"/>
          <p:cNvSpPr txBox="1"/>
          <p:nvPr>
            <p:ph type="title"/>
          </p:nvPr>
        </p:nvSpPr>
        <p:spPr>
          <a:xfrm>
            <a:off x="819150" y="4586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172" name="Google Shape;172;g3de81440f49_0_14"/>
          <p:cNvSpPr txBox="1"/>
          <p:nvPr/>
        </p:nvSpPr>
        <p:spPr>
          <a:xfrm>
            <a:off x="1580975" y="1130350"/>
            <a:ext cx="5981700" cy="1600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Dog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__init__(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name: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._name: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bark(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 + </a:t>
            </a:r>
            <a:r>
              <a:rPr b="0" i="0" lang="en" sz="14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': Woof'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de81440f49_0_14"/>
          <p:cNvSpPr txBox="1"/>
          <p:nvPr/>
        </p:nvSpPr>
        <p:spPr>
          <a:xfrm>
            <a:off x="1581150" y="2842850"/>
            <a:ext cx="5981700" cy="2031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ServiceDog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4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Dog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__init__(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name: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0" i="0" lang="en" sz="14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service:</a:t>
            </a:r>
            <a:r>
              <a:rPr b="0" i="0" lang="en" sz="14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super().__init__(name)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._service: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bark(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</a:t>
            </a:r>
            <a:r>
              <a:rPr b="0" i="0" lang="en" sz="14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   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40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self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._name + </a:t>
            </a:r>
            <a:r>
              <a:rPr b="0" i="0" lang="en" sz="14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‘: *alert bark*'</a:t>
            </a:r>
            <a:r>
              <a:rPr b="0" i="0" lang="en" sz="14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e81440f49_0_21"/>
          <p:cNvSpPr txBox="1"/>
          <p:nvPr>
            <p:ph type="title"/>
          </p:nvPr>
        </p:nvSpPr>
        <p:spPr>
          <a:xfrm>
            <a:off x="819150" y="4586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Graphs</a:t>
            </a:r>
            <a:endParaRPr/>
          </a:p>
        </p:txBody>
      </p:sp>
      <p:pic>
        <p:nvPicPr>
          <p:cNvPr id="179" name="Google Shape;179;g3de81440f49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305" y="1565380"/>
            <a:ext cx="3070820" cy="308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de81440f49_0_21"/>
          <p:cNvSpPr txBox="1"/>
          <p:nvPr>
            <p:ph idx="1" type="body"/>
          </p:nvPr>
        </p:nvSpPr>
        <p:spPr>
          <a:xfrm>
            <a:off x="819150" y="1285350"/>
            <a:ext cx="4164000" cy="25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Nodes + Edges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Nodes represent data in the graph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Edges represent relationships between the data nodes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Suppose the </a:t>
            </a:r>
            <a:r>
              <a:rPr lang="en" sz="1600"/>
              <a:t>diagram</a:t>
            </a:r>
            <a:r>
              <a:rPr lang="en" sz="1600"/>
              <a:t> on the </a:t>
            </a:r>
            <a:r>
              <a:rPr lang="en" sz="1600"/>
              <a:t>right</a:t>
            </a:r>
            <a:r>
              <a:rPr lang="en" sz="1600"/>
              <a:t> represents a “social network”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B’s friends: A, D, 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C’s friends: A, D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 + C’s mutual friends: A, D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1" name="Google Shape;181;g3de81440f49_0_21"/>
          <p:cNvSpPr txBox="1"/>
          <p:nvPr>
            <p:ph idx="1" type="body"/>
          </p:nvPr>
        </p:nvSpPr>
        <p:spPr>
          <a:xfrm>
            <a:off x="819150" y="3732300"/>
            <a:ext cx="4164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else can graphs represent?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e81440f49_0_37"/>
          <p:cNvSpPr txBox="1"/>
          <p:nvPr>
            <p:ph type="title"/>
          </p:nvPr>
        </p:nvSpPr>
        <p:spPr>
          <a:xfrm>
            <a:off x="819150" y="55572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THA 2 Tips</a:t>
            </a:r>
            <a:endParaRPr/>
          </a:p>
        </p:txBody>
      </p:sp>
      <p:sp>
        <p:nvSpPr>
          <p:cNvPr id="187" name="Google Shape;187;g3de81440f49_0_37"/>
          <p:cNvSpPr txBox="1"/>
          <p:nvPr>
            <p:ph idx="1" type="body"/>
          </p:nvPr>
        </p:nvSpPr>
        <p:spPr>
          <a:xfrm>
            <a:off x="819150" y="1302925"/>
            <a:ext cx="75057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Start early!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graphs.py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Edges and nodes are in a list for convenience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●"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analysis.py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Read through the start code thoroughly (come to office hours if you have questions)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Consider what different data structures </a:t>
            </a:r>
            <a:r>
              <a:rPr lang="en" sz="1400"/>
              <a:t>represent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two recommendation algorithms will be fairly similar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Creative Component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Refer to the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(node, dict)</a:t>
            </a:r>
            <a:r>
              <a:rPr lang="en" sz="1400"/>
              <a:t> syntax for adding node attributes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193" name="Google Shape;193;p6"/>
          <p:cNvSpPr txBox="1"/>
          <p:nvPr>
            <p:ph idx="1" type="body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