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itchFamily="2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 Mono" panose="00000009000000000000" pitchFamily="49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iXA+0s0LggIgapjf+YLbhJvTb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48E52-1990-40F1-8593-9F5C305C551D}" v="8" dt="2026-04-13T17:02:36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8" d="100"/>
          <a:sy n="188" d="100"/>
        </p:scale>
        <p:origin x="1014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modSld">
      <pc:chgData name="Adrian Salguero" userId="f921b06be2346e4d" providerId="LiveId" clId="{42694335-63BB-46EC-AF38-63FE051D1C63}" dt="2026-04-13T17:04:30.924" v="687" actId="1076"/>
      <pc:docMkLst>
        <pc:docMk/>
      </pc:docMkLst>
      <pc:sldChg chg="addSp modSp mod">
        <pc:chgData name="Adrian Salguero" userId="f921b06be2346e4d" providerId="LiveId" clId="{42694335-63BB-46EC-AF38-63FE051D1C63}" dt="2026-04-12T21:43:23.653" v="6" actId="962"/>
        <pc:sldMkLst>
          <pc:docMk/>
          <pc:sldMk cId="0" sldId="256"/>
        </pc:sldMkLst>
        <pc:picChg chg="add mod">
          <ac:chgData name="Adrian Salguero" userId="f921b06be2346e4d" providerId="LiveId" clId="{42694335-63BB-46EC-AF38-63FE051D1C63}" dt="2026-04-12T21:43:23.653" v="6" actId="962"/>
          <ac:picMkLst>
            <pc:docMk/>
            <pc:sldMk cId="0" sldId="256"/>
            <ac:picMk id="3" creationId="{7CC0A95D-A4FE-2BCF-7057-28EB02A1492D}"/>
          </ac:picMkLst>
        </pc:picChg>
      </pc:sldChg>
      <pc:sldChg chg="modSp mod">
        <pc:chgData name="Adrian Salguero" userId="f921b06be2346e4d" providerId="LiveId" clId="{42694335-63BB-46EC-AF38-63FE051D1C63}" dt="2026-04-13T17:04:30.924" v="687" actId="1076"/>
        <pc:sldMkLst>
          <pc:docMk/>
          <pc:sldMk cId="0" sldId="257"/>
        </pc:sldMkLst>
        <pc:spChg chg="mod">
          <ac:chgData name="Adrian Salguero" userId="f921b06be2346e4d" providerId="LiveId" clId="{42694335-63BB-46EC-AF38-63FE051D1C63}" dt="2026-04-13T17:04:30.924" v="687" actId="1076"/>
          <ac:spMkLst>
            <pc:docMk/>
            <pc:sldMk cId="0" sldId="257"/>
            <ac:spMk id="142" creationId="{00000000-0000-0000-0000-000000000000}"/>
          </ac:spMkLst>
        </pc:spChg>
      </pc:sldChg>
      <pc:sldChg chg="addSp modSp mod">
        <pc:chgData name="Adrian Salguero" userId="f921b06be2346e4d" providerId="LiveId" clId="{42694335-63BB-46EC-AF38-63FE051D1C63}" dt="2026-04-13T16:56:55.651" v="140" actId="1076"/>
        <pc:sldMkLst>
          <pc:docMk/>
          <pc:sldMk cId="0" sldId="262"/>
        </pc:sldMkLst>
        <pc:spChg chg="add mod">
          <ac:chgData name="Adrian Salguero" userId="f921b06be2346e4d" providerId="LiveId" clId="{42694335-63BB-46EC-AF38-63FE051D1C63}" dt="2026-04-13T16:56:55.651" v="140" actId="1076"/>
          <ac:spMkLst>
            <pc:docMk/>
            <pc:sldMk cId="0" sldId="262"/>
            <ac:spMk id="2" creationId="{597B79A2-27EF-42DB-8963-3C2A67AEF5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6e699f70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86e699f70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e60a9df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de60a9df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e60a9df1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de60a9df1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e60a9df1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de60a9df1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e60a9df1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de60a9df1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7148/discussion/79210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visualize.html#code=def%20append_to%28element%3A%20int,%0A%20%20%20%20%20%20%20%20%20%20%20%20%20%20to%3A%20list%5Bint%5D%20%3D%20%5B%5D%29%20-%3E%20list%5Bint%5D%3A%0A%20%20%20%20to.append%28element%29%0A%20%20%20%20return%20to%0A%20%20%20%20%0Amy_list%20%3D%20append_to%2812%29%0Aprint%28my_list%29%0Amy_other_list%20%3D%20append_to%2842%29%0Aprint%28my_other_list%29&amp;curInstr=0&amp;mode=display&amp;origin=opt-frontend.js&amp;py=3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More Objects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Which fictional world would you like to live in?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426037" y="4016225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he image is a QR code.&#10;&#10;AI-generated content may be incorrect.">
            <a:extLst>
              <a:ext uri="{FF2B5EF4-FFF2-40B4-BE49-F238E27FC236}">
                <a16:creationId xmlns:a16="http://schemas.microsoft.com/office/drawing/2014/main" id="{7CC0A95D-A4FE-2BCF-7057-28EB02A14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364" y="3584267"/>
            <a:ext cx="1270211" cy="1240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819150" y="1263879"/>
            <a:ext cx="7505700" cy="2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Take Home Assessment 2: Networks </a:t>
            </a:r>
            <a:r>
              <a:rPr lang="en" sz="1600" dirty="0"/>
              <a:t>due Thursday, April 23rd at 11:59pm!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Lesson 6 Canvas Quiz</a:t>
            </a:r>
            <a:r>
              <a:rPr lang="en" sz="1600" b="1" dirty="0"/>
              <a:t> </a:t>
            </a:r>
            <a:r>
              <a:rPr lang="en" sz="1600" dirty="0"/>
              <a:t>due tonight at 11:59pm!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Reading Assignment 2</a:t>
            </a:r>
            <a:r>
              <a:rPr lang="en" sz="1600" b="1" dirty="0"/>
              <a:t> </a:t>
            </a:r>
            <a:r>
              <a:rPr lang="en" sz="1600" dirty="0"/>
              <a:t>due tonight at 11:59pm!</a:t>
            </a:r>
          </a:p>
          <a:p>
            <a:pPr indent="-330200">
              <a:buSzPts val="1600"/>
            </a:pPr>
            <a:r>
              <a:rPr lang="en-US" sz="1600" b="1" dirty="0">
                <a:solidFill>
                  <a:schemeClr val="accent2"/>
                </a:solidFill>
              </a:rPr>
              <a:t>THA 1 Peer Reviews </a:t>
            </a:r>
            <a:r>
              <a:rPr lang="en-US" sz="1600" dirty="0"/>
              <a:t>due on </a:t>
            </a:r>
            <a:r>
              <a:rPr lang="en-US" sz="1600" dirty="0" err="1"/>
              <a:t>Gradescope</a:t>
            </a:r>
            <a:r>
              <a:rPr lang="en-US" sz="1600" dirty="0"/>
              <a:t> Wednesday, April 15th at 11:59pm!</a:t>
            </a:r>
          </a:p>
          <a:p>
            <a:pPr lvl="1" indent="-330200">
              <a:buSzPts val="1600"/>
            </a:pPr>
            <a:r>
              <a:rPr lang="en-US" sz="1400" b="1" dirty="0">
                <a:hlinkClick r:id="rId3"/>
              </a:rPr>
              <a:t>Instructions</a:t>
            </a:r>
            <a:endParaRPr lang="en-US" sz="1400" b="1" dirty="0"/>
          </a:p>
          <a:p>
            <a:pPr lvl="1" indent="-330200">
              <a:buSzPts val="1600"/>
            </a:pPr>
            <a:r>
              <a:rPr lang="en-US" sz="1400" dirty="0"/>
              <a:t>“I Like”, “I Wish”, and “What If”</a:t>
            </a:r>
          </a:p>
          <a:p>
            <a:pPr lvl="1" indent="-330200">
              <a:buSzPts val="1600"/>
            </a:pPr>
            <a:r>
              <a:rPr lang="en-US" sz="1400" dirty="0"/>
              <a:t>You are only </a:t>
            </a:r>
            <a:r>
              <a:rPr lang="en-US" sz="1400" b="1" i="1" dirty="0"/>
              <a:t>assessed by the review you give</a:t>
            </a:r>
          </a:p>
          <a:p>
            <a:pPr lvl="1" indent="-330200">
              <a:buSzPts val="1600"/>
            </a:pPr>
            <a:r>
              <a:rPr lang="en-US" sz="1400" dirty="0"/>
              <a:t>If you are assigned a </a:t>
            </a:r>
            <a:r>
              <a:rPr lang="en-US" sz="1400" b="1" i="1" dirty="0"/>
              <a:t>blank notebook</a:t>
            </a:r>
            <a:r>
              <a:rPr lang="en-US" sz="1400" dirty="0"/>
              <a:t>, please write that it was blank on your response</a:t>
            </a:r>
          </a:p>
          <a:p>
            <a:pPr lvl="1" indent="-330200">
              <a:buSzPts val="1600"/>
            </a:pPr>
            <a:endParaRPr lang="en-US" sz="14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6e699f707_0_79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Class</a:t>
            </a:r>
            <a:endParaRPr/>
          </a:p>
        </p:txBody>
      </p:sp>
      <p:sp>
        <p:nvSpPr>
          <p:cNvPr id="148" name="Google Shape;148;g386e699f707_0_79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</a:t>
            </a:r>
            <a:r>
              <a:rPr lang="en" sz="1600" b="1" i="1"/>
              <a:t>class </a:t>
            </a:r>
            <a:r>
              <a:rPr lang="en" sz="1600"/>
              <a:t>lets you define a new object by specifying what state and behaviors it has</a:t>
            </a:r>
            <a:endParaRPr sz="1600"/>
          </a:p>
        </p:txBody>
      </p:sp>
      <p:sp>
        <p:nvSpPr>
          <p:cNvPr id="149" name="Google Shape;149;g386e699f707_0_79"/>
          <p:cNvSpPr txBox="1">
            <a:spLocks noGrp="1"/>
          </p:cNvSpPr>
          <p:nvPr>
            <p:ph type="body" idx="1"/>
          </p:nvPr>
        </p:nvSpPr>
        <p:spPr>
          <a:xfrm>
            <a:off x="819150" y="1550173"/>
            <a:ext cx="75057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class is a </a:t>
            </a:r>
            <a:r>
              <a:rPr lang="en" sz="1600" b="1" i="1"/>
              <a:t>blueprint </a:t>
            </a:r>
            <a:r>
              <a:rPr lang="en" sz="1600"/>
              <a:t>that we use to construct </a:t>
            </a:r>
            <a:r>
              <a:rPr lang="en" sz="1600" b="1" i="1"/>
              <a:t>instances </a:t>
            </a:r>
            <a:r>
              <a:rPr lang="en" sz="1600"/>
              <a:t>of the object</a:t>
            </a:r>
            <a:endParaRPr sz="1600"/>
          </a:p>
        </p:txBody>
      </p:sp>
      <p:sp>
        <p:nvSpPr>
          <p:cNvPr id="150" name="Google Shape;150;g386e699f707_0_79"/>
          <p:cNvSpPr txBox="1"/>
          <p:nvPr/>
        </p:nvSpPr>
        <p:spPr>
          <a:xfrm>
            <a:off x="1569500" y="2203175"/>
            <a:ext cx="3957600" cy="2363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def </a:t>
            </a:r>
            <a:r>
              <a:rPr lang="en" sz="1200" b="1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__init__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self.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 name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def </a:t>
            </a:r>
            <a:r>
              <a:rPr lang="en" sz="1200" b="1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thwip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2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print(self.</a:t>
            </a:r>
            <a:r>
              <a:rPr lang="en" sz="12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 sz="120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‘: Thwip!'</a:t>
            </a:r>
            <a:r>
              <a:rPr lang="en" sz="12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g386e699f707_0_79"/>
          <p:cNvSpPr txBox="1"/>
          <p:nvPr/>
        </p:nvSpPr>
        <p:spPr>
          <a:xfrm>
            <a:off x="5528200" y="2203175"/>
            <a:ext cx="2046300" cy="2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class definition</a:t>
            </a:r>
            <a:endParaRPr sz="135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initializer that sets fields </a:t>
            </a:r>
            <a:r>
              <a:rPr lang="en" sz="1350" b="1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(state)</a:t>
            </a:r>
            <a:endParaRPr sz="1350" b="1" i="0" u="none" strike="noStrike" cap="non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method </a:t>
            </a:r>
            <a:r>
              <a:rPr lang="en" sz="1350" b="1" i="0" u="none" strike="noStrike" cap="none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(behavior)</a:t>
            </a:r>
            <a:endParaRPr sz="1350" b="1" i="0" u="none" strike="noStrike" cap="none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819150" y="6683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Private in Python</a:t>
            </a: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1"/>
          </p:nvPr>
        </p:nvSpPr>
        <p:spPr>
          <a:xfrm>
            <a:off x="819150" y="1340075"/>
            <a:ext cx="7505700" cy="5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Python has no way to actually enforce this, but by convention people don’t access things that start with “--”</a:t>
            </a:r>
            <a:endParaRPr sz="1600"/>
          </a:p>
        </p:txBody>
      </p:sp>
      <p:sp>
        <p:nvSpPr>
          <p:cNvPr id="158" name="Google Shape;158;p3"/>
          <p:cNvSpPr txBox="1"/>
          <p:nvPr/>
        </p:nvSpPr>
        <p:spPr>
          <a:xfrm>
            <a:off x="1773900" y="2310400"/>
            <a:ext cx="5596200" cy="2510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5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Dog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__init__(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name: </a:t>
            </a:r>
            <a:r>
              <a:rPr lang="en" sz="135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35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._name: </a:t>
            </a:r>
            <a:r>
              <a:rPr lang="en" sz="135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 name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bark(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35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._name + </a:t>
            </a:r>
            <a:r>
              <a:rPr lang="en" sz="1350" b="0" i="0" u="none" strike="noStrike" cap="non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': Woof'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e60a9df1a_0_1"/>
          <p:cNvSpPr txBox="1">
            <a:spLocks noGrp="1"/>
          </p:cNvSpPr>
          <p:nvPr>
            <p:ph type="title"/>
          </p:nvPr>
        </p:nvSpPr>
        <p:spPr>
          <a:xfrm>
            <a:off x="819150" y="2459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Private fields/attributes and methods</a:t>
            </a:r>
            <a:endParaRPr/>
          </a:p>
        </p:txBody>
      </p:sp>
      <p:sp>
        <p:nvSpPr>
          <p:cNvPr id="164" name="Google Shape;164;g3de60a9df1a_0_1"/>
          <p:cNvSpPr txBox="1">
            <a:spLocks noGrp="1"/>
          </p:cNvSpPr>
          <p:nvPr>
            <p:ph type="body" idx="1"/>
          </p:nvPr>
        </p:nvSpPr>
        <p:spPr>
          <a:xfrm>
            <a:off x="819150" y="917675"/>
            <a:ext cx="7505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Both fields (or attributes) and methods can be private if you don’t want them access or changed by the user</a:t>
            </a:r>
            <a:endParaRPr sz="1600"/>
          </a:p>
        </p:txBody>
      </p:sp>
      <p:sp>
        <p:nvSpPr>
          <p:cNvPr id="165" name="Google Shape;165;g3de60a9df1a_0_1"/>
          <p:cNvSpPr txBox="1"/>
          <p:nvPr/>
        </p:nvSpPr>
        <p:spPr>
          <a:xfrm>
            <a:off x="1773896" y="1654097"/>
            <a:ext cx="5596200" cy="3245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__init__(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name: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._name: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 name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_secret_identity(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str: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if ‘spider’ not in self._name.lower():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“Spider-Man!”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     return</a:t>
            </a:r>
            <a:r>
              <a:rPr lang="en" sz="110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 “who?”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get_me_pictures(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self, count: int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10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f’{count} pictures of {self._secret_identity()}’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e60a9df1a_0_8"/>
          <p:cNvSpPr txBox="1">
            <a:spLocks noGrp="1"/>
          </p:cNvSpPr>
          <p:nvPr>
            <p:ph type="title"/>
          </p:nvPr>
        </p:nvSpPr>
        <p:spPr>
          <a:xfrm>
            <a:off x="819150" y="4944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“Setter” and “Getter” Methods</a:t>
            </a:r>
            <a:endParaRPr/>
          </a:p>
        </p:txBody>
      </p:sp>
      <p:sp>
        <p:nvSpPr>
          <p:cNvPr id="171" name="Google Shape;171;g3de60a9df1a_0_8"/>
          <p:cNvSpPr txBox="1">
            <a:spLocks noGrp="1"/>
          </p:cNvSpPr>
          <p:nvPr>
            <p:ph type="body" idx="1"/>
          </p:nvPr>
        </p:nvSpPr>
        <p:spPr>
          <a:xfrm>
            <a:off x="819150" y="11661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“Getter” methods return values, like fields or quick manipulations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“Setter” methods update fields or create new values</a:t>
            </a:r>
            <a:endParaRPr sz="1600"/>
          </a:p>
        </p:txBody>
      </p:sp>
      <p:sp>
        <p:nvSpPr>
          <p:cNvPr id="172" name="Google Shape;172;g3de60a9df1a_0_8"/>
          <p:cNvSpPr txBox="1"/>
          <p:nvPr/>
        </p:nvSpPr>
        <p:spPr>
          <a:xfrm>
            <a:off x="1728146" y="2072861"/>
            <a:ext cx="5687700" cy="2553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SpiderFolk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__init__(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name: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._name: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 name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get_name(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self._name    	          </a:t>
            </a:r>
            <a:r>
              <a:rPr lang="en" sz="1100" b="0" i="0" u="none" strike="noStrike" cap="non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# a getter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rename(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self, </a:t>
            </a:r>
            <a:r>
              <a:rPr lang="en" sz="11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new_name: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lang="en" sz="110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._name = new_name +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“(renamed)”    </a:t>
            </a:r>
            <a:r>
              <a:rPr lang="en" sz="1100" b="0" i="0" u="none" strike="noStrike" cap="non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# a setter method</a:t>
            </a:r>
            <a:endParaRPr sz="1100" b="0" i="0" u="none" strike="noStrike" cap="none">
              <a:solidFill>
                <a:srgbClr val="297C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e60a9df1a_0_15"/>
          <p:cNvSpPr txBox="1">
            <a:spLocks noGrp="1"/>
          </p:cNvSpPr>
          <p:nvPr>
            <p:ph type="title"/>
          </p:nvPr>
        </p:nvSpPr>
        <p:spPr>
          <a:xfrm>
            <a:off x="819150" y="4944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Default Parameters</a:t>
            </a:r>
            <a:endParaRPr/>
          </a:p>
        </p:txBody>
      </p:sp>
      <p:sp>
        <p:nvSpPr>
          <p:cNvPr id="178" name="Google Shape;178;g3de60a9df1a_0_15"/>
          <p:cNvSpPr txBox="1">
            <a:spLocks noGrp="1"/>
          </p:cNvSpPr>
          <p:nvPr>
            <p:ph type="body" idx="1"/>
          </p:nvPr>
        </p:nvSpPr>
        <p:spPr>
          <a:xfrm>
            <a:off x="819150" y="11661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You can use default parameters like you would before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Be careful when using objects as default values, can have negative side-effects</a:t>
            </a:r>
            <a:endParaRPr sz="1600" dirty="0"/>
          </a:p>
        </p:txBody>
      </p:sp>
      <p:sp>
        <p:nvSpPr>
          <p:cNvPr id="179" name="Google Shape;179;g3de60a9df1a_0_15"/>
          <p:cNvSpPr txBox="1"/>
          <p:nvPr/>
        </p:nvSpPr>
        <p:spPr>
          <a:xfrm>
            <a:off x="1773900" y="2031316"/>
            <a:ext cx="5596200" cy="2787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append_to(element: </a:t>
            </a:r>
            <a:r>
              <a:rPr lang="en" sz="1200" b="0" i="0" u="none" strike="noStrike" cap="none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to: </a:t>
            </a:r>
            <a:r>
              <a:rPr lang="en" sz="1200" b="0" i="0" u="none" strike="noStrike" cap="none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list[int] 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 []) -&gt; </a:t>
            </a:r>
            <a:r>
              <a:rPr lang="en" sz="1200" b="0" i="0" u="none" strike="noStrike" cap="none" dirty="0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list[int]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to.append(element)</a:t>
            </a: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200" b="0" i="0" u="none" strike="noStrike" cap="none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to</a:t>
            </a: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my_list = append_to(</a:t>
            </a:r>
            <a:r>
              <a:rPr lang="en" sz="1200" b="0" i="0" u="none" strike="noStrike" cap="none" dirty="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(my_list)</a:t>
            </a: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my_other_list = append_to(</a:t>
            </a:r>
            <a:r>
              <a:rPr lang="en" sz="1200" b="0" i="0" u="none" strike="noStrike" cap="none" dirty="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42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(my_other_list)</a:t>
            </a:r>
            <a:endParaRPr sz="120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" name="Google Shape;178;g3de60a9df1a_0_15">
            <a:extLst>
              <a:ext uri="{FF2B5EF4-FFF2-40B4-BE49-F238E27FC236}">
                <a16:creationId xmlns:a16="http://schemas.microsoft.com/office/drawing/2014/main" id="{597B79A2-27EF-42DB-8963-3C2A67AEF5B2}"/>
              </a:ext>
            </a:extLst>
          </p:cNvPr>
          <p:cNvSpPr txBox="1">
            <a:spLocks/>
          </p:cNvSpPr>
          <p:nvPr/>
        </p:nvSpPr>
        <p:spPr>
          <a:xfrm>
            <a:off x="5556540" y="4293231"/>
            <a:ext cx="1813560" cy="57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 algn="ctr">
              <a:buSzPts val="1600"/>
              <a:buNone/>
            </a:pPr>
            <a:r>
              <a:rPr lang="en-US" sz="2000" b="1" i="1" dirty="0">
                <a:hlinkClick r:id="rId3"/>
              </a:rPr>
              <a:t>Python Tutor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e60a9df1a_0_22"/>
          <p:cNvSpPr txBox="1">
            <a:spLocks noGrp="1"/>
          </p:cNvSpPr>
          <p:nvPr>
            <p:ph type="title"/>
          </p:nvPr>
        </p:nvSpPr>
        <p:spPr>
          <a:xfrm>
            <a:off x="819150" y="26722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Default Parameters Done Correctly!</a:t>
            </a:r>
            <a:endParaRPr/>
          </a:p>
        </p:txBody>
      </p:sp>
      <p:sp>
        <p:nvSpPr>
          <p:cNvPr id="185" name="Google Shape;185;g3de60a9df1a_0_22"/>
          <p:cNvSpPr txBox="1">
            <a:spLocks noGrp="1"/>
          </p:cNvSpPr>
          <p:nvPr>
            <p:ph type="body" idx="1"/>
          </p:nvPr>
        </p:nvSpPr>
        <p:spPr>
          <a:xfrm>
            <a:off x="819150" y="86070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 not use an object as a default parameter, instead use None</a:t>
            </a:r>
            <a:endParaRPr sz="1600"/>
          </a:p>
        </p:txBody>
      </p:sp>
      <p:sp>
        <p:nvSpPr>
          <p:cNvPr id="186" name="Google Shape;186;g3de60a9df1a_0_22"/>
          <p:cNvSpPr txBox="1"/>
          <p:nvPr/>
        </p:nvSpPr>
        <p:spPr>
          <a:xfrm>
            <a:off x="1506300" y="1349425"/>
            <a:ext cx="6131400" cy="3472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Option 1</a:t>
            </a:r>
            <a:endParaRPr sz="1100" b="0" i="0" u="none" strike="noStrike" cap="non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append_to(element: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to: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list[int] | None  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lang="en" sz="1100" b="0" i="0" u="none" strike="noStrike" cap="non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list[int]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to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to = []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to.append(element)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to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Option 2</a:t>
            </a:r>
            <a:endParaRPr sz="1100" b="0" i="0" u="none" strike="noStrike" cap="none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append_to(element, to=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to = []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to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to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to.append(element)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10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to</a:t>
            </a:r>
            <a:endParaRPr sz="110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819150" y="441625"/>
            <a:ext cx="7505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 Work: Best Practices</a:t>
            </a:r>
            <a:endParaRPr/>
          </a:p>
        </p:txBody>
      </p:sp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819150" y="1162700"/>
            <a:ext cx="75057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working with a new group for the first time: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Introduce yourself!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possible, angle one of your screens so that everyone can see and discuss together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respectful of each other and allow everyone to speak</a:t>
            </a:r>
            <a:endParaRPr sz="1600"/>
          </a:p>
        </p:txBody>
      </p:sp>
      <p:sp>
        <p:nvSpPr>
          <p:cNvPr id="193" name="Google Shape;193;p6"/>
          <p:cNvSpPr txBox="1">
            <a:spLocks noGrp="1"/>
          </p:cNvSpPr>
          <p:nvPr>
            <p:ph type="body" idx="1"/>
          </p:nvPr>
        </p:nvSpPr>
        <p:spPr>
          <a:xfrm>
            <a:off x="819150" y="2832650"/>
            <a:ext cx="75057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Tips: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making sure that everyone agrees to work on the same problem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 everyone to contribute or a chance to ask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 if everyone agrees and periodically ask each other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Call TAs or Adrian over if you need any help.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Don’t sit in silence.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809</Words>
  <Application>Microsoft Office PowerPoint</Application>
  <PresentationFormat>On-screen Show (16:9)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</vt:lpstr>
      <vt:lpstr>Arial</vt:lpstr>
      <vt:lpstr>Calibri</vt:lpstr>
      <vt:lpstr>Roboto Mono</vt:lpstr>
      <vt:lpstr>Nunito</vt:lpstr>
      <vt:lpstr>Shift</vt:lpstr>
      <vt:lpstr>CSE 163 More Objects  Adrian Salguero Spring 2026  💭Icebreaker (discuss with neighbors): ‘ Which fictional world would you like to live in? Add to our Slido!  </vt:lpstr>
      <vt:lpstr>Announcements</vt:lpstr>
      <vt:lpstr>Class</vt:lpstr>
      <vt:lpstr>Private in Python</vt:lpstr>
      <vt:lpstr>Private fields/attributes and methods</vt:lpstr>
      <vt:lpstr>“Setter” and “Getter” Methods</vt:lpstr>
      <vt:lpstr>Default Parameters</vt:lpstr>
      <vt:lpstr>Default Parameters Done Correctly!</vt:lpstr>
      <vt:lpstr>Group Work: 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2026-04-13T17:04:32Z</dcterms:modified>
</cp:coreProperties>
</file>