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embeddedFontLst>
    <p:embeddedFont>
      <p:font typeface="Nunito" pitchFamily="2" charset="0"/>
      <p:regular r:id="rId19"/>
      <p:bold r:id="rId20"/>
      <p:italic r:id="rId21"/>
      <p:boldItalic r:id="rId22"/>
    </p:embeddedFont>
    <p:embeddedFont>
      <p:font typeface="Nunito Sans" pitchFamily="2" charset="0"/>
      <p:regular r:id="rId23"/>
      <p:bold r:id="rId24"/>
      <p:italic r:id="rId25"/>
      <p:boldItalic r:id="rId26"/>
    </p:embeddedFont>
    <p:embeddedFont>
      <p:font typeface="Roboto Mono" panose="00000009000000000000" pitchFamily="49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pAD+v3a1Q8UhAAev167mUhwXt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D70839-5006-4CD5-8A9E-59A114E477D8}">
  <a:tblStyle styleId="{7DD70839-5006-4CD5-8A9E-59A114E477D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5" d="100"/>
          <a:sy n="205" d="100"/>
        </p:scale>
        <p:origin x="534" y="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 Salguero" userId="f921b06be2346e4d" providerId="LiveId" clId="{42694335-63BB-46EC-AF38-63FE051D1C63}"/>
    <pc:docChg chg="custSel modSld">
      <pc:chgData name="Adrian Salguero" userId="f921b06be2346e4d" providerId="LiveId" clId="{42694335-63BB-46EC-AF38-63FE051D1C63}" dt="2026-04-08T16:42:22.317" v="98" actId="20577"/>
      <pc:docMkLst>
        <pc:docMk/>
      </pc:docMkLst>
      <pc:sldChg chg="addSp delSp modSp mod">
        <pc:chgData name="Adrian Salguero" userId="f921b06be2346e4d" providerId="LiveId" clId="{42694335-63BB-46EC-AF38-63FE051D1C63}" dt="2026-04-06T19:19:13.363" v="8" actId="962"/>
        <pc:sldMkLst>
          <pc:docMk/>
          <pc:sldMk cId="0" sldId="256"/>
        </pc:sldMkLst>
        <pc:picChg chg="add mod">
          <ac:chgData name="Adrian Salguero" userId="f921b06be2346e4d" providerId="LiveId" clId="{42694335-63BB-46EC-AF38-63FE051D1C63}" dt="2026-04-06T19:19:13.360" v="7" actId="27614"/>
          <ac:picMkLst>
            <pc:docMk/>
            <pc:sldMk cId="0" sldId="256"/>
            <ac:picMk id="3" creationId="{45B124E6-191B-142F-0F8F-81003CE953B7}"/>
          </ac:picMkLst>
        </pc:picChg>
        <pc:picChg chg="mod">
          <ac:chgData name="Adrian Salguero" userId="f921b06be2346e4d" providerId="LiveId" clId="{42694335-63BB-46EC-AF38-63FE051D1C63}" dt="2026-04-06T19:19:13.363" v="8" actId="962"/>
          <ac:picMkLst>
            <pc:docMk/>
            <pc:sldMk cId="0" sldId="256"/>
            <ac:picMk id="133" creationId="{00000000-0000-0000-0000-000000000000}"/>
          </ac:picMkLst>
        </pc:picChg>
      </pc:sldChg>
      <pc:sldChg chg="modSp mod">
        <pc:chgData name="Adrian Salguero" userId="f921b06be2346e4d" providerId="LiveId" clId="{42694335-63BB-46EC-AF38-63FE051D1C63}" dt="2026-04-08T16:42:22.317" v="98" actId="20577"/>
        <pc:sldMkLst>
          <pc:docMk/>
          <pc:sldMk cId="0" sldId="268"/>
        </pc:sldMkLst>
        <pc:spChg chg="mod">
          <ac:chgData name="Adrian Salguero" userId="f921b06be2346e4d" providerId="LiveId" clId="{42694335-63BB-46EC-AF38-63FE051D1C63}" dt="2026-04-08T16:42:22.317" v="98" actId="20577"/>
          <ac:spMkLst>
            <pc:docMk/>
            <pc:sldMk cId="0" sldId="268"/>
            <ac:spMk id="27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d473ab8cf3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3d473ab8cf3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d473ab8cf3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3d473ab8cf3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d473ab8cf3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3d473ab8cf3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d473ab8cf3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3d473ab8cf3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d473ab8cf3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g3d473ab8cf3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d473ab8cf3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3d473ab8cf3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d473ab8c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d473ab8c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d473ab8cf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d473ab8cf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>
          <a:extLst>
            <a:ext uri="{FF2B5EF4-FFF2-40B4-BE49-F238E27FC236}">
              <a16:creationId xmlns:a16="http://schemas.microsoft.com/office/drawing/2014/main" id="{D982CE39-F83D-8AF8-C7D9-DF2A41C7F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d473ab8cf3_0_5:notes">
            <a:extLst>
              <a:ext uri="{FF2B5EF4-FFF2-40B4-BE49-F238E27FC236}">
                <a16:creationId xmlns:a16="http://schemas.microsoft.com/office/drawing/2014/main" id="{C287E1AA-F43D-EB8E-4B87-D4B883126F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d473ab8cf3_0_5:notes">
            <a:extLst>
              <a:ext uri="{FF2B5EF4-FFF2-40B4-BE49-F238E27FC236}">
                <a16:creationId xmlns:a16="http://schemas.microsoft.com/office/drawing/2014/main" id="{47C5ED35-41D4-7C0A-D130-DCC0E21702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203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d473ab8cf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3d473ab8cf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d473ab8cf3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g3d473ab8cf3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d473ab8cf3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3d473ab8cf3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8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8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1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8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_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40335" y="0"/>
            <a:ext cx="46036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ts val="3000"/>
              <a:buNone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019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0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0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10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22" name="Google Shape;22;p10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0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0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Google Shape;25;p10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26" name="Google Shape;26;p10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0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10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30" name="Google Shape;30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10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34" name="Google Shape;34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0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8" name="Google Shape;38;p1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1;p10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11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11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5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15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15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slido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7600" y="152200"/>
            <a:ext cx="4293599" cy="4839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"/>
          <p:cNvSpPr txBox="1">
            <a:spLocks noGrp="1"/>
          </p:cNvSpPr>
          <p:nvPr>
            <p:ph type="ctrTitle" idx="4294967295"/>
          </p:nvPr>
        </p:nvSpPr>
        <p:spPr>
          <a:xfrm>
            <a:off x="459075" y="856075"/>
            <a:ext cx="3993000" cy="39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CSE 163</a:t>
            </a:r>
            <a:endParaRPr sz="28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/>
              <a:t>Tuples, Sets, and Dictionaries</a:t>
            </a:r>
            <a:endParaRPr sz="25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Adrian Salguero</a:t>
            </a:r>
            <a:b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4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Spring 2026</a:t>
            </a:r>
            <a:b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b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12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💭Icebreaker (discuss with neighbors): ‘</a:t>
            </a:r>
            <a:endParaRPr sz="1200" b="1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3F3F3F"/>
                </a:solidFill>
              </a:rPr>
              <a:t>What is your favorite activity to do to relax?</a:t>
            </a:r>
            <a:r>
              <a:rPr lang="en" sz="1200" b="1" i="0" u="none" strike="noStrike" cap="non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200" b="1" i="0" u="none" strike="noStrike" cap="non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i="0" u="none" strike="noStrike" cap="none">
                <a:solidFill>
                  <a:srgbClr val="3F3F3F"/>
                </a:solidFill>
                <a:latin typeface="Nunito"/>
                <a:ea typeface="Nunito"/>
                <a:cs typeface="Nunito"/>
                <a:sym typeface="Nunito"/>
              </a:rPr>
              <a:t>Add to our Slido!</a:t>
            </a:r>
            <a:endParaRPr sz="1200" b="1" i="0" u="none" strike="noStrike" cap="none">
              <a:solidFill>
                <a:srgbClr val="3F3F3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35" name="Google Shape;135;p1"/>
          <p:cNvPicPr preferRelativeResize="0"/>
          <p:nvPr/>
        </p:nvPicPr>
        <p:blipFill rotWithShape="1">
          <a:blip r:embed="rId4">
            <a:alphaModFix amt="31000"/>
          </a:blip>
          <a:srcRect/>
          <a:stretch/>
        </p:blipFill>
        <p:spPr>
          <a:xfrm>
            <a:off x="459087" y="368107"/>
            <a:ext cx="487974" cy="487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/>
          <p:nvPr/>
        </p:nvSpPr>
        <p:spPr>
          <a:xfrm>
            <a:off x="2426037" y="4016225"/>
            <a:ext cx="1306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1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slido.com</a:t>
            </a:r>
            <a:endParaRPr sz="2000" b="0" i="1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#cse163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The image is a QR code, which is a matrix of black and white squares used for storing and sharing information digitally.&#10;&#10;AI-generated content may be incorrect.">
            <a:extLst>
              <a:ext uri="{FF2B5EF4-FFF2-40B4-BE49-F238E27FC236}">
                <a16:creationId xmlns:a16="http://schemas.microsoft.com/office/drawing/2014/main" id="{45B124E6-191B-142F-0F8F-81003CE953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605" y="3809832"/>
            <a:ext cx="1023970" cy="101524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d473ab8cf3_0_218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List Comprehensions</a:t>
            </a:r>
            <a:endParaRPr/>
          </a:p>
        </p:txBody>
      </p:sp>
      <p:sp>
        <p:nvSpPr>
          <p:cNvPr id="209" name="Google Shape;209;g3d473ab8cf3_0_218"/>
          <p:cNvSpPr txBox="1"/>
          <p:nvPr/>
        </p:nvSpPr>
        <p:spPr>
          <a:xfrm>
            <a:off x="1612510" y="1575899"/>
            <a:ext cx="26676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squares.append(i ** 2)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3d473ab8cf3_0_218"/>
          <p:cNvSpPr/>
          <p:nvPr/>
        </p:nvSpPr>
        <p:spPr>
          <a:xfrm>
            <a:off x="1618849" y="1455400"/>
            <a:ext cx="5792100" cy="4836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3d473ab8cf3_0_218"/>
          <p:cNvSpPr txBox="1"/>
          <p:nvPr/>
        </p:nvSpPr>
        <p:spPr>
          <a:xfrm>
            <a:off x="1629575" y="1455400"/>
            <a:ext cx="13923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squares = [</a:t>
            </a:r>
            <a:endParaRPr sz="135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2" name="Google Shape;212;g3d473ab8cf3_0_218"/>
          <p:cNvSpPr txBox="1"/>
          <p:nvPr/>
        </p:nvSpPr>
        <p:spPr>
          <a:xfrm>
            <a:off x="1629575" y="3118000"/>
            <a:ext cx="5792100" cy="1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37474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37474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3" name="Google Shape;213;g3d473ab8cf3_0_218"/>
          <p:cNvSpPr txBox="1"/>
          <p:nvPr/>
        </p:nvSpPr>
        <p:spPr>
          <a:xfrm>
            <a:off x="7113881" y="1445709"/>
            <a:ext cx="41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4" name="Google Shape;214;g3d473ab8cf3_0_218"/>
          <p:cNvSpPr txBox="1"/>
          <p:nvPr/>
        </p:nvSpPr>
        <p:spPr>
          <a:xfrm>
            <a:off x="2776198" y="1445709"/>
            <a:ext cx="8832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i **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5" name="Google Shape;215;g3d473ab8cf3_0_218"/>
          <p:cNvSpPr txBox="1"/>
          <p:nvPr/>
        </p:nvSpPr>
        <p:spPr>
          <a:xfrm>
            <a:off x="3489187" y="1445709"/>
            <a:ext cx="23574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None/>
            </a:pP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i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range(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6" name="Google Shape;216;g3d473ab8cf3_0_218"/>
          <p:cNvSpPr txBox="1"/>
          <p:nvPr/>
        </p:nvSpPr>
        <p:spPr>
          <a:xfrm>
            <a:off x="5770424" y="1445709"/>
            <a:ext cx="15819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None/>
            </a:pP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i %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==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grpSp>
        <p:nvGrpSpPr>
          <p:cNvPr id="217" name="Google Shape;217;g3d473ab8cf3_0_218"/>
          <p:cNvGrpSpPr/>
          <p:nvPr/>
        </p:nvGrpSpPr>
        <p:grpSpPr>
          <a:xfrm>
            <a:off x="1629575" y="2710951"/>
            <a:ext cx="5792100" cy="1793100"/>
            <a:chOff x="2973124" y="1063675"/>
            <a:chExt cx="5792100" cy="1793100"/>
          </a:xfrm>
        </p:grpSpPr>
        <p:sp>
          <p:nvSpPr>
            <p:cNvPr id="218" name="Google Shape;218;g3d473ab8cf3_0_218"/>
            <p:cNvSpPr/>
            <p:nvPr/>
          </p:nvSpPr>
          <p:spPr>
            <a:xfrm>
              <a:off x="2973124" y="1063675"/>
              <a:ext cx="5792100" cy="1793100"/>
            </a:xfrm>
            <a:prstGeom prst="rect">
              <a:avLst/>
            </a:prstGeom>
            <a:solidFill>
              <a:srgbClr val="F2F2F2"/>
            </a:solidFill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g3d473ab8cf3_0_218"/>
            <p:cNvSpPr txBox="1"/>
            <p:nvPr/>
          </p:nvSpPr>
          <p:spPr>
            <a:xfrm>
              <a:off x="2983850" y="1063675"/>
              <a:ext cx="1392300" cy="5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1400"/>
                <a:buFont typeface="Nunito Sans"/>
                <a:buNone/>
              </a:pPr>
              <a:r>
                <a:rPr lang="en" sz="1350" b="0" i="0" u="none" strike="noStrike" cap="none">
                  <a:solidFill>
                    <a:srgbClr val="37474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squares = [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g3d473ab8cf3_0_218"/>
            <p:cNvSpPr txBox="1"/>
            <p:nvPr/>
          </p:nvSpPr>
          <p:spPr>
            <a:xfrm>
              <a:off x="4123751" y="1063675"/>
              <a:ext cx="417600" cy="52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1400"/>
                <a:buFont typeface="Nunito Sans"/>
                <a:buNone/>
              </a:pPr>
              <a:r>
                <a:rPr lang="en" sz="1350" b="0" i="0" u="none" strike="noStrike" cap="none">
                  <a:solidFill>
                    <a:srgbClr val="37474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]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1400"/>
                <a:buFont typeface="Nunito Sans"/>
                <a:buNone/>
              </a:pPr>
              <a:endParaRPr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221" name="Google Shape;221;g3d473ab8cf3_0_218"/>
            <p:cNvSpPr txBox="1"/>
            <p:nvPr/>
          </p:nvSpPr>
          <p:spPr>
            <a:xfrm>
              <a:off x="2973124" y="1588409"/>
              <a:ext cx="2357400" cy="48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1400"/>
                <a:buFont typeface="Nunito Sans"/>
                <a:buNone/>
              </a:pPr>
              <a:r>
                <a:rPr lang="en" sz="1350" b="0" i="0" u="none" strike="noStrike" cap="none">
                  <a:solidFill>
                    <a:srgbClr val="3F51B5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for</a:t>
              </a:r>
              <a:r>
                <a:rPr lang="en" sz="1350" b="0" i="0" u="none" strike="noStrike" cap="none">
                  <a:solidFill>
                    <a:srgbClr val="37474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i </a:t>
              </a:r>
              <a:r>
                <a:rPr lang="en" sz="1350" b="0" i="0" u="none" strike="noStrike" cap="none">
                  <a:solidFill>
                    <a:srgbClr val="3F51B5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in</a:t>
              </a:r>
              <a:r>
                <a:rPr lang="en" sz="1350" b="0" i="0" u="none" strike="noStrike" cap="none">
                  <a:solidFill>
                    <a:srgbClr val="37474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range(</a:t>
              </a:r>
              <a:r>
                <a:rPr lang="en" sz="1350" b="0" i="0" u="none" strike="noStrike" cap="none">
                  <a:solidFill>
                    <a:srgbClr val="C5392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1</a:t>
              </a:r>
              <a:r>
                <a:rPr lang="en" sz="1350" b="0" i="0" u="none" strike="noStrike" cap="none">
                  <a:solidFill>
                    <a:srgbClr val="37474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, </a:t>
              </a:r>
              <a:r>
                <a:rPr lang="en" sz="1350" b="0" i="0" u="none" strike="noStrike" cap="none">
                  <a:solidFill>
                    <a:srgbClr val="C5392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11</a:t>
              </a:r>
              <a:r>
                <a:rPr lang="en" sz="1350" b="0" i="0" u="none" strike="noStrike" cap="none">
                  <a:solidFill>
                    <a:srgbClr val="37474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1400"/>
                <a:buFont typeface="Nunito Sans"/>
                <a:buNone/>
              </a:pPr>
              <a:endParaRPr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222" name="Google Shape;222;g3d473ab8cf3_0_218"/>
            <p:cNvSpPr txBox="1"/>
            <p:nvPr/>
          </p:nvSpPr>
          <p:spPr>
            <a:xfrm>
              <a:off x="3330591" y="1949301"/>
              <a:ext cx="1581900" cy="4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1400"/>
                <a:buFont typeface="Nunito Sans"/>
                <a:buNone/>
              </a:pPr>
              <a:r>
                <a:rPr lang="en" sz="1350" b="0" i="0" u="none" strike="noStrike" cap="none">
                  <a:solidFill>
                    <a:srgbClr val="3F51B5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if</a:t>
              </a:r>
              <a:r>
                <a:rPr lang="en" sz="1350" b="0" i="0" u="none" strike="noStrike" cap="none">
                  <a:solidFill>
                    <a:srgbClr val="37474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i % </a:t>
              </a:r>
              <a:r>
                <a:rPr lang="en" sz="1350" b="0" i="0" u="none" strike="noStrike" cap="none">
                  <a:solidFill>
                    <a:srgbClr val="C5392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2</a:t>
              </a:r>
              <a:r>
                <a:rPr lang="en" sz="1350" b="0" i="0" u="none" strike="noStrike" cap="none">
                  <a:solidFill>
                    <a:srgbClr val="37474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 == </a:t>
              </a:r>
              <a:r>
                <a:rPr lang="en" sz="1350" b="0" i="0" u="none" strike="noStrike" cap="none">
                  <a:solidFill>
                    <a:srgbClr val="C5392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0</a:t>
              </a:r>
              <a:endParaRPr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223" name="Google Shape;223;g3d473ab8cf3_0_218"/>
            <p:cNvSpPr txBox="1"/>
            <p:nvPr/>
          </p:nvSpPr>
          <p:spPr>
            <a:xfrm>
              <a:off x="5141929" y="1707056"/>
              <a:ext cx="234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lang="en"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g3d473ab8cf3_0_218"/>
            <p:cNvSpPr txBox="1"/>
            <p:nvPr/>
          </p:nvSpPr>
          <p:spPr>
            <a:xfrm>
              <a:off x="4688734" y="2050011"/>
              <a:ext cx="234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lang="en" sz="13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g3d473ab8cf3_0_218"/>
            <p:cNvSpPr txBox="1"/>
            <p:nvPr/>
          </p:nvSpPr>
          <p:spPr>
            <a:xfrm>
              <a:off x="3679952" y="2430054"/>
              <a:ext cx="26676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rPr lang="en" sz="1350" b="0" i="0" u="none" strike="noStrike" cap="none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squares.append(</a:t>
              </a:r>
              <a:r>
                <a:rPr lang="en" sz="1350" b="0" i="0" u="none" strike="noStrike" cap="none">
                  <a:solidFill>
                    <a:srgbClr val="FFFF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i ** 2</a:t>
              </a:r>
              <a:r>
                <a:rPr lang="en" sz="1350" b="0" i="0" u="none" strike="noStrike" cap="none">
                  <a:solidFill>
                    <a:srgbClr val="000000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g3d473ab8cf3_0_218"/>
            <p:cNvSpPr txBox="1"/>
            <p:nvPr/>
          </p:nvSpPr>
          <p:spPr>
            <a:xfrm>
              <a:off x="5226612" y="2321838"/>
              <a:ext cx="883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CCCC"/>
                </a:buClr>
                <a:buSzPts val="1400"/>
                <a:buFont typeface="Nunito Sans"/>
                <a:buNone/>
              </a:pPr>
              <a:r>
                <a:rPr lang="en" sz="1350" b="0" i="0" u="none" strike="noStrike" cap="none">
                  <a:solidFill>
                    <a:srgbClr val="37474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i ** </a:t>
              </a:r>
              <a:r>
                <a:rPr lang="en" sz="1350" b="0" i="0" u="none" strike="noStrike" cap="none">
                  <a:solidFill>
                    <a:srgbClr val="C53929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2</a:t>
              </a:r>
              <a:endParaRPr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sp>
        <p:nvSpPr>
          <p:cNvPr id="227" name="Google Shape;227;g3d473ab8cf3_0_218"/>
          <p:cNvSpPr/>
          <p:nvPr/>
        </p:nvSpPr>
        <p:spPr>
          <a:xfrm>
            <a:off x="2808293" y="1575899"/>
            <a:ext cx="713100" cy="22830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3d473ab8cf3_0_218"/>
          <p:cNvSpPr/>
          <p:nvPr/>
        </p:nvSpPr>
        <p:spPr>
          <a:xfrm>
            <a:off x="3915560" y="4113247"/>
            <a:ext cx="713100" cy="228300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3d473ab8cf3_0_218"/>
          <p:cNvSpPr/>
          <p:nvPr/>
        </p:nvSpPr>
        <p:spPr>
          <a:xfrm>
            <a:off x="3576050" y="1600410"/>
            <a:ext cx="2135700" cy="228300"/>
          </a:xfrm>
          <a:prstGeom prst="rect">
            <a:avLst/>
          </a:prstGeom>
          <a:solidFill>
            <a:srgbClr val="D89F39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3d473ab8cf3_0_218"/>
          <p:cNvSpPr/>
          <p:nvPr/>
        </p:nvSpPr>
        <p:spPr>
          <a:xfrm>
            <a:off x="1708385" y="3386255"/>
            <a:ext cx="2135700" cy="228300"/>
          </a:xfrm>
          <a:prstGeom prst="rect">
            <a:avLst/>
          </a:prstGeom>
          <a:solidFill>
            <a:srgbClr val="D89F39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3d473ab8cf3_0_218"/>
          <p:cNvSpPr/>
          <p:nvPr/>
        </p:nvSpPr>
        <p:spPr>
          <a:xfrm>
            <a:off x="2016525" y="3747946"/>
            <a:ext cx="1546500" cy="228300"/>
          </a:xfrm>
          <a:prstGeom prst="rect">
            <a:avLst/>
          </a:prstGeom>
          <a:solidFill>
            <a:srgbClr val="963334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3d473ab8cf3_0_218"/>
          <p:cNvSpPr/>
          <p:nvPr/>
        </p:nvSpPr>
        <p:spPr>
          <a:xfrm>
            <a:off x="5766444" y="1599105"/>
            <a:ext cx="1546500" cy="228300"/>
          </a:xfrm>
          <a:prstGeom prst="rect">
            <a:avLst/>
          </a:prstGeom>
          <a:solidFill>
            <a:srgbClr val="963334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3" name="Google Shape;233;g3d473ab8cf3_0_218"/>
          <p:cNvGrpSpPr/>
          <p:nvPr/>
        </p:nvGrpSpPr>
        <p:grpSpPr>
          <a:xfrm>
            <a:off x="3168936" y="1034476"/>
            <a:ext cx="2997994" cy="316432"/>
            <a:chOff x="4523211" y="642751"/>
            <a:chExt cx="2997994" cy="316432"/>
          </a:xfrm>
        </p:grpSpPr>
        <p:sp>
          <p:nvSpPr>
            <p:cNvPr id="234" name="Google Shape;234;g3d473ab8cf3_0_218"/>
            <p:cNvSpPr txBox="1"/>
            <p:nvPr/>
          </p:nvSpPr>
          <p:spPr>
            <a:xfrm>
              <a:off x="4523211" y="642751"/>
              <a:ext cx="2997900" cy="307800"/>
            </a:xfrm>
            <a:prstGeom prst="rect">
              <a:avLst/>
            </a:prstGeom>
            <a:noFill/>
            <a:ln w="38100" cap="flat" cmpd="sng">
              <a:solidFill>
                <a:srgbClr val="57A7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expression 🡪 iteration 🡪 condition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g3d473ab8cf3_0_218"/>
            <p:cNvSpPr/>
            <p:nvPr/>
          </p:nvSpPr>
          <p:spPr>
            <a:xfrm>
              <a:off x="4524349" y="650670"/>
              <a:ext cx="984900" cy="298500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g3d473ab8cf3_0_218"/>
            <p:cNvSpPr/>
            <p:nvPr/>
          </p:nvSpPr>
          <p:spPr>
            <a:xfrm>
              <a:off x="6632305" y="651383"/>
              <a:ext cx="888900" cy="307800"/>
            </a:xfrm>
            <a:prstGeom prst="rect">
              <a:avLst/>
            </a:prstGeom>
            <a:solidFill>
              <a:srgbClr val="963334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g3d473ab8cf3_0_218"/>
            <p:cNvSpPr/>
            <p:nvPr/>
          </p:nvSpPr>
          <p:spPr>
            <a:xfrm>
              <a:off x="5619833" y="657699"/>
              <a:ext cx="884100" cy="269400"/>
            </a:xfrm>
            <a:prstGeom prst="rect">
              <a:avLst/>
            </a:prstGeom>
            <a:solidFill>
              <a:srgbClr val="D89F3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" name="Google Shape;238;g3d473ab8cf3_0_218"/>
          <p:cNvGrpSpPr/>
          <p:nvPr/>
        </p:nvGrpSpPr>
        <p:grpSpPr>
          <a:xfrm>
            <a:off x="5445303" y="3231147"/>
            <a:ext cx="1056600" cy="1169700"/>
            <a:chOff x="6799578" y="2839422"/>
            <a:chExt cx="1056600" cy="1169700"/>
          </a:xfrm>
        </p:grpSpPr>
        <p:grpSp>
          <p:nvGrpSpPr>
            <p:cNvPr id="239" name="Google Shape;239;g3d473ab8cf3_0_218"/>
            <p:cNvGrpSpPr/>
            <p:nvPr/>
          </p:nvGrpSpPr>
          <p:grpSpPr>
            <a:xfrm>
              <a:off x="6799578" y="2839422"/>
              <a:ext cx="1056600" cy="1169700"/>
              <a:chOff x="6799578" y="2839422"/>
              <a:chExt cx="1056600" cy="1169700"/>
            </a:xfrm>
          </p:grpSpPr>
          <p:sp>
            <p:nvSpPr>
              <p:cNvPr id="240" name="Google Shape;240;g3d473ab8cf3_0_218"/>
              <p:cNvSpPr txBox="1"/>
              <p:nvPr/>
            </p:nvSpPr>
            <p:spPr>
              <a:xfrm>
                <a:off x="6799578" y="2839422"/>
                <a:ext cx="1056600" cy="1169700"/>
              </a:xfrm>
              <a:prstGeom prst="rect">
                <a:avLst/>
              </a:prstGeom>
              <a:solidFill>
                <a:srgbClr val="FFFFFF"/>
              </a:solidFill>
              <a:ln w="38100" cap="flat" cmpd="sng">
                <a:solidFill>
                  <a:srgbClr val="57A7B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 sz="1400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rPr>
                  <a:t>iteration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 sz="1400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rPr>
                  <a:t>condition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" sz="1400" b="0" i="0" u="none" strike="noStrike" cap="none">
                    <a:solidFill>
                      <a:srgbClr val="000000"/>
                    </a:solidFill>
                    <a:latin typeface="Nunito Sans"/>
                    <a:ea typeface="Nunito Sans"/>
                    <a:cs typeface="Nunito Sans"/>
                    <a:sym typeface="Nunito Sans"/>
                  </a:rPr>
                  <a:t>expression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g3d473ab8cf3_0_218"/>
              <p:cNvSpPr/>
              <p:nvPr/>
            </p:nvSpPr>
            <p:spPr>
              <a:xfrm>
                <a:off x="7250367" y="3116495"/>
                <a:ext cx="155100" cy="153900"/>
              </a:xfrm>
              <a:prstGeom prst="downArrow">
                <a:avLst>
                  <a:gd name="adj1" fmla="val 40791"/>
                  <a:gd name="adj2" fmla="val 37621"/>
                </a:avLst>
              </a:prstGeom>
              <a:solidFill>
                <a:srgbClr val="000000"/>
              </a:solidFill>
              <a:ln w="254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g3d473ab8cf3_0_218"/>
              <p:cNvSpPr/>
              <p:nvPr/>
            </p:nvSpPr>
            <p:spPr>
              <a:xfrm>
                <a:off x="7253909" y="3561711"/>
                <a:ext cx="155100" cy="153900"/>
              </a:xfrm>
              <a:prstGeom prst="downArrow">
                <a:avLst>
                  <a:gd name="adj1" fmla="val 40791"/>
                  <a:gd name="adj2" fmla="val 37621"/>
                </a:avLst>
              </a:prstGeom>
              <a:solidFill>
                <a:srgbClr val="000000"/>
              </a:solidFill>
              <a:ln w="254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3" name="Google Shape;243;g3d473ab8cf3_0_218"/>
            <p:cNvSpPr/>
            <p:nvPr/>
          </p:nvSpPr>
          <p:spPr>
            <a:xfrm>
              <a:off x="6805063" y="3697638"/>
              <a:ext cx="1043400" cy="298500"/>
            </a:xfrm>
            <a:prstGeom prst="rect">
              <a:avLst/>
            </a:prstGeom>
            <a:solidFill>
              <a:srgbClr val="92D050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g3d473ab8cf3_0_218"/>
            <p:cNvSpPr/>
            <p:nvPr/>
          </p:nvSpPr>
          <p:spPr>
            <a:xfrm>
              <a:off x="6821294" y="3257563"/>
              <a:ext cx="1027200" cy="307800"/>
            </a:xfrm>
            <a:prstGeom prst="rect">
              <a:avLst/>
            </a:prstGeom>
            <a:solidFill>
              <a:srgbClr val="963334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g3d473ab8cf3_0_218"/>
            <p:cNvSpPr/>
            <p:nvPr/>
          </p:nvSpPr>
          <p:spPr>
            <a:xfrm>
              <a:off x="6821294" y="2846952"/>
              <a:ext cx="1027200" cy="269400"/>
            </a:xfrm>
            <a:prstGeom prst="rect">
              <a:avLst/>
            </a:prstGeom>
            <a:solidFill>
              <a:srgbClr val="D89F39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d473ab8cf3_0_270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Tuples</a:t>
            </a:r>
            <a:endParaRPr/>
          </a:p>
        </p:txBody>
      </p:sp>
      <p:sp>
        <p:nvSpPr>
          <p:cNvPr id="251" name="Google Shape;251;g3d473ab8cf3_0_270"/>
          <p:cNvSpPr txBox="1">
            <a:spLocks noGrp="1"/>
          </p:cNvSpPr>
          <p:nvPr>
            <p:ph type="body" idx="1"/>
          </p:nvPr>
        </p:nvSpPr>
        <p:spPr>
          <a:xfrm>
            <a:off x="819150" y="1034475"/>
            <a:ext cx="75057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tuple is a lot like a list, but it is </a:t>
            </a:r>
            <a:r>
              <a:rPr lang="en" sz="1600" b="1" i="1"/>
              <a:t>immutable!</a:t>
            </a:r>
            <a:endParaRPr sz="1400"/>
          </a:p>
        </p:txBody>
      </p:sp>
      <p:sp>
        <p:nvSpPr>
          <p:cNvPr id="252" name="Google Shape;252;g3d473ab8cf3_0_270"/>
          <p:cNvSpPr txBox="1"/>
          <p:nvPr/>
        </p:nvSpPr>
        <p:spPr>
          <a:xfrm>
            <a:off x="1773900" y="1745700"/>
            <a:ext cx="5596200" cy="16521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t = 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"hello"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3.4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(t)          </a:t>
            </a:r>
            <a:r>
              <a:rPr lang="en" sz="135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(1, 'hello', 3.4)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(t[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])       </a:t>
            </a:r>
            <a:r>
              <a:rPr lang="en" sz="135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1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t[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 = </a:t>
            </a:r>
            <a:r>
              <a:rPr lang="en" sz="13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'goodbye'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135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Error!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D81B6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d473ab8cf3_0_283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Unpacking Tuples</a:t>
            </a:r>
            <a:endParaRPr/>
          </a:p>
        </p:txBody>
      </p:sp>
      <p:sp>
        <p:nvSpPr>
          <p:cNvPr id="258" name="Google Shape;258;g3d473ab8cf3_0_283"/>
          <p:cNvSpPr txBox="1">
            <a:spLocks noGrp="1"/>
          </p:cNvSpPr>
          <p:nvPr>
            <p:ph type="body" idx="1"/>
          </p:nvPr>
        </p:nvSpPr>
        <p:spPr>
          <a:xfrm>
            <a:off x="819150" y="1034475"/>
            <a:ext cx="7505700" cy="7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We can “unpack” tuples to get their contents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number of variables MUST match the number of tuple elements!</a:t>
            </a:r>
            <a:endParaRPr sz="1600"/>
          </a:p>
        </p:txBody>
      </p:sp>
      <p:sp>
        <p:nvSpPr>
          <p:cNvPr id="259" name="Google Shape;259;g3d473ab8cf3_0_283"/>
          <p:cNvSpPr txBox="1"/>
          <p:nvPr/>
        </p:nvSpPr>
        <p:spPr>
          <a:xfrm>
            <a:off x="1773900" y="1803065"/>
            <a:ext cx="5596200" cy="518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t = 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"hello"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3.4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3d473ab8cf3_0_283"/>
          <p:cNvSpPr txBox="1"/>
          <p:nvPr/>
        </p:nvSpPr>
        <p:spPr>
          <a:xfrm>
            <a:off x="1773900" y="2574500"/>
            <a:ext cx="5596200" cy="2178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# Good!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a, b, c = 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# Not good!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a, b = 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a, b, c, d = 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d473ab8cf3_0_291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Set</a:t>
            </a:r>
            <a:endParaRPr/>
          </a:p>
        </p:txBody>
      </p:sp>
      <p:sp>
        <p:nvSpPr>
          <p:cNvPr id="266" name="Google Shape;266;g3d473ab8cf3_0_291"/>
          <p:cNvSpPr txBox="1">
            <a:spLocks noGrp="1"/>
          </p:cNvSpPr>
          <p:nvPr>
            <p:ph type="body" idx="1"/>
          </p:nvPr>
        </p:nvSpPr>
        <p:spPr>
          <a:xfrm>
            <a:off x="819150" y="1034475"/>
            <a:ext cx="7505700" cy="1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Data structure highly optimized for membership queuries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>
                <a:latin typeface="Courier New"/>
                <a:ea typeface="Courier New"/>
                <a:cs typeface="Courier New"/>
                <a:sym typeface="Courier New"/>
              </a:rPr>
              <a:t>“if x in set”</a:t>
            </a:r>
            <a:r>
              <a:rPr lang="en" sz="1400"/>
              <a:t> is very </a:t>
            </a:r>
            <a:r>
              <a:rPr lang="en" sz="1400" b="1" i="1"/>
              <a:t>fast!</a:t>
            </a:r>
            <a:endParaRPr sz="1400" b="1" i="1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Acts a lot like a list, BUT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Does not allow </a:t>
            </a:r>
            <a:r>
              <a:rPr lang="en" sz="1400" b="1" i="1"/>
              <a:t>indexing </a:t>
            </a:r>
            <a:r>
              <a:rPr lang="en" sz="1400"/>
              <a:t>operations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Does not allow </a:t>
            </a:r>
            <a:r>
              <a:rPr lang="en" sz="1400" b="1" i="1"/>
              <a:t>duplicates</a:t>
            </a:r>
            <a:endParaRPr sz="1400" b="1" i="1"/>
          </a:p>
        </p:txBody>
      </p:sp>
      <p:graphicFrame>
        <p:nvGraphicFramePr>
          <p:cNvPr id="267" name="Google Shape;267;g3d473ab8cf3_0_291"/>
          <p:cNvGraphicFramePr/>
          <p:nvPr/>
        </p:nvGraphicFramePr>
        <p:xfrm>
          <a:off x="1838925" y="2880500"/>
          <a:ext cx="5466150" cy="1604750"/>
        </p:xfrm>
        <a:graphic>
          <a:graphicData uri="http://schemas.openxmlformats.org/drawingml/2006/table">
            <a:tbl>
              <a:tblPr>
                <a:noFill/>
                <a:tableStyleId>{7DD70839-5006-4CD5-8A9E-59A114E477D8}</a:tableStyleId>
              </a:tblPr>
              <a:tblGrid>
                <a:gridCol w="184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set()</a:t>
                      </a:r>
                      <a:endParaRPr sz="1200" u="none" strike="noStrike" cap="non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Makes an empty set</a:t>
                      </a:r>
                      <a:endParaRPr sz="1400" u="none" strike="noStrike" cap="none">
                        <a:latin typeface="Nunito Sans"/>
                        <a:ea typeface="Nunito Sans"/>
                        <a:cs typeface="Nunito Sans"/>
                        <a:sym typeface="Nunito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s.add(x)</a:t>
                      </a:r>
                      <a:endParaRPr sz="1200" u="none" strike="noStrike" cap="non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Adds </a:t>
                      </a:r>
                      <a:r>
                        <a:rPr lang="en" sz="1400" u="none" strike="noStrike" cap="non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x</a:t>
                      </a:r>
                      <a:r>
                        <a:rPr lang="en" sz="14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to </a:t>
                      </a:r>
                      <a:r>
                        <a:rPr lang="en" sz="1400" u="none" strike="noStrike" cap="non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</a:t>
                      </a:r>
                      <a:endParaRPr sz="1400" u="none" strike="noStrike" cap="non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s.remove(x)</a:t>
                      </a:r>
                      <a:endParaRPr sz="1200" u="none" strike="noStrike" cap="non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Removes </a:t>
                      </a:r>
                      <a:r>
                        <a:rPr lang="en" sz="1400" u="none" strike="noStrike" cap="non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x</a:t>
                      </a:r>
                      <a:r>
                        <a:rPr lang="en" sz="14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 from </a:t>
                      </a:r>
                      <a:r>
                        <a:rPr lang="en" sz="1400" u="none" strike="noStrike" cap="non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</a:t>
                      </a:r>
                      <a:endParaRPr sz="1400" u="none" strike="noStrike" cap="non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strike="noStrike" cap="non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s.clear()</a:t>
                      </a:r>
                      <a:endParaRPr sz="1200" u="none" strike="noStrike" cap="non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>
                          <a:latin typeface="Nunito Sans"/>
                          <a:ea typeface="Nunito Sans"/>
                          <a:cs typeface="Nunito Sans"/>
                          <a:sym typeface="Nunito Sans"/>
                        </a:rPr>
                        <a:t>Removes all values from </a:t>
                      </a:r>
                      <a:r>
                        <a:rPr lang="en" sz="1400" u="none" strike="noStrike" cap="none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s</a:t>
                      </a:r>
                      <a:endParaRPr sz="1400" u="none" strike="noStrike" cap="none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d473ab8cf3_0_304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Dictionary</a:t>
            </a:r>
            <a:endParaRPr/>
          </a:p>
        </p:txBody>
      </p:sp>
      <p:sp>
        <p:nvSpPr>
          <p:cNvPr id="273" name="Google Shape;273;g3d473ab8cf3_0_304"/>
          <p:cNvSpPr txBox="1">
            <a:spLocks noGrp="1"/>
          </p:cNvSpPr>
          <p:nvPr>
            <p:ph type="body" idx="1"/>
          </p:nvPr>
        </p:nvSpPr>
        <p:spPr>
          <a:xfrm>
            <a:off x="819150" y="1034475"/>
            <a:ext cx="7505700" cy="1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dirty="0"/>
              <a:t>Python has a data structure called a dictionary that allows us to use arbitrary data as keys</a:t>
            </a:r>
            <a:endParaRPr sz="160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Keys are unique, but values need not be!</a:t>
            </a:r>
            <a:endParaRPr sz="140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We will see some more advanced uses of dictionaries later in the course!</a:t>
            </a:r>
            <a:endParaRPr sz="1400" dirty="0"/>
          </a:p>
        </p:txBody>
      </p:sp>
      <p:sp>
        <p:nvSpPr>
          <p:cNvPr id="274" name="Google Shape;274;g3d473ab8cf3_0_304"/>
          <p:cNvSpPr txBox="1"/>
          <p:nvPr/>
        </p:nvSpPr>
        <p:spPr>
          <a:xfrm>
            <a:off x="1773900" y="2571750"/>
            <a:ext cx="5596200" cy="13698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 = {}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d[</a:t>
            </a:r>
            <a:r>
              <a:rPr lang="en" sz="13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'a'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 =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d[</a:t>
            </a:r>
            <a:r>
              <a:rPr lang="en" sz="1350" b="0" i="0" u="none" strike="noStrike" cap="none">
                <a:solidFill>
                  <a:srgbClr val="388E3C"/>
                </a:solidFill>
                <a:latin typeface="Roboto Mono"/>
                <a:ea typeface="Roboto Mono"/>
                <a:cs typeface="Roboto Mono"/>
                <a:sym typeface="Roboto Mono"/>
              </a:rPr>
              <a:t>'b'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 =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(d)  </a:t>
            </a:r>
            <a:r>
              <a:rPr lang="en" sz="1350" b="0" i="0" u="none" strike="noStrike" cap="none">
                <a:solidFill>
                  <a:srgbClr val="D81B60"/>
                </a:solidFill>
                <a:latin typeface="Roboto Mono"/>
                <a:ea typeface="Roboto Mono"/>
                <a:cs typeface="Roboto Mono"/>
                <a:sym typeface="Roboto Mono"/>
              </a:rPr>
              <a:t># {'a': 1, 'b': 2}</a:t>
            </a:r>
            <a:endParaRPr sz="1350" b="0" i="0" u="none" strike="noStrike" cap="none">
              <a:solidFill>
                <a:srgbClr val="D81B6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d473ab8cf3_0_311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Type Annotations</a:t>
            </a:r>
            <a:endParaRPr/>
          </a:p>
        </p:txBody>
      </p:sp>
      <p:sp>
        <p:nvSpPr>
          <p:cNvPr id="280" name="Google Shape;280;g3d473ab8cf3_0_311"/>
          <p:cNvSpPr txBox="1">
            <a:spLocks noGrp="1"/>
          </p:cNvSpPr>
          <p:nvPr>
            <p:ph type="body" idx="1"/>
          </p:nvPr>
        </p:nvSpPr>
        <p:spPr>
          <a:xfrm>
            <a:off x="819150" y="1196400"/>
            <a:ext cx="7505700" cy="5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Sometimes our data structures will have many different data types in it!</a:t>
            </a:r>
            <a:endParaRPr sz="1400"/>
          </a:p>
        </p:txBody>
      </p:sp>
      <p:sp>
        <p:nvSpPr>
          <p:cNvPr id="281" name="Google Shape;281;g3d473ab8cf3_0_311"/>
          <p:cNvSpPr txBox="1"/>
          <p:nvPr/>
        </p:nvSpPr>
        <p:spPr>
          <a:xfrm>
            <a:off x="1647300" y="1630800"/>
            <a:ext cx="5849400" cy="8457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strings: </a:t>
            </a:r>
            <a:r>
              <a:rPr lang="en" sz="1350" b="0" i="0" u="none" strike="noStrike" cap="none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list[str] 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= [‘by’, ‘any’, ‘other’, ‘name’]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numbers: </a:t>
            </a:r>
            <a:r>
              <a:rPr lang="en" sz="1350" b="0" i="0" u="none" strike="noStrike" cap="none">
                <a:solidFill>
                  <a:srgbClr val="FF0000"/>
                </a:solidFill>
                <a:latin typeface="Roboto Mono"/>
                <a:ea typeface="Roboto Mono"/>
                <a:cs typeface="Roboto Mono"/>
                <a:sym typeface="Roboto Mono"/>
              </a:rPr>
              <a:t>dict[str, float] 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= {“Act 2”: 2.24}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2" name="Google Shape;282;g3d473ab8cf3_0_311"/>
          <p:cNvSpPr txBox="1">
            <a:spLocks noGrp="1"/>
          </p:cNvSpPr>
          <p:nvPr>
            <p:ph type="body" idx="1"/>
          </p:nvPr>
        </p:nvSpPr>
        <p:spPr>
          <a:xfrm>
            <a:off x="819150" y="2577525"/>
            <a:ext cx="7505700" cy="11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Careful about how you use pipes ( | ) and commas ( , )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list[str | int] means a list of strings, ints, or both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list[str, int] means a list of strings AND ints</a:t>
            </a:r>
            <a:endParaRPr sz="14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b="1" i="1"/>
              <a:t>This also applies to parameters and returns!</a:t>
            </a:r>
            <a:endParaRPr sz="1400" b="1" i="1"/>
          </a:p>
        </p:txBody>
      </p:sp>
      <p:sp>
        <p:nvSpPr>
          <p:cNvPr id="283" name="Google Shape;283;g3d473ab8cf3_0_311"/>
          <p:cNvSpPr txBox="1"/>
          <p:nvPr/>
        </p:nvSpPr>
        <p:spPr>
          <a:xfrm>
            <a:off x="1647307" y="3906907"/>
            <a:ext cx="5849400" cy="423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C00000"/>
                </a:solidFill>
                <a:latin typeface="Roboto Mono"/>
                <a:ea typeface="Roboto Mono"/>
                <a:cs typeface="Roboto Mono"/>
                <a:sym typeface="Roboto Mono"/>
              </a:rPr>
              <a:t>def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mystery(a: </a:t>
            </a:r>
            <a:r>
              <a:rPr lang="en" sz="1350" b="0" i="0" u="none" strike="noStrike" cap="none">
                <a:solidFill>
                  <a:srgbClr val="A51CCA"/>
                </a:solidFill>
                <a:latin typeface="Roboto Mono"/>
                <a:ea typeface="Roboto Mono"/>
                <a:cs typeface="Roboto Mono"/>
                <a:sym typeface="Roboto Mono"/>
              </a:rPr>
              <a:t>bool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| </a:t>
            </a:r>
            <a:r>
              <a:rPr lang="en" sz="1350" b="0" i="0" u="none" strike="noStrike" cap="none">
                <a:solidFill>
                  <a:srgbClr val="A51CCA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b: </a:t>
            </a:r>
            <a:r>
              <a:rPr lang="en" sz="1350" b="0" i="0" u="none" strike="noStrike" cap="none">
                <a:solidFill>
                  <a:srgbClr val="A51CCA"/>
                </a:solidFill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 -&gt; set[</a:t>
            </a:r>
            <a:r>
              <a:rPr lang="en" sz="1350" b="0" i="0" u="none" strike="noStrike" cap="none">
                <a:solidFill>
                  <a:srgbClr val="A51CCA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A51CCA"/>
                </a:solidFill>
                <a:latin typeface="Roboto Mono"/>
                <a:ea typeface="Roboto Mono"/>
                <a:cs typeface="Roboto Mono"/>
                <a:sym typeface="Roboto Mono"/>
              </a:rPr>
              <a:t>float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]: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"/>
          <p:cNvSpPr txBox="1">
            <a:spLocks noGrp="1"/>
          </p:cNvSpPr>
          <p:nvPr>
            <p:ph type="title"/>
          </p:nvPr>
        </p:nvSpPr>
        <p:spPr>
          <a:xfrm>
            <a:off x="819150" y="441625"/>
            <a:ext cx="7505700" cy="6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Group Work: Best Practices</a:t>
            </a:r>
            <a:endParaRPr/>
          </a:p>
        </p:txBody>
      </p:sp>
      <p:sp>
        <p:nvSpPr>
          <p:cNvPr id="289" name="Google Shape;289;p6"/>
          <p:cNvSpPr txBox="1">
            <a:spLocks noGrp="1"/>
          </p:cNvSpPr>
          <p:nvPr>
            <p:ph type="body" idx="1"/>
          </p:nvPr>
        </p:nvSpPr>
        <p:spPr>
          <a:xfrm>
            <a:off x="819150" y="1162700"/>
            <a:ext cx="7505700" cy="16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When working with a new group for the first time:</a:t>
            </a:r>
            <a:endParaRPr sz="18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Introduce yourself!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If possible, angle one of your screens so that everyone can see and discuss together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Be respectful of each other and allow everyone to speak</a:t>
            </a:r>
            <a:endParaRPr sz="1600"/>
          </a:p>
        </p:txBody>
      </p:sp>
      <p:sp>
        <p:nvSpPr>
          <p:cNvPr id="290" name="Google Shape;290;p6"/>
          <p:cNvSpPr txBox="1">
            <a:spLocks noGrp="1"/>
          </p:cNvSpPr>
          <p:nvPr>
            <p:ph type="body" idx="1"/>
          </p:nvPr>
        </p:nvSpPr>
        <p:spPr>
          <a:xfrm>
            <a:off x="819150" y="2832650"/>
            <a:ext cx="7505700" cy="17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Tips:</a:t>
            </a:r>
            <a:endParaRPr sz="18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Start with making sure that everyone agrees to work on the same problem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Allow everyone to contribute or a chance to ask questions.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Ask if everyone agrees and periodically ask each other questions.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Call TAs or Adrian over if you need any help.</a:t>
            </a:r>
            <a:endParaRPr sz="1600"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Don’t sit in silence.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"/>
          <p:cNvSpPr txBox="1">
            <a:spLocks noGrp="1"/>
          </p:cNvSpPr>
          <p:nvPr>
            <p:ph type="title"/>
          </p:nvPr>
        </p:nvSpPr>
        <p:spPr>
          <a:xfrm>
            <a:off x="819150" y="387700"/>
            <a:ext cx="75057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rgbClr val="AF7B51"/>
                </a:solidFill>
              </a:rPr>
              <a:t>Announcements</a:t>
            </a:r>
            <a:endParaRPr>
              <a:solidFill>
                <a:srgbClr val="AF7B51"/>
              </a:solidFill>
            </a:endParaRPr>
          </a:p>
        </p:txBody>
      </p:sp>
      <p:sp>
        <p:nvSpPr>
          <p:cNvPr id="143" name="Google Shape;143;p2"/>
          <p:cNvSpPr txBox="1">
            <a:spLocks noGrp="1"/>
          </p:cNvSpPr>
          <p:nvPr>
            <p:ph type="body" idx="1"/>
          </p:nvPr>
        </p:nvSpPr>
        <p:spPr>
          <a:xfrm>
            <a:off x="819150" y="1093725"/>
            <a:ext cx="7505700" cy="18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solidFill>
                  <a:schemeClr val="accent2"/>
                </a:solidFill>
              </a:rPr>
              <a:t>Take Home Assessment 1: Processing </a:t>
            </a:r>
            <a:r>
              <a:rPr lang="en" sz="1600" b="1"/>
              <a:t>due on Gradescope tomorrow at 11:59pm!</a:t>
            </a: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solidFill>
                  <a:schemeClr val="accent2"/>
                </a:solidFill>
              </a:rPr>
              <a:t>Lesson 4 Canvas Quiz</a:t>
            </a:r>
            <a:r>
              <a:rPr lang="en" sz="1600" b="1"/>
              <a:t> due tonight at 11:59pm!</a:t>
            </a: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>
                <a:solidFill>
                  <a:schemeClr val="accent2"/>
                </a:solidFill>
              </a:rPr>
              <a:t>Reading Assignment 2</a:t>
            </a:r>
            <a:r>
              <a:rPr lang="en" sz="1600" b="1"/>
              <a:t> will be released tomorrow, it is due Monday April 13th at 11:59pm</a:t>
            </a:r>
            <a:endParaRPr sz="1600" b="1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Section tomorrow!</a:t>
            </a:r>
            <a:endParaRPr sz="16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d473ab8cf3_0_0"/>
          <p:cNvSpPr txBox="1">
            <a:spLocks noGrp="1"/>
          </p:cNvSpPr>
          <p:nvPr>
            <p:ph type="title"/>
          </p:nvPr>
        </p:nvSpPr>
        <p:spPr>
          <a:xfrm>
            <a:off x="819150" y="343075"/>
            <a:ext cx="75057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Grading FAQ</a:t>
            </a:r>
            <a:endParaRPr/>
          </a:p>
        </p:txBody>
      </p:sp>
      <p:sp>
        <p:nvSpPr>
          <p:cNvPr id="149" name="Google Shape;149;g3d473ab8cf3_0_0"/>
          <p:cNvSpPr txBox="1">
            <a:spLocks noGrp="1"/>
          </p:cNvSpPr>
          <p:nvPr>
            <p:ph type="body" idx="1"/>
          </p:nvPr>
        </p:nvSpPr>
        <p:spPr>
          <a:xfrm>
            <a:off x="819150" y="995275"/>
            <a:ext cx="7505700" cy="3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THA 1 Grading</a:t>
            </a:r>
            <a:endParaRPr sz="16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Technical Component is staff-graded on correctness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Creative Component is staff-graded on completeness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Peer review assignments will go out on Friday (April 10th) and be due on Wednesday (April 15)</a:t>
            </a:r>
            <a:endParaRPr sz="140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sz="1400"/>
              <a:t>“I Like, I Wish, What If”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Initial grades expected by next Thursday (April 16)</a:t>
            </a:r>
            <a:endParaRPr sz="14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Resubmissions</a:t>
            </a:r>
            <a:endParaRPr sz="16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“Late THA 1 period” opens on Friday (April 10th) and closes on Tuesday (April 14th)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The later you make an initial submission, the later you will get initial feedback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Submissions made during this time will receive feedback by the following Thursday (April 23)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b="1"/>
              <a:t>ONLY TECHNICAL COMPONENT</a:t>
            </a:r>
            <a:r>
              <a:rPr lang="en" sz="1400"/>
              <a:t> will be assessed in resubmissions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d473ab8cf3_0_5"/>
          <p:cNvSpPr txBox="1">
            <a:spLocks noGrp="1"/>
          </p:cNvSpPr>
          <p:nvPr>
            <p:ph type="title"/>
          </p:nvPr>
        </p:nvSpPr>
        <p:spPr>
          <a:xfrm>
            <a:off x="819150" y="668225"/>
            <a:ext cx="75057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Project/Portfolio</a:t>
            </a:r>
            <a:endParaRPr/>
          </a:p>
        </p:txBody>
      </p:sp>
      <p:sp>
        <p:nvSpPr>
          <p:cNvPr id="155" name="Google Shape;155;g3d473ab8cf3_0_5"/>
          <p:cNvSpPr txBox="1">
            <a:spLocks noGrp="1"/>
          </p:cNvSpPr>
          <p:nvPr>
            <p:ph type="body" idx="1"/>
          </p:nvPr>
        </p:nvSpPr>
        <p:spPr>
          <a:xfrm>
            <a:off x="819150" y="1310525"/>
            <a:ext cx="7505700" cy="18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Choose which option you want by </a:t>
            </a:r>
            <a:r>
              <a:rPr lang="en" sz="1600" b="1"/>
              <a:t>Thursday, April 30th (Project Part 1 deadline)</a:t>
            </a:r>
            <a:endParaRPr sz="16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Projects can be done with up to 2 partners; portfolios are solo</a:t>
            </a:r>
            <a:endParaRPr sz="16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b="1"/>
              <a:t>Partners need not be in your section</a:t>
            </a:r>
            <a:endParaRPr sz="1400" b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Cannot switch once you’ve chosen your option!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Projects are new analyses using existing datasets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Portfolios are “resubmissions” and polishing of quarter-long creative work.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>
          <a:extLst>
            <a:ext uri="{FF2B5EF4-FFF2-40B4-BE49-F238E27FC236}">
              <a16:creationId xmlns:a16="http://schemas.microsoft.com/office/drawing/2014/main" id="{56C71318-6C92-D798-DC63-F85D0405E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d473ab8cf3_0_5">
            <a:extLst>
              <a:ext uri="{FF2B5EF4-FFF2-40B4-BE49-F238E27FC236}">
                <a16:creationId xmlns:a16="http://schemas.microsoft.com/office/drawing/2014/main" id="{79465E60-1B5A-591E-4985-76DF069159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9150" y="668225"/>
            <a:ext cx="75057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Flake8</a:t>
            </a:r>
            <a:endParaRPr dirty="0"/>
          </a:p>
        </p:txBody>
      </p:sp>
      <p:sp>
        <p:nvSpPr>
          <p:cNvPr id="155" name="Google Shape;155;g3d473ab8cf3_0_5">
            <a:extLst>
              <a:ext uri="{FF2B5EF4-FFF2-40B4-BE49-F238E27FC236}">
                <a16:creationId xmlns:a16="http://schemas.microsoft.com/office/drawing/2014/main" id="{6AD53A59-B01D-A4E6-B943-2C16E6981A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9150" y="1310525"/>
            <a:ext cx="7505700" cy="816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Flake8 is the linter we use for this course. You can find flake8 errors in the Problems tab of VS Code:</a:t>
            </a:r>
            <a:endParaRPr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6B6110F-362E-879F-D113-62FCDC197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828" y="2127380"/>
            <a:ext cx="5682343" cy="116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55;g3d473ab8cf3_0_5">
            <a:extLst>
              <a:ext uri="{FF2B5EF4-FFF2-40B4-BE49-F238E27FC236}">
                <a16:creationId xmlns:a16="http://schemas.microsoft.com/office/drawing/2014/main" id="{C4065DBA-A31C-C0D8-9185-87B966E9EA8D}"/>
              </a:ext>
            </a:extLst>
          </p:cNvPr>
          <p:cNvSpPr txBox="1">
            <a:spLocks/>
          </p:cNvSpPr>
          <p:nvPr/>
        </p:nvSpPr>
        <p:spPr>
          <a:xfrm>
            <a:off x="819149" y="3424548"/>
            <a:ext cx="7505700" cy="81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30200">
              <a:buSzPts val="1600"/>
            </a:pPr>
            <a:r>
              <a:rPr lang="en-US" sz="1600" dirty="0"/>
              <a:t>We will spend some time in class showing how to use flake8 on VS Code and </a:t>
            </a:r>
            <a:r>
              <a:rPr lang="en-US" sz="1600"/>
              <a:t>JupyterHub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856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Lesson Recap</a:t>
            </a:r>
            <a:endParaRPr/>
          </a:p>
        </p:txBody>
      </p:sp>
      <p:sp>
        <p:nvSpPr>
          <p:cNvPr id="161" name="Google Shape;161;p3"/>
          <p:cNvSpPr txBox="1">
            <a:spLocks noGrp="1"/>
          </p:cNvSpPr>
          <p:nvPr>
            <p:ph type="body" idx="1"/>
          </p:nvPr>
        </p:nvSpPr>
        <p:spPr>
          <a:xfrm>
            <a:off x="819150" y="1034475"/>
            <a:ext cx="75057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List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Has indices, this can be added/removed at any place</a:t>
            </a:r>
            <a:endParaRPr sz="1400"/>
          </a:p>
        </p:txBody>
      </p:sp>
      <p:sp>
        <p:nvSpPr>
          <p:cNvPr id="162" name="Google Shape;162;p3"/>
          <p:cNvSpPr txBox="1">
            <a:spLocks noGrp="1"/>
          </p:cNvSpPr>
          <p:nvPr>
            <p:ph type="body" idx="1"/>
          </p:nvPr>
        </p:nvSpPr>
        <p:spPr>
          <a:xfrm>
            <a:off x="819150" y="1793475"/>
            <a:ext cx="75057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Set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No duplicates, fast membership queries, no order</a:t>
            </a:r>
            <a:endParaRPr sz="1400"/>
          </a:p>
        </p:txBody>
      </p:sp>
      <p:sp>
        <p:nvSpPr>
          <p:cNvPr id="163" name="Google Shape;163;p3"/>
          <p:cNvSpPr txBox="1">
            <a:spLocks noGrp="1"/>
          </p:cNvSpPr>
          <p:nvPr>
            <p:ph type="body" idx="1"/>
          </p:nvPr>
        </p:nvSpPr>
        <p:spPr>
          <a:xfrm>
            <a:off x="819150" y="2571750"/>
            <a:ext cx="75057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Dictionary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Key-value pairs. Keys are unique, values are not.</a:t>
            </a:r>
            <a:endParaRPr sz="1400"/>
          </a:p>
        </p:txBody>
      </p:sp>
      <p:sp>
        <p:nvSpPr>
          <p:cNvPr id="164" name="Google Shape;164;p3"/>
          <p:cNvSpPr txBox="1">
            <a:spLocks noGrp="1"/>
          </p:cNvSpPr>
          <p:nvPr>
            <p:ph type="body" idx="1"/>
          </p:nvPr>
        </p:nvSpPr>
        <p:spPr>
          <a:xfrm>
            <a:off x="819150" y="3350025"/>
            <a:ext cx="75057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b="1" i="1"/>
              <a:t>Tuple</a:t>
            </a:r>
            <a:endParaRPr sz="160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“Immutable list”, used for multiple returns, can “unpack”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d473ab8cf3_0_13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List Comprehensions</a:t>
            </a:r>
            <a:endParaRPr/>
          </a:p>
        </p:txBody>
      </p:sp>
      <p:sp>
        <p:nvSpPr>
          <p:cNvPr id="170" name="Google Shape;170;g3d473ab8cf3_0_13"/>
          <p:cNvSpPr/>
          <p:nvPr/>
        </p:nvSpPr>
        <p:spPr>
          <a:xfrm>
            <a:off x="1675949" y="1675200"/>
            <a:ext cx="5792100" cy="17931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3d473ab8cf3_0_13"/>
          <p:cNvSpPr txBox="1"/>
          <p:nvPr/>
        </p:nvSpPr>
        <p:spPr>
          <a:xfrm>
            <a:off x="1686675" y="1675200"/>
            <a:ext cx="13923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squares = [</a:t>
            </a:r>
            <a:endParaRPr sz="135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2" name="Google Shape;172;g3d473ab8cf3_0_13"/>
          <p:cNvSpPr txBox="1"/>
          <p:nvPr/>
        </p:nvSpPr>
        <p:spPr>
          <a:xfrm>
            <a:off x="1675949" y="2199934"/>
            <a:ext cx="23574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None/>
            </a:pP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i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range(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3" name="Google Shape;173;g3d473ab8cf3_0_13"/>
          <p:cNvSpPr txBox="1"/>
          <p:nvPr/>
        </p:nvSpPr>
        <p:spPr>
          <a:xfrm>
            <a:off x="2033416" y="2560826"/>
            <a:ext cx="15819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None/>
            </a:pP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i %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==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4" name="Google Shape;174;g3d473ab8cf3_0_13"/>
          <p:cNvSpPr txBox="1"/>
          <p:nvPr/>
        </p:nvSpPr>
        <p:spPr>
          <a:xfrm>
            <a:off x="2382777" y="3041579"/>
            <a:ext cx="26676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squares.append(</a:t>
            </a:r>
            <a:r>
              <a:rPr lang="en" sz="1350" b="0" i="0" u="none" strike="noStrike" cap="non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i ** 2</a:t>
            </a:r>
            <a:r>
              <a:rPr lang="en" sz="1350" b="0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3d473ab8cf3_0_13"/>
          <p:cNvSpPr txBox="1"/>
          <p:nvPr/>
        </p:nvSpPr>
        <p:spPr>
          <a:xfrm>
            <a:off x="3939287" y="2999713"/>
            <a:ext cx="8832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i **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d473ab8cf3_0_178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List Comprehensions</a:t>
            </a:r>
            <a:endParaRPr/>
          </a:p>
        </p:txBody>
      </p:sp>
      <p:sp>
        <p:nvSpPr>
          <p:cNvPr id="181" name="Google Shape;181;g3d473ab8cf3_0_178"/>
          <p:cNvSpPr txBox="1"/>
          <p:nvPr/>
        </p:nvSpPr>
        <p:spPr>
          <a:xfrm>
            <a:off x="1612510" y="1292574"/>
            <a:ext cx="26676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squares.append(i ** 2)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3d473ab8cf3_0_178"/>
          <p:cNvSpPr/>
          <p:nvPr/>
        </p:nvSpPr>
        <p:spPr>
          <a:xfrm>
            <a:off x="1618849" y="1172075"/>
            <a:ext cx="5792100" cy="4836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3d473ab8cf3_0_178"/>
          <p:cNvSpPr txBox="1"/>
          <p:nvPr/>
        </p:nvSpPr>
        <p:spPr>
          <a:xfrm>
            <a:off x="1629575" y="1172075"/>
            <a:ext cx="13923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squares = [</a:t>
            </a:r>
            <a:endParaRPr sz="135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4" name="Google Shape;184;g3d473ab8cf3_0_178"/>
          <p:cNvSpPr txBox="1"/>
          <p:nvPr/>
        </p:nvSpPr>
        <p:spPr>
          <a:xfrm>
            <a:off x="7113881" y="1162384"/>
            <a:ext cx="41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5" name="Google Shape;185;g3d473ab8cf3_0_178"/>
          <p:cNvSpPr txBox="1"/>
          <p:nvPr/>
        </p:nvSpPr>
        <p:spPr>
          <a:xfrm>
            <a:off x="2776198" y="1162384"/>
            <a:ext cx="8832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i **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6" name="Google Shape;186;g3d473ab8cf3_0_178"/>
          <p:cNvSpPr txBox="1"/>
          <p:nvPr/>
        </p:nvSpPr>
        <p:spPr>
          <a:xfrm>
            <a:off x="3489187" y="1162384"/>
            <a:ext cx="23574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None/>
            </a:pP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i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range(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7" name="Google Shape;187;g3d473ab8cf3_0_178"/>
          <p:cNvSpPr txBox="1"/>
          <p:nvPr/>
        </p:nvSpPr>
        <p:spPr>
          <a:xfrm>
            <a:off x="5770424" y="1162384"/>
            <a:ext cx="15819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None/>
            </a:pP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i %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==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d473ab8cf3_0_196"/>
          <p:cNvSpPr txBox="1">
            <a:spLocks noGrp="1"/>
          </p:cNvSpPr>
          <p:nvPr>
            <p:ph type="title"/>
          </p:nvPr>
        </p:nvSpPr>
        <p:spPr>
          <a:xfrm>
            <a:off x="819150" y="362775"/>
            <a:ext cx="7505700" cy="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List Comprehensions</a:t>
            </a:r>
            <a:endParaRPr/>
          </a:p>
        </p:txBody>
      </p:sp>
      <p:sp>
        <p:nvSpPr>
          <p:cNvPr id="193" name="Google Shape;193;g3d473ab8cf3_0_196"/>
          <p:cNvSpPr txBox="1"/>
          <p:nvPr/>
        </p:nvSpPr>
        <p:spPr>
          <a:xfrm>
            <a:off x="1575785" y="1340749"/>
            <a:ext cx="26676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" sz="1350" b="0" i="0" u="none" strike="noStrike" cap="none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squares.append(i ** 2)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3d473ab8cf3_0_196"/>
          <p:cNvSpPr/>
          <p:nvPr/>
        </p:nvSpPr>
        <p:spPr>
          <a:xfrm>
            <a:off x="1592849" y="1220250"/>
            <a:ext cx="5792100" cy="2703000"/>
          </a:xfrm>
          <a:prstGeom prst="rect">
            <a:avLst/>
          </a:prstGeom>
          <a:solidFill>
            <a:srgbClr val="F2F2F2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3d473ab8cf3_0_196"/>
          <p:cNvSpPr txBox="1"/>
          <p:nvPr/>
        </p:nvSpPr>
        <p:spPr>
          <a:xfrm>
            <a:off x="1592850" y="1220250"/>
            <a:ext cx="13923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squares = [</a:t>
            </a:r>
            <a:endParaRPr sz="135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6" name="Google Shape;196;g3d473ab8cf3_0_196"/>
          <p:cNvSpPr txBox="1"/>
          <p:nvPr/>
        </p:nvSpPr>
        <p:spPr>
          <a:xfrm>
            <a:off x="2642806" y="2940482"/>
            <a:ext cx="41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7" name="Google Shape;197;g3d473ab8cf3_0_196"/>
          <p:cNvSpPr txBox="1"/>
          <p:nvPr/>
        </p:nvSpPr>
        <p:spPr>
          <a:xfrm>
            <a:off x="2642806" y="1606013"/>
            <a:ext cx="883200" cy="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None/>
            </a:pP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i **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8" name="Google Shape;198;g3d473ab8cf3_0_196"/>
          <p:cNvSpPr txBox="1"/>
          <p:nvPr/>
        </p:nvSpPr>
        <p:spPr>
          <a:xfrm>
            <a:off x="2632080" y="2091827"/>
            <a:ext cx="2357400" cy="4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None/>
            </a:pP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for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i </a:t>
            </a: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in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range(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11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None/>
            </a:pP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9" name="Google Shape;199;g3d473ab8cf3_0_196"/>
          <p:cNvSpPr txBox="1"/>
          <p:nvPr/>
        </p:nvSpPr>
        <p:spPr>
          <a:xfrm>
            <a:off x="2642806" y="2556432"/>
            <a:ext cx="1581900" cy="4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Nunito Sans"/>
              <a:buNone/>
            </a:pPr>
            <a:r>
              <a:rPr lang="en" sz="1350" b="0" i="0" u="none" strike="noStrike" cap="none">
                <a:solidFill>
                  <a:srgbClr val="3F51B5"/>
                </a:solidFill>
                <a:latin typeface="Roboto Mono"/>
                <a:ea typeface="Roboto Mono"/>
                <a:cs typeface="Roboto Mono"/>
                <a:sym typeface="Roboto Mono"/>
              </a:rPr>
              <a:t>if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i %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lang="en" sz="1350" b="0" i="0" u="none" strike="noStrike" cap="none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 == </a:t>
            </a:r>
            <a:r>
              <a:rPr lang="en" sz="1350" b="0" i="0" u="none" strike="noStrike" cap="none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1350" b="0" i="0" u="none" strike="noStrike" cap="none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0" name="Google Shape;200;g3d473ab8cf3_0_196"/>
          <p:cNvSpPr txBox="1"/>
          <p:nvPr/>
        </p:nvSpPr>
        <p:spPr>
          <a:xfrm>
            <a:off x="5173208" y="1234440"/>
            <a:ext cx="43956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4) Put it all in a list</a:t>
            </a:r>
            <a:endParaRPr sz="1400" b="1" i="0" u="none" strike="noStrike" cap="none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01" name="Google Shape;201;g3d473ab8cf3_0_196"/>
          <p:cNvSpPr txBox="1"/>
          <p:nvPr/>
        </p:nvSpPr>
        <p:spPr>
          <a:xfrm>
            <a:off x="5182763" y="1673445"/>
            <a:ext cx="43956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3) Expression with </a:t>
            </a:r>
            <a:br>
              <a:rPr lang="en"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"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     loop variable</a:t>
            </a:r>
            <a:endParaRPr sz="1400" b="1" i="0" u="none" strike="noStrike" cap="none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02" name="Google Shape;202;g3d473ab8cf3_0_196"/>
          <p:cNvSpPr txBox="1"/>
          <p:nvPr/>
        </p:nvSpPr>
        <p:spPr>
          <a:xfrm>
            <a:off x="5173208" y="2176176"/>
            <a:ext cx="43956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1) What are you looping </a:t>
            </a:r>
            <a:br>
              <a:rPr lang="en"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"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     over?</a:t>
            </a:r>
            <a:endParaRPr sz="1400" b="0" i="0" u="none" strike="noStrike" cap="none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03" name="Google Shape;203;g3d473ab8cf3_0_196"/>
          <p:cNvSpPr txBox="1"/>
          <p:nvPr/>
        </p:nvSpPr>
        <p:spPr>
          <a:xfrm>
            <a:off x="5182763" y="2647786"/>
            <a:ext cx="43956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2) [Optional] Skip if this </a:t>
            </a:r>
            <a:br>
              <a:rPr lang="en"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" sz="14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rPr>
              <a:t>is false</a:t>
            </a:r>
            <a:endParaRPr sz="1400" b="1" i="0" u="none" strike="noStrike" cap="none">
              <a:solidFill>
                <a:srgbClr val="666666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1043</Words>
  <Application>Microsoft Office PowerPoint</Application>
  <PresentationFormat>On-screen Show (16:9)</PresentationFormat>
  <Paragraphs>148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Roboto Mono</vt:lpstr>
      <vt:lpstr>Nunito</vt:lpstr>
      <vt:lpstr>Nunito Sans</vt:lpstr>
      <vt:lpstr>Arial</vt:lpstr>
      <vt:lpstr>Courier New</vt:lpstr>
      <vt:lpstr>Shift</vt:lpstr>
      <vt:lpstr>CSE 163 Tuples, Sets, and Dictionaries  Adrian Salguero Spring 2026  💭Icebreaker (discuss with neighbors): ‘ What is your favorite activity to do to relax?  Add to our Slido!  </vt:lpstr>
      <vt:lpstr>Announcements</vt:lpstr>
      <vt:lpstr>Grading FAQ</vt:lpstr>
      <vt:lpstr>Final Project/Portfolio</vt:lpstr>
      <vt:lpstr>Flake8</vt:lpstr>
      <vt:lpstr>Lesson Recap</vt:lpstr>
      <vt:lpstr>List Comprehensions</vt:lpstr>
      <vt:lpstr>List Comprehensions</vt:lpstr>
      <vt:lpstr>List Comprehensions</vt:lpstr>
      <vt:lpstr>List Comprehensions</vt:lpstr>
      <vt:lpstr>Tuples</vt:lpstr>
      <vt:lpstr>Unpacking Tuples</vt:lpstr>
      <vt:lpstr>Set</vt:lpstr>
      <vt:lpstr>Dictionary</vt:lpstr>
      <vt:lpstr>Type Annotations</vt:lpstr>
      <vt:lpstr>Group Work: Best Practices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Adrian Salguero</cp:lastModifiedBy>
  <cp:revision>2</cp:revision>
  <dcterms:modified xsi:type="dcterms:W3CDTF">2026-04-08T17:09:12Z</dcterms:modified>
</cp:coreProperties>
</file>