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unito" pitchFamily="2" charset="0"/>
      <p:regular r:id="rId10"/>
      <p:bold r:id="rId11"/>
      <p:italic r:id="rId12"/>
      <p:boldItalic r:id="rId13"/>
    </p:embeddedFont>
    <p:embeddedFont>
      <p:font typeface="Roboto Mono" panose="00000009000000000000" pitchFamily="49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ZkghlZd/b/UUQmfqSvAzOnqcS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90E25-29E2-40F9-9205-73AFB06A99AA}" v="1" dt="2026-04-06T16:06:41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34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">
      <pc:chgData name="Adrian Salguero" userId="f921b06be2346e4d" providerId="LiveId" clId="{42694335-63BB-46EC-AF38-63FE051D1C63}" dt="2026-04-06T16:07:29.485" v="67" actId="1076"/>
      <pc:docMkLst>
        <pc:docMk/>
      </pc:docMkLst>
      <pc:sldChg chg="addSp delSp modSp mod">
        <pc:chgData name="Adrian Salguero" userId="f921b06be2346e4d" providerId="LiveId" clId="{42694335-63BB-46EC-AF38-63FE051D1C63}" dt="2026-04-06T16:07:29.485" v="67" actId="1076"/>
        <pc:sldMkLst>
          <pc:docMk/>
          <pc:sldMk cId="0" sldId="256"/>
        </pc:sldMkLst>
        <pc:spChg chg="mod">
          <ac:chgData name="Adrian Salguero" userId="f921b06be2346e4d" providerId="LiveId" clId="{42694335-63BB-46EC-AF38-63FE051D1C63}" dt="2026-04-06T16:06:44.021" v="61" actId="20577"/>
          <ac:spMkLst>
            <pc:docMk/>
            <pc:sldMk cId="0" sldId="256"/>
            <ac:spMk id="134" creationId="{00000000-0000-0000-0000-000000000000}"/>
          </ac:spMkLst>
        </pc:spChg>
        <pc:picChg chg="add mod">
          <ac:chgData name="Adrian Salguero" userId="f921b06be2346e4d" providerId="LiveId" clId="{42694335-63BB-46EC-AF38-63FE051D1C63}" dt="2026-04-06T16:07:29.485" v="67" actId="1076"/>
          <ac:picMkLst>
            <pc:docMk/>
            <pc:sldMk cId="0" sldId="256"/>
            <ac:picMk id="3" creationId="{9E7DDC88-0143-C56A-AC02-05E706084B9F}"/>
          </ac:picMkLst>
        </pc:picChg>
        <pc:picChg chg="del">
          <ac:chgData name="Adrian Salguero" userId="f921b06be2346e4d" providerId="LiveId" clId="{42694335-63BB-46EC-AF38-63FE051D1C63}" dt="2026-04-06T16:06:20.392" v="0" actId="478"/>
          <ac:picMkLst>
            <pc:docMk/>
            <pc:sldMk cId="0" sldId="256"/>
            <ac:picMk id="137" creationId="{00000000-0000-0000-0000-000000000000}"/>
          </ac:picMkLst>
        </pc:picChg>
      </pc:sldChg>
      <pc:sldChg chg="modSp mod">
        <pc:chgData name="Adrian Salguero" userId="f921b06be2346e4d" providerId="LiveId" clId="{42694335-63BB-46EC-AF38-63FE051D1C63}" dt="2026-04-06T16:06:41.693" v="60" actId="27636"/>
        <pc:sldMkLst>
          <pc:docMk/>
          <pc:sldMk cId="0" sldId="258"/>
        </pc:sldMkLst>
        <pc:spChg chg="mod">
          <ac:chgData name="Adrian Salguero" userId="f921b06be2346e4d" providerId="LiveId" clId="{42694335-63BB-46EC-AF38-63FE051D1C63}" dt="2026-04-06T16:06:41.693" v="60" actId="27636"/>
          <ac:spMkLst>
            <pc:docMk/>
            <pc:sldMk cId="0" sldId="258"/>
            <ac:spMk id="1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474368e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d474368e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/>
              <a:t>Lists and Files</a:t>
            </a:r>
            <a:endParaRPr sz="25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3F3F3F"/>
                </a:solidFill>
              </a:rPr>
              <a:t>How was your first week of Spring Quarter?🌸</a:t>
            </a:r>
            <a:endParaRPr sz="1200" b="1" i="0" u="none" strike="noStrike" cap="none" dirty="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 dirty="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479887" y="381087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he image is a QR code, a two-dimensional barcode that can be scanned by a smartphone to link to a web page or other digital content.&#10;&#10;AI-generated content may be incorrect.">
            <a:extLst>
              <a:ext uri="{FF2B5EF4-FFF2-40B4-BE49-F238E27FC236}">
                <a16:creationId xmlns:a16="http://schemas.microsoft.com/office/drawing/2014/main" id="{9E7DDC88-0143-C56A-AC02-05E706084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494" y="3433665"/>
            <a:ext cx="1395388" cy="1322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819150" y="1407425"/>
            <a:ext cx="75057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Checkpoint 1</a:t>
            </a:r>
            <a:r>
              <a:rPr lang="en" sz="1600" b="1"/>
              <a:t> due tonight at 11:59pm on Gradescope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Lesson 3 Canvas Quiz</a:t>
            </a:r>
            <a:r>
              <a:rPr lang="en" sz="1600" b="1"/>
              <a:t> due tonight at 11:59pm!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Take Home Assessment 1: Processing </a:t>
            </a:r>
            <a:r>
              <a:rPr lang="en" sz="1600" b="1"/>
              <a:t>due on Gradescope by Thursday, April 9th at 11:59pm!</a:t>
            </a:r>
            <a:endParaRPr sz="16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Attend office hours if you are stuck!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Lesson Recap: Lists and Files</a:t>
            </a:r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Lists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Introduced function to alter lists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Lists are mutable! Strings are not!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in keyword</a:t>
            </a:r>
            <a:endParaRPr sz="1400"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819150" y="2250500"/>
            <a:ext cx="750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File Processing</a:t>
            </a:r>
            <a:r>
              <a:rPr lang="en" sz="1600"/>
              <a:t>: Line vs. Token Processing</a:t>
            </a:r>
            <a:endParaRPr sz="160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819150" y="2710700"/>
            <a:ext cx="750570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File Paths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Absolute vs. relative paths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Make sure to use relative paths in Gradescope submissions!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470350" y="1693350"/>
            <a:ext cx="1442100" cy="1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Strings vs. Lists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2201050" y="349050"/>
            <a:ext cx="2907000" cy="4445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 =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'hello world'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Length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len(s)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11</a:t>
            </a: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Indexing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 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'e'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s[len(s) -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'd'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Looping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range(len(s)):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(s[i])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c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5396650" y="349050"/>
            <a:ext cx="3107400" cy="4445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 = 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'dog'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'says'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'woof'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Length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len(l)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3</a:t>
            </a: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Indexing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 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'says'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l[len(l) -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'woof'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Looping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range(len(l)):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(l[i])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word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(word)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474368e46_0_0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Advanced Lists</a:t>
            </a:r>
            <a:endParaRPr/>
          </a:p>
        </p:txBody>
      </p:sp>
      <p:sp>
        <p:nvSpPr>
          <p:cNvPr id="164" name="Google Shape;164;g3d474368e46_0_0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List methods can modify the contents of the list. Lists are </a:t>
            </a:r>
            <a:r>
              <a:rPr lang="en" sz="1600" b="1" i="1"/>
              <a:t>mutable</a:t>
            </a:r>
            <a:r>
              <a:rPr lang="en" sz="1600"/>
              <a:t>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use the in keyword to see if a list contains a value</a:t>
            </a:r>
            <a:endParaRPr sz="1600"/>
          </a:p>
        </p:txBody>
      </p:sp>
      <p:sp>
        <p:nvSpPr>
          <p:cNvPr id="165" name="Google Shape;165;g3d474368e46_0_0"/>
          <p:cNvSpPr txBox="1"/>
          <p:nvPr/>
        </p:nvSpPr>
        <p:spPr>
          <a:xfrm>
            <a:off x="1773900" y="1793475"/>
            <a:ext cx="5596200" cy="2550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words = 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'love'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'dogs'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'dogs'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words: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'Found it'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'cats'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words: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'Not there'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819150" y="421900"/>
            <a:ext cx="75057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File Processing</a:t>
            </a:r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1"/>
          </p:nvPr>
        </p:nvSpPr>
        <p:spPr>
          <a:xfrm>
            <a:off x="1097625" y="1147838"/>
            <a:ext cx="21171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1600"/>
              <a:t>Line-by-line processing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5955275" y="1074100"/>
            <a:ext cx="16344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1600"/>
              <a:t>Token processing</a:t>
            </a:r>
            <a:endParaRPr sz="1400"/>
          </a:p>
        </p:txBody>
      </p:sp>
      <p:sp>
        <p:nvSpPr>
          <p:cNvPr id="173" name="Google Shape;173;p5"/>
          <p:cNvSpPr txBox="1"/>
          <p:nvPr/>
        </p:nvSpPr>
        <p:spPr>
          <a:xfrm>
            <a:off x="351375" y="1668600"/>
            <a:ext cx="3609600" cy="1342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open(file_name)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lines = f.readlines()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line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lines: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do something with line</a:t>
            </a: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4716425" y="1668575"/>
            <a:ext cx="4112100" cy="19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open(file_name)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lines = f.readlines()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line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lines: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tokens = line.split()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token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tokens: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do something with token</a:t>
            </a: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2581650" y="4162825"/>
            <a:ext cx="39807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1600" b="1" i="1"/>
              <a:t>When would you use one over the the other?</a:t>
            </a:r>
            <a:endParaRPr sz="1400" b="1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On-screen Show (16:9)</PresentationFormat>
  <Paragraphs>86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 New</vt:lpstr>
      <vt:lpstr>Calibri</vt:lpstr>
      <vt:lpstr>Nunito</vt:lpstr>
      <vt:lpstr>Roboto Mono</vt:lpstr>
      <vt:lpstr>Shift</vt:lpstr>
      <vt:lpstr>CSE 163 Lists and Files  Adrian Salguero Spring 2026  💭Icebreaker (discuss with neighbors): ‘ How was your first week of Spring Quarter?🌸 Add to our Slido!  </vt:lpstr>
      <vt:lpstr>Announcements</vt:lpstr>
      <vt:lpstr>Lesson Recap: Lists and Files</vt:lpstr>
      <vt:lpstr>Strings vs. Lists</vt:lpstr>
      <vt:lpstr>Advanced Lists</vt:lpstr>
      <vt:lpstr>File Processing</vt:lpstr>
      <vt:lpstr>Group Work: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2026-04-06T16:07:29Z</dcterms:modified>
</cp:coreProperties>
</file>