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8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embeddedFontLst>
    <p:embeddedFont>
      <p:font typeface="Nunito"/>
      <p:regular r:id="rId26"/>
      <p:bold r:id="rId27"/>
      <p:italic r:id="rId28"/>
      <p:boldItalic r:id="rId29"/>
    </p:embeddedFont>
    <p:embeddedFont>
      <p:font typeface="Nunito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4" roundtripDataSignature="AMtx7mjOfhPKgXt3y2/iJ5W8VMlZvJd5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Nunito-regular.fntdata"/><Relationship Id="rId25" Type="http://schemas.openxmlformats.org/officeDocument/2006/relationships/slide" Target="slides/slide18.xml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Nunito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NunitoSans-bold.fntdata"/><Relationship Id="rId30" Type="http://schemas.openxmlformats.org/officeDocument/2006/relationships/font" Target="fonts/NunitoSans-regular.fntdata"/><Relationship Id="rId11" Type="http://schemas.openxmlformats.org/officeDocument/2006/relationships/slide" Target="slides/slide4.xml"/><Relationship Id="rId33" Type="http://schemas.openxmlformats.org/officeDocument/2006/relationships/font" Target="fonts/NunitoSans-boldItalic.fntdata"/><Relationship Id="rId10" Type="http://schemas.openxmlformats.org/officeDocument/2006/relationships/slide" Target="slides/slide3.xml"/><Relationship Id="rId32" Type="http://schemas.openxmlformats.org/officeDocument/2006/relationships/font" Target="fonts/NunitoSans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customschemas.google.com/relationships/presentationmetadata" Target="meta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e746466bc5_0_8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g3e746466bc5_0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e746466bc5_0_8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g3e746466bc5_0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e746466bc5_0_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g3e746466bc5_0_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e746466bc5_0_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g3e746466bc5_0_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e746466bc5_0_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g3e746466bc5_0_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e746466bc5_0_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g3e746466bc5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e746466bc5_0_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g3e746466bc5_0_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e746466bc5_0_6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e746466bc5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e746466bc5_0_8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g3e746466bc5_0_8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dd7cce7e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3dd7cce7e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e746466bc5_0_2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g3e746466bc5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e746466b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3e746466b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e746466bc5_0_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g3e746466bc5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e746466bc5_0_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3e746466bc5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e746466bc5_0_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g3e746466bc5_0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e746466bc5_0_7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g3e746466bc5_0_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e746466bc5_0_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g3e746466bc5_0_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3e746466bc5_0_3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e746466bc5_0_317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e746466bc5_0_317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37" name="Google Shape;137;g3e746466bc5_0_317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e746466bc5_0_3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rgbClr val="57A7B5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e746466bc5_0_324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3e746466bc5_0_32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e746466bc5_0_324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44" name="Google Shape;144;g3e746466bc5_0_324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145" name="Google Shape;145;g3e746466bc5_0_3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e746466bc5_0_33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e746466bc5_0_330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49" name="Google Shape;149;g3e746466bc5_0_33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e746466bc5_0_334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e746466bc5_0_334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e746466bc5_0_334"/>
          <p:cNvSpPr txBox="1"/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54" name="Google Shape;154;g3e746466bc5_0_334"/>
          <p:cNvSpPr txBox="1"/>
          <p:nvPr>
            <p:ph idx="1" type="subTitle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5" name="Google Shape;155;g3e746466bc5_0_3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1_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e746466bc5_0_340"/>
          <p:cNvSpPr/>
          <p:nvPr/>
        </p:nvSpPr>
        <p:spPr>
          <a:xfrm flipH="1">
            <a:off x="4568412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e746466bc5_0_340"/>
          <p:cNvSpPr txBox="1"/>
          <p:nvPr>
            <p:ph idx="1" type="subTitle"/>
          </p:nvPr>
        </p:nvSpPr>
        <p:spPr>
          <a:xfrm>
            <a:off x="646550" y="1989500"/>
            <a:ext cx="3246900" cy="21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9" name="Google Shape;159;g3e746466bc5_0_3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g3e746466bc5_0_340"/>
          <p:cNvSpPr/>
          <p:nvPr/>
        </p:nvSpPr>
        <p:spPr>
          <a:xfrm flipH="1">
            <a:off x="4455300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e746466bc5_0_340"/>
          <p:cNvSpPr txBox="1"/>
          <p:nvPr>
            <p:ph idx="2" type="body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AutoNum type="arabicPeriod"/>
              <a:defRPr sz="1800"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162" name="Google Shape;162;g3e746466bc5_0_340"/>
          <p:cNvSpPr txBox="1"/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e746466bc5_0_347"/>
          <p:cNvSpPr/>
          <p:nvPr/>
        </p:nvSpPr>
        <p:spPr>
          <a:xfrm flipH="1" rot="5400000">
            <a:off x="4518950" y="-3360875"/>
            <a:ext cx="113100" cy="91512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e746466bc5_0_347"/>
          <p:cNvSpPr/>
          <p:nvPr/>
        </p:nvSpPr>
        <p:spPr>
          <a:xfrm>
            <a:off x="-7125" y="1271275"/>
            <a:ext cx="9151200" cy="38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e746466bc5_0_347"/>
          <p:cNvSpPr txBox="1"/>
          <p:nvPr>
            <p:ph idx="1" type="body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eorgia"/>
              <a:buChar char="▪"/>
              <a:defRPr i="1" sz="2400"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5pPr>
            <a:lvl6pPr indent="-3810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6pPr>
            <a:lvl7pPr indent="-3810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7pPr>
            <a:lvl8pPr indent="-3810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7" name="Google Shape;167;g3e746466bc5_0_347"/>
          <p:cNvSpPr txBox="1"/>
          <p:nvPr/>
        </p:nvSpPr>
        <p:spPr>
          <a:xfrm>
            <a:off x="3593400" y="22772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" sz="7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b="0" i="0" sz="72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8" name="Google Shape;168;g3e746466bc5_0_3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vanced: Title + 1 column">
  <p:cSld name="TITLE_AND_BODY_4">
    <p:bg>
      <p:bgPr>
        <a:solidFill>
          <a:schemeClr val="accen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e746466bc5_0_35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e746466bc5_0_353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e746466bc5_0_353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73" name="Google Shape;173;g3e746466bc5_0_353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174" name="Google Shape;174;g3e746466bc5_0_3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">
  <p:cSld name="TITLE_AND_BODY_3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746466bc5_0_359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e746466bc5_0_359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e746466bc5_0_359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79" name="Google Shape;179;g3e746466bc5_0_359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180" name="Google Shape;180;g3e746466bc5_0_3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1" name="Google Shape;181;g3e746466bc5_0_359"/>
          <p:cNvGrpSpPr/>
          <p:nvPr/>
        </p:nvGrpSpPr>
        <p:grpSpPr>
          <a:xfrm>
            <a:off x="234447" y="4229999"/>
            <a:ext cx="304009" cy="326513"/>
            <a:chOff x="616425" y="2329600"/>
            <a:chExt cx="361700" cy="388475"/>
          </a:xfrm>
        </p:grpSpPr>
        <p:sp>
          <p:nvSpPr>
            <p:cNvPr id="182" name="Google Shape;182;g3e746466bc5_0_35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3e746466bc5_0_35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3e746466bc5_0_35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3e746466bc5_0_35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3e746466bc5_0_35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3e746466bc5_0_35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3e746466bc5_0_35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3e746466bc5_0_35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g3e746466bc5_0_359"/>
          <p:cNvSpPr txBox="1"/>
          <p:nvPr>
            <p:ph idx="2" type="title"/>
          </p:nvPr>
        </p:nvSpPr>
        <p:spPr>
          <a:xfrm>
            <a:off x="720163" y="4230050"/>
            <a:ext cx="15705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llEverywhere - Think">
  <p:cSld name="TITLE_AND_BODY_2">
    <p:bg>
      <p:bgPr>
        <a:solidFill>
          <a:srgbClr val="6093C5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3e746466bc5_0_375"/>
          <p:cNvPicPr preferRelativeResize="0"/>
          <p:nvPr/>
        </p:nvPicPr>
        <p:blipFill rotWithShape="1">
          <a:blip r:embed="rId2">
            <a:alphaModFix/>
          </a:blip>
          <a:srcRect b="5437" l="0" r="0" t="5437"/>
          <a:stretch/>
        </p:blipFill>
        <p:spPr>
          <a:xfrm>
            <a:off x="1" y="3395354"/>
            <a:ext cx="2585474" cy="174814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e746466bc5_0_375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e746466bc5_0_375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pic>
        <p:nvPicPr>
          <p:cNvPr id="195" name="Google Shape;195;g3e746466bc5_0_3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85475" cy="135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e746466bc5_0_37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g3e746466bc5_0_375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e746466bc5_0_375"/>
          <p:cNvSpPr txBox="1"/>
          <p:nvPr/>
        </p:nvSpPr>
        <p:spPr>
          <a:xfrm>
            <a:off x="234450" y="1051100"/>
            <a:ext cx="20463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Think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e746466bc5_0_375"/>
          <p:cNvSpPr/>
          <p:nvPr/>
        </p:nvSpPr>
        <p:spPr>
          <a:xfrm>
            <a:off x="1166161" y="1232991"/>
            <a:ext cx="182888" cy="19507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e746466bc5_0_375"/>
          <p:cNvSpPr txBox="1"/>
          <p:nvPr>
            <p:ph type="title"/>
          </p:nvPr>
        </p:nvSpPr>
        <p:spPr>
          <a:xfrm>
            <a:off x="269575" y="1700200"/>
            <a:ext cx="204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1" name="Google Shape;201;g3e746466bc5_0_375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3e746466bc5_0_375"/>
          <p:cNvSpPr txBox="1"/>
          <p:nvPr/>
        </p:nvSpPr>
        <p:spPr>
          <a:xfrm>
            <a:off x="25" y="3928800"/>
            <a:ext cx="25854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pollev.com/cse163</a:t>
            </a:r>
            <a:endParaRPr b="1" i="0" sz="17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llEverywhere - Pair">
  <p:cSld name="TITLE_AND_BODY_2_1">
    <p:bg>
      <p:bgPr>
        <a:solidFill>
          <a:srgbClr val="6093C5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e746466bc5_0_38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e746466bc5_0_387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pic>
        <p:nvPicPr>
          <p:cNvPr id="206" name="Google Shape;206;g3e746466bc5_0_3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85475" cy="135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e746466bc5_0_38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g3e746466bc5_0_387"/>
          <p:cNvSpPr txBox="1"/>
          <p:nvPr/>
        </p:nvSpPr>
        <p:spPr>
          <a:xfrm>
            <a:off x="234450" y="1051100"/>
            <a:ext cx="20463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Pair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3e746466bc5_0_387"/>
          <p:cNvSpPr txBox="1"/>
          <p:nvPr>
            <p:ph type="title"/>
          </p:nvPr>
        </p:nvSpPr>
        <p:spPr>
          <a:xfrm>
            <a:off x="269575" y="1700325"/>
            <a:ext cx="204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10" name="Google Shape;210;g3e746466bc5_0_387"/>
          <p:cNvSpPr/>
          <p:nvPr/>
        </p:nvSpPr>
        <p:spPr>
          <a:xfrm>
            <a:off x="1166161" y="1232991"/>
            <a:ext cx="182888" cy="19507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e746466bc5_0_387"/>
          <p:cNvSpPr/>
          <p:nvPr/>
        </p:nvSpPr>
        <p:spPr>
          <a:xfrm>
            <a:off x="1349061" y="1162316"/>
            <a:ext cx="182888" cy="19507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3e746466bc5_0_387"/>
          <p:cNvPicPr preferRelativeResize="0"/>
          <p:nvPr/>
        </p:nvPicPr>
        <p:blipFill rotWithShape="1">
          <a:blip r:embed="rId3">
            <a:alphaModFix/>
          </a:blip>
          <a:srcRect b="5437" l="0" r="0" t="5437"/>
          <a:stretch/>
        </p:blipFill>
        <p:spPr>
          <a:xfrm>
            <a:off x="1" y="3395354"/>
            <a:ext cx="2585474" cy="174814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e746466bc5_0_387"/>
          <p:cNvSpPr txBox="1"/>
          <p:nvPr/>
        </p:nvSpPr>
        <p:spPr>
          <a:xfrm>
            <a:off x="25" y="3928800"/>
            <a:ext cx="25854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pollev.com/cse163</a:t>
            </a:r>
            <a:endParaRPr b="1" i="0" sz="17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4" name="Google Shape;214;g3e746466bc5_0_387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llEverywhere - Information">
  <p:cSld name="TITLE_AND_BODY_2_1_1">
    <p:bg>
      <p:bgPr>
        <a:solidFill>
          <a:srgbClr val="6093C5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e746466bc5_0_399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e746466bc5_0_399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pic>
        <p:nvPicPr>
          <p:cNvPr id="218" name="Google Shape;218;g3e746466bc5_0_3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85475" cy="135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e746466bc5_0_39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g3e746466bc5_0_399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3e746466bc5_0_399"/>
          <p:cNvSpPr txBox="1"/>
          <p:nvPr>
            <p:ph type="title"/>
          </p:nvPr>
        </p:nvSpPr>
        <p:spPr>
          <a:xfrm>
            <a:off x="269575" y="1700325"/>
            <a:ext cx="204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id="222" name="Google Shape;222;g3e746466bc5_0_399"/>
          <p:cNvPicPr preferRelativeResize="0"/>
          <p:nvPr/>
        </p:nvPicPr>
        <p:blipFill rotWithShape="1">
          <a:blip r:embed="rId3">
            <a:alphaModFix/>
          </a:blip>
          <a:srcRect b="5413" l="0" r="0" t="5404"/>
          <a:stretch/>
        </p:blipFill>
        <p:spPr>
          <a:xfrm>
            <a:off x="1" y="3395354"/>
            <a:ext cx="2585474" cy="1748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with intro text">
  <p:cSld name="TITLE_AND_BODY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e746466bc5_0_407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3e746466bc5_0_40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3e746466bc5_0_407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7" name="Google Shape;227;g3e746466bc5_0_407"/>
          <p:cNvSpPr txBox="1"/>
          <p:nvPr>
            <p:ph idx="1" type="body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▪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8" name="Google Shape;228;g3e746466bc5_0_40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g3e746466bc5_0_407"/>
          <p:cNvSpPr txBox="1"/>
          <p:nvPr>
            <p:ph idx="2" type="body"/>
          </p:nvPr>
        </p:nvSpPr>
        <p:spPr>
          <a:xfrm>
            <a:off x="3090625" y="2004313"/>
            <a:ext cx="55962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with intro text">
  <p:cSld name="TITLE_AND_BODY_1_2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e746466bc5_0_414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3e746466bc5_0_41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e746466bc5_0_414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34" name="Google Shape;234;g3e746466bc5_0_414"/>
          <p:cNvSpPr txBox="1"/>
          <p:nvPr>
            <p:ph idx="1" type="body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▪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5" name="Google Shape;235;g3e746466bc5_0_4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g3e746466bc5_0_414"/>
          <p:cNvSpPr txBox="1"/>
          <p:nvPr>
            <p:ph idx="2" type="body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237" name="Google Shape;237;g3e746466bc5_0_414"/>
          <p:cNvSpPr txBox="1"/>
          <p:nvPr>
            <p:ph idx="3" type="body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left">
  <p:cSld name="TITLE_AND_BODY_1_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e746466bc5_0_422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e746466bc5_0_422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3e746466bc5_0_422"/>
          <p:cNvSpPr txBox="1"/>
          <p:nvPr>
            <p:ph type="title"/>
          </p:nvPr>
        </p:nvSpPr>
        <p:spPr>
          <a:xfrm>
            <a:off x="234450" y="575500"/>
            <a:ext cx="2046300" cy="136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242" name="Google Shape;242;g3e746466bc5_0_4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g3e746466bc5_0_422"/>
          <p:cNvSpPr txBox="1"/>
          <p:nvPr>
            <p:ph idx="1" type="body"/>
          </p:nvPr>
        </p:nvSpPr>
        <p:spPr>
          <a:xfrm>
            <a:off x="234450" y="2004325"/>
            <a:ext cx="20463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_1_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e746466bc5_0_428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e746466bc5_0_428"/>
          <p:cNvSpPr/>
          <p:nvPr/>
        </p:nvSpPr>
        <p:spPr>
          <a:xfrm>
            <a:off x="4574903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3e746466bc5_0_428"/>
          <p:cNvSpPr txBox="1"/>
          <p:nvPr>
            <p:ph type="title"/>
          </p:nvPr>
        </p:nvSpPr>
        <p:spPr>
          <a:xfrm>
            <a:off x="511425" y="575500"/>
            <a:ext cx="35172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248" name="Google Shape;248;g3e746466bc5_0_4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g3e746466bc5_0_428"/>
          <p:cNvSpPr txBox="1"/>
          <p:nvPr>
            <p:ph idx="1" type="body"/>
          </p:nvPr>
        </p:nvSpPr>
        <p:spPr>
          <a:xfrm>
            <a:off x="511425" y="1598600"/>
            <a:ext cx="35172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e746466bc5_0_434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3e746466bc5_0_43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e746466bc5_0_434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54" name="Google Shape;254;g3e746466bc5_0_434"/>
          <p:cNvSpPr txBox="1"/>
          <p:nvPr>
            <p:ph idx="1" type="body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255" name="Google Shape;255;g3e746466bc5_0_434"/>
          <p:cNvSpPr txBox="1"/>
          <p:nvPr>
            <p:ph idx="2" type="body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256" name="Google Shape;256;g3e746466bc5_0_4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e746466bc5_0_44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3e746466bc5_0_44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3e746466bc5_0_441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61" name="Google Shape;261;g3e746466bc5_0_441"/>
          <p:cNvSpPr txBox="1"/>
          <p:nvPr>
            <p:ph idx="1" type="body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262" name="Google Shape;262;g3e746466bc5_0_441"/>
          <p:cNvSpPr txBox="1"/>
          <p:nvPr>
            <p:ph idx="2" type="body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263" name="Google Shape;263;g3e746466bc5_0_441"/>
          <p:cNvSpPr txBox="1"/>
          <p:nvPr>
            <p:ph idx="3" type="body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264" name="Google Shape;264;g3e746466bc5_0_4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e746466bc5_0_449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3e746466bc5_0_449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3e746466bc5_0_449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69" name="Google Shape;269;g3e746466bc5_0_4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3e746466bc5_0_6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e746466bc5_0_631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e746466bc5_0_631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278" name="Google Shape;278;g3e746466bc5_0_631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e746466bc5_0_63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3e746466bc5_0_63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e746466bc5_0_636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83" name="Google Shape;283;g3e746466bc5_0_636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284" name="Google Shape;284;g3e746466bc5_0_6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e746466bc5_0_642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3e746466bc5_0_642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3e746466bc5_0_642"/>
          <p:cNvSpPr txBox="1"/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289" name="Google Shape;289;g3e746466bc5_0_642"/>
          <p:cNvSpPr txBox="1"/>
          <p:nvPr>
            <p:ph idx="1" type="subTitle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90" name="Google Shape;290;g3e746466bc5_0_6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e746466bc5_0_6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1_2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e746466bc5_0_650"/>
          <p:cNvSpPr/>
          <p:nvPr/>
        </p:nvSpPr>
        <p:spPr>
          <a:xfrm flipH="1">
            <a:off x="4568412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3e746466bc5_0_650"/>
          <p:cNvSpPr txBox="1"/>
          <p:nvPr>
            <p:ph idx="1" type="subTitle"/>
          </p:nvPr>
        </p:nvSpPr>
        <p:spPr>
          <a:xfrm>
            <a:off x="646550" y="1989500"/>
            <a:ext cx="3246900" cy="21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96" name="Google Shape;296;g3e746466bc5_0_6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g3e746466bc5_0_650"/>
          <p:cNvSpPr/>
          <p:nvPr/>
        </p:nvSpPr>
        <p:spPr>
          <a:xfrm flipH="1">
            <a:off x="4455300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3e746466bc5_0_650"/>
          <p:cNvSpPr txBox="1"/>
          <p:nvPr>
            <p:ph idx="2" type="body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AutoNum type="arabicPeriod"/>
              <a:defRPr sz="1800"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299" name="Google Shape;299;g3e746466bc5_0_650"/>
          <p:cNvSpPr txBox="1"/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llEverywhere - Information">
  <p:cSld name="TITLE_AND_BODY_2_1_1">
    <p:bg>
      <p:bgPr>
        <a:solidFill>
          <a:srgbClr val="6093C5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e746466bc5_0_65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3e746466bc5_0_657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pic>
        <p:nvPicPr>
          <p:cNvPr id="303" name="Google Shape;303;g3e746466bc5_0_6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85475" cy="135736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3e746466bc5_0_6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g3e746466bc5_0_657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3e746466bc5_0_657"/>
          <p:cNvSpPr txBox="1"/>
          <p:nvPr>
            <p:ph type="title"/>
          </p:nvPr>
        </p:nvSpPr>
        <p:spPr>
          <a:xfrm>
            <a:off x="269575" y="1700325"/>
            <a:ext cx="204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id="307" name="Google Shape;307;g3e746466bc5_0_657"/>
          <p:cNvPicPr preferRelativeResize="0"/>
          <p:nvPr/>
        </p:nvPicPr>
        <p:blipFill rotWithShape="1">
          <a:blip r:embed="rId3">
            <a:alphaModFix/>
          </a:blip>
          <a:srcRect b="5413" l="0" r="0" t="5404"/>
          <a:stretch/>
        </p:blipFill>
        <p:spPr>
          <a:xfrm>
            <a:off x="1" y="3395354"/>
            <a:ext cx="2585474" cy="1748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llEverywhere - Think">
  <p:cSld name="TITLE_AND_BODY_2">
    <p:bg>
      <p:bgPr>
        <a:solidFill>
          <a:srgbClr val="6093C5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e746466bc5_0_665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3e746466bc5_0_665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pic>
        <p:nvPicPr>
          <p:cNvPr id="311" name="Google Shape;311;g3e746466bc5_0_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85475" cy="135736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3e746466bc5_0_6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g3e746466bc5_0_665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3e746466bc5_0_665"/>
          <p:cNvSpPr txBox="1"/>
          <p:nvPr/>
        </p:nvSpPr>
        <p:spPr>
          <a:xfrm>
            <a:off x="234450" y="1051100"/>
            <a:ext cx="20463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Think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3e746466bc5_0_665"/>
          <p:cNvSpPr/>
          <p:nvPr/>
        </p:nvSpPr>
        <p:spPr>
          <a:xfrm>
            <a:off x="1166161" y="1232991"/>
            <a:ext cx="182888" cy="19507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3e746466bc5_0_665"/>
          <p:cNvSpPr txBox="1"/>
          <p:nvPr>
            <p:ph type="title"/>
          </p:nvPr>
        </p:nvSpPr>
        <p:spPr>
          <a:xfrm>
            <a:off x="269575" y="1700200"/>
            <a:ext cx="204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id="317" name="Google Shape;317;g3e746466bc5_0_665"/>
          <p:cNvPicPr preferRelativeResize="0"/>
          <p:nvPr/>
        </p:nvPicPr>
        <p:blipFill rotWithShape="1">
          <a:blip r:embed="rId3">
            <a:alphaModFix/>
          </a:blip>
          <a:srcRect b="5437" l="0" r="0" t="5437"/>
          <a:stretch/>
        </p:blipFill>
        <p:spPr>
          <a:xfrm>
            <a:off x="1" y="3395354"/>
            <a:ext cx="2585474" cy="174814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3e746466bc5_0_665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3e746466bc5_0_665"/>
          <p:cNvSpPr txBox="1"/>
          <p:nvPr/>
        </p:nvSpPr>
        <p:spPr>
          <a:xfrm>
            <a:off x="25" y="3928800"/>
            <a:ext cx="25854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pollev.com/cse163</a:t>
            </a:r>
            <a:endParaRPr b="1" i="0" sz="17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llEverywhere - Pair">
  <p:cSld name="TITLE_AND_BODY_2_1">
    <p:bg>
      <p:bgPr>
        <a:solidFill>
          <a:srgbClr val="6093C5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e746466bc5_0_67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3e746466bc5_0_677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pic>
        <p:nvPicPr>
          <p:cNvPr id="323" name="Google Shape;323;g3e746466bc5_0_6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85475" cy="135736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3e746466bc5_0_67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g3e746466bc5_0_677"/>
          <p:cNvSpPr txBox="1"/>
          <p:nvPr/>
        </p:nvSpPr>
        <p:spPr>
          <a:xfrm>
            <a:off x="234450" y="1051100"/>
            <a:ext cx="20463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Pair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3e746466bc5_0_677"/>
          <p:cNvSpPr txBox="1"/>
          <p:nvPr>
            <p:ph type="title"/>
          </p:nvPr>
        </p:nvSpPr>
        <p:spPr>
          <a:xfrm>
            <a:off x="269575" y="1700325"/>
            <a:ext cx="204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27" name="Google Shape;327;g3e746466bc5_0_677"/>
          <p:cNvSpPr/>
          <p:nvPr/>
        </p:nvSpPr>
        <p:spPr>
          <a:xfrm>
            <a:off x="1166161" y="1232991"/>
            <a:ext cx="182888" cy="19507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3e746466bc5_0_677"/>
          <p:cNvSpPr/>
          <p:nvPr/>
        </p:nvSpPr>
        <p:spPr>
          <a:xfrm>
            <a:off x="1349061" y="1162316"/>
            <a:ext cx="182888" cy="19507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3e746466bc5_0_677"/>
          <p:cNvPicPr preferRelativeResize="0"/>
          <p:nvPr/>
        </p:nvPicPr>
        <p:blipFill rotWithShape="1">
          <a:blip r:embed="rId3">
            <a:alphaModFix/>
          </a:blip>
          <a:srcRect b="5437" l="0" r="0" t="5437"/>
          <a:stretch/>
        </p:blipFill>
        <p:spPr>
          <a:xfrm>
            <a:off x="1" y="3395354"/>
            <a:ext cx="2585474" cy="174814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3e746466bc5_0_677"/>
          <p:cNvSpPr txBox="1"/>
          <p:nvPr/>
        </p:nvSpPr>
        <p:spPr>
          <a:xfrm>
            <a:off x="25" y="3928800"/>
            <a:ext cx="25854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pollev.com/cse163</a:t>
            </a:r>
            <a:endParaRPr b="1" i="0" sz="17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1" name="Google Shape;331;g3e746466bc5_0_677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e746466bc5_0_689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e746466bc5_0_689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335" name="Google Shape;335;g3e746466bc5_0_689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e746466bc5_0_693"/>
          <p:cNvSpPr/>
          <p:nvPr/>
        </p:nvSpPr>
        <p:spPr>
          <a:xfrm flipH="1" rot="5400000">
            <a:off x="4518950" y="-3360875"/>
            <a:ext cx="113100" cy="91512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3e746466bc5_0_693"/>
          <p:cNvSpPr/>
          <p:nvPr/>
        </p:nvSpPr>
        <p:spPr>
          <a:xfrm>
            <a:off x="-7125" y="1271275"/>
            <a:ext cx="9151200" cy="38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3e746466bc5_0_693"/>
          <p:cNvSpPr txBox="1"/>
          <p:nvPr>
            <p:ph idx="1" type="body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eorgia"/>
              <a:buChar char="▪"/>
              <a:defRPr i="1" sz="2400"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5pPr>
            <a:lvl6pPr indent="-3810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6pPr>
            <a:lvl7pPr indent="-3810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7pPr>
            <a:lvl8pPr indent="-3810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40" name="Google Shape;340;g3e746466bc5_0_693"/>
          <p:cNvSpPr txBox="1"/>
          <p:nvPr/>
        </p:nvSpPr>
        <p:spPr>
          <a:xfrm>
            <a:off x="3593400" y="22772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" sz="72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b="0" i="0" sz="72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41" name="Google Shape;341;g3e746466bc5_0_69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with intro text">
  <p:cSld name="TITLE_AND_BODY_1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e746466bc5_0_699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3e746466bc5_0_699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3e746466bc5_0_699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46" name="Google Shape;346;g3e746466bc5_0_699"/>
          <p:cNvSpPr txBox="1"/>
          <p:nvPr>
            <p:ph idx="1" type="body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▪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47" name="Google Shape;347;g3e746466bc5_0_69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g3e746466bc5_0_699"/>
          <p:cNvSpPr txBox="1"/>
          <p:nvPr>
            <p:ph idx="2" type="body"/>
          </p:nvPr>
        </p:nvSpPr>
        <p:spPr>
          <a:xfrm>
            <a:off x="3090625" y="2004313"/>
            <a:ext cx="55962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with intro text">
  <p:cSld name="TITLE_AND_BODY_1_2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e746466bc5_0_70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3e746466bc5_0_70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3e746466bc5_0_706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3" name="Google Shape;353;g3e746466bc5_0_706"/>
          <p:cNvSpPr txBox="1"/>
          <p:nvPr>
            <p:ph idx="1" type="body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▪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Georgia"/>
              <a:buChar char="-"/>
              <a:defRPr i="1" sz="160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4" name="Google Shape;354;g3e746466bc5_0_70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g3e746466bc5_0_706"/>
          <p:cNvSpPr txBox="1"/>
          <p:nvPr>
            <p:ph idx="2" type="body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356" name="Google Shape;356;g3e746466bc5_0_706"/>
          <p:cNvSpPr txBox="1"/>
          <p:nvPr>
            <p:ph idx="3" type="body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left">
  <p:cSld name="TITLE_AND_BODY_1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e746466bc5_0_714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3e746466bc5_0_714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3e746466bc5_0_714"/>
          <p:cNvSpPr txBox="1"/>
          <p:nvPr>
            <p:ph type="title"/>
          </p:nvPr>
        </p:nvSpPr>
        <p:spPr>
          <a:xfrm>
            <a:off x="234450" y="575500"/>
            <a:ext cx="2046300" cy="136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361" name="Google Shape;361;g3e746466bc5_0_7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g3e746466bc5_0_714"/>
          <p:cNvSpPr txBox="1"/>
          <p:nvPr>
            <p:ph idx="1" type="body"/>
          </p:nvPr>
        </p:nvSpPr>
        <p:spPr>
          <a:xfrm>
            <a:off x="234450" y="2004325"/>
            <a:ext cx="20463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_1_1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e746466bc5_0_7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3e746466bc5_0_720"/>
          <p:cNvSpPr/>
          <p:nvPr/>
        </p:nvSpPr>
        <p:spPr>
          <a:xfrm>
            <a:off x="4574903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3e746466bc5_0_720"/>
          <p:cNvSpPr txBox="1"/>
          <p:nvPr>
            <p:ph type="title"/>
          </p:nvPr>
        </p:nvSpPr>
        <p:spPr>
          <a:xfrm>
            <a:off x="511425" y="575500"/>
            <a:ext cx="35172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367" name="Google Shape;367;g3e746466bc5_0_7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8" name="Google Shape;368;g3e746466bc5_0_720"/>
          <p:cNvSpPr txBox="1"/>
          <p:nvPr>
            <p:ph idx="1" type="body"/>
          </p:nvPr>
        </p:nvSpPr>
        <p:spPr>
          <a:xfrm>
            <a:off x="511425" y="1598600"/>
            <a:ext cx="35172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e746466bc5_0_72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3e746466bc5_0_72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3e746466bc5_0_726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73" name="Google Shape;373;g3e746466bc5_0_726"/>
          <p:cNvSpPr txBox="1"/>
          <p:nvPr>
            <p:ph idx="1" type="body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374" name="Google Shape;374;g3e746466bc5_0_726"/>
          <p:cNvSpPr txBox="1"/>
          <p:nvPr>
            <p:ph idx="2" type="body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375" name="Google Shape;375;g3e746466bc5_0_7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e746466bc5_0_73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3e746466bc5_0_733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3e746466bc5_0_733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80" name="Google Shape;380;g3e746466bc5_0_733"/>
          <p:cNvSpPr txBox="1"/>
          <p:nvPr>
            <p:ph idx="1" type="body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381" name="Google Shape;381;g3e746466bc5_0_733"/>
          <p:cNvSpPr txBox="1"/>
          <p:nvPr>
            <p:ph idx="2" type="body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382" name="Google Shape;382;g3e746466bc5_0_733"/>
          <p:cNvSpPr txBox="1"/>
          <p:nvPr>
            <p:ph idx="3" type="body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383" name="Google Shape;383;g3e746466bc5_0_7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e746466bc5_0_74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3e746466bc5_0_74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3e746466bc5_0_741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88" name="Google Shape;388;g3e746466bc5_0_7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4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e746466bc5_0_313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31" name="Google Shape;131;g3e746466bc5_0_313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32" name="Google Shape;132;g3e746466bc5_0_3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4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e746466bc5_0_627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72" name="Google Shape;272;g3e746466bc5_0_627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73" name="Google Shape;273;g3e746466bc5_0_6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hyperlink" Target="https://www.slido.com/" TargetMode="External"/><Relationship Id="rId6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cs.washington.edu/academics/courses/" TargetMode="External"/><Relationship Id="rId4" Type="http://schemas.openxmlformats.org/officeDocument/2006/relationships/hyperlink" Target="https://data8.org/" TargetMode="External"/><Relationship Id="rId5" Type="http://schemas.openxmlformats.org/officeDocument/2006/relationships/hyperlink" Target="https://ds100.org/" TargetMode="External"/><Relationship Id="rId6" Type="http://schemas.openxmlformats.org/officeDocument/2006/relationships/hyperlink" Target="https://towardsdatascience.com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3.png"/><Relationship Id="rId13" Type="http://schemas.openxmlformats.org/officeDocument/2006/relationships/image" Target="../media/image21.png"/><Relationship Id="rId12" Type="http://schemas.openxmlformats.org/officeDocument/2006/relationships/image" Target="../media/image18.jp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Relationship Id="rId4" Type="http://schemas.openxmlformats.org/officeDocument/2006/relationships/image" Target="../media/image22.jpg"/><Relationship Id="rId9" Type="http://schemas.openxmlformats.org/officeDocument/2006/relationships/image" Target="../media/image23.jpg"/><Relationship Id="rId5" Type="http://schemas.openxmlformats.org/officeDocument/2006/relationships/image" Target="../media/image17.png"/><Relationship Id="rId6" Type="http://schemas.openxmlformats.org/officeDocument/2006/relationships/image" Target="../media/image15.png"/><Relationship Id="rId7" Type="http://schemas.openxmlformats.org/officeDocument/2006/relationships/image" Target="../media/image20.jpg"/><Relationship Id="rId8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edstem.org/us/courses/97148/discussion/810257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dstem.org/us/courses/97148/discussion/810257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" title="cse163_backgroun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"/>
          <p:cNvSpPr txBox="1"/>
          <p:nvPr>
            <p:ph idx="4294967295" type="ctrTitle"/>
          </p:nvPr>
        </p:nvSpPr>
        <p:spPr>
          <a:xfrm>
            <a:off x="459075" y="659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b="1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/>
              <a:t>Victory Lap &amp; Next Steps</a:t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</a:t>
            </a:r>
            <a:endParaRPr b="1" i="0" sz="12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F3F3F"/>
                </a:solidFill>
              </a:rPr>
              <a:t>How are you planning on explore data programming after this course?</a:t>
            </a:r>
            <a:endParaRPr b="1" i="0" sz="1200" u="none" cap="none" strike="noStrik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5" name="Google Shape;395;p1"/>
          <p:cNvPicPr preferRelativeResize="0"/>
          <p:nvPr/>
        </p:nvPicPr>
        <p:blipFill rotWithShape="1">
          <a:blip r:embed="rId4">
            <a:alphaModFix amt="31000"/>
          </a:blip>
          <a:srcRect b="0" l="0" r="0" t="0"/>
          <a:stretch/>
        </p:blipFill>
        <p:spPr>
          <a:xfrm>
            <a:off x="459087" y="261632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"/>
          <p:cNvSpPr txBox="1"/>
          <p:nvPr/>
        </p:nvSpPr>
        <p:spPr>
          <a:xfrm>
            <a:off x="2274362" y="3584650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slido.com</a:t>
            </a:r>
            <a:endParaRPr b="0" i="1" sz="2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1" title="slid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449" y="3199300"/>
            <a:ext cx="1639650" cy="162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e746466bc5_0_802"/>
          <p:cNvSpPr txBox="1"/>
          <p:nvPr>
            <p:ph type="title"/>
          </p:nvPr>
        </p:nvSpPr>
        <p:spPr>
          <a:xfrm>
            <a:off x="649950" y="468900"/>
            <a:ext cx="7844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rgbClr val="AF7B51"/>
                </a:solidFill>
              </a:rPr>
              <a:t>Data Programming’s </a:t>
            </a:r>
            <a:r>
              <a:rPr lang="en">
                <a:solidFill>
                  <a:srgbClr val="AF7B51"/>
                </a:solidFill>
              </a:rPr>
              <a:t>Interface</a:t>
            </a:r>
            <a:r>
              <a:rPr lang="en">
                <a:solidFill>
                  <a:srgbClr val="AF7B51"/>
                </a:solidFill>
              </a:rPr>
              <a:t> with Data Science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476" name="Google Shape;476;g3e746466bc5_0_802"/>
          <p:cNvSpPr txBox="1"/>
          <p:nvPr>
            <p:ph idx="1" type="body"/>
          </p:nvPr>
        </p:nvSpPr>
        <p:spPr>
          <a:xfrm>
            <a:off x="819150" y="2093725"/>
            <a:ext cx="7505700" cy="28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Principles of data visualization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literacy and communication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Machine learning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Neural networks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Convolutions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Positive/Negative impacts of data science and society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Privacy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Algorithmic Fairness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Statistics, hypotheses, and research</a:t>
            </a:r>
            <a:endParaRPr sz="1600"/>
          </a:p>
        </p:txBody>
      </p:sp>
      <p:sp>
        <p:nvSpPr>
          <p:cNvPr id="477" name="Google Shape;477;g3e746466bc5_0_802"/>
          <p:cNvSpPr txBox="1"/>
          <p:nvPr>
            <p:ph idx="1" type="body"/>
          </p:nvPr>
        </p:nvSpPr>
        <p:spPr>
          <a:xfrm>
            <a:off x="819150" y="1114200"/>
            <a:ext cx="7505700" cy="1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While this course is focused as a course in programming, we have a close relationship with the analysis done in data science. We have explored how to support data science in many of our discussions of programming and its impact.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e746466bc5_0_80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3" name="Google Shape;483;g3e746466bc5_0_809"/>
          <p:cNvGrpSpPr/>
          <p:nvPr/>
        </p:nvGrpSpPr>
        <p:grpSpPr>
          <a:xfrm>
            <a:off x="7664839" y="2713359"/>
            <a:ext cx="1218465" cy="1220335"/>
            <a:chOff x="6643075" y="3664250"/>
            <a:chExt cx="407950" cy="407975"/>
          </a:xfrm>
        </p:grpSpPr>
        <p:sp>
          <p:nvSpPr>
            <p:cNvPr id="484" name="Google Shape;484;g3e746466bc5_0_80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3e746466bc5_0_80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6" name="Google Shape;486;g3e746466bc5_0_809"/>
          <p:cNvGrpSpPr/>
          <p:nvPr/>
        </p:nvGrpSpPr>
        <p:grpSpPr>
          <a:xfrm rot="385937">
            <a:off x="745952" y="4232702"/>
            <a:ext cx="501152" cy="501568"/>
            <a:chOff x="576250" y="4319400"/>
            <a:chExt cx="442075" cy="442050"/>
          </a:xfrm>
        </p:grpSpPr>
        <p:sp>
          <p:nvSpPr>
            <p:cNvPr id="487" name="Google Shape;487;g3e746466bc5_0_80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g3e746466bc5_0_80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g3e746466bc5_0_80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g3e746466bc5_0_80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1" name="Google Shape;491;g3e746466bc5_0_809"/>
          <p:cNvSpPr/>
          <p:nvPr/>
        </p:nvSpPr>
        <p:spPr>
          <a:xfrm>
            <a:off x="7316269" y="3212710"/>
            <a:ext cx="190499" cy="18211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3e746466bc5_0_809"/>
          <p:cNvSpPr/>
          <p:nvPr/>
        </p:nvSpPr>
        <p:spPr>
          <a:xfrm rot="2700951">
            <a:off x="8571261" y="4145348"/>
            <a:ext cx="289348" cy="27628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3e746466bc5_0_809"/>
          <p:cNvSpPr/>
          <p:nvPr/>
        </p:nvSpPr>
        <p:spPr>
          <a:xfrm>
            <a:off x="8800102" y="3987345"/>
            <a:ext cx="115787" cy="11077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3e746466bc5_0_809"/>
          <p:cNvSpPr/>
          <p:nvPr/>
        </p:nvSpPr>
        <p:spPr>
          <a:xfrm rot="1281647">
            <a:off x="7184290" y="3762097"/>
            <a:ext cx="115774" cy="11077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3e746466bc5_0_809"/>
          <p:cNvSpPr/>
          <p:nvPr/>
        </p:nvSpPr>
        <p:spPr>
          <a:xfrm>
            <a:off x="1428751" y="3744814"/>
            <a:ext cx="6792251" cy="1212573"/>
          </a:xfrm>
          <a:custGeom>
            <a:rect b="b" l="l" r="r" t="t"/>
            <a:pathLst>
              <a:path extrusionOk="0" h="42980" w="238241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3e746466bc5_0_809"/>
          <p:cNvSpPr txBox="1"/>
          <p:nvPr/>
        </p:nvSpPr>
        <p:spPr>
          <a:xfrm>
            <a:off x="583053" y="1926066"/>
            <a:ext cx="7977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n" sz="60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What Next?</a:t>
            </a:r>
            <a:endParaRPr/>
          </a:p>
        </p:txBody>
      </p:sp>
      <p:sp>
        <p:nvSpPr>
          <p:cNvPr id="497" name="Google Shape;497;g3e746466bc5_0_809"/>
          <p:cNvSpPr/>
          <p:nvPr/>
        </p:nvSpPr>
        <p:spPr>
          <a:xfrm rot="2700951">
            <a:off x="503597" y="467200"/>
            <a:ext cx="289348" cy="27628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3e746466bc5_0_809"/>
          <p:cNvSpPr/>
          <p:nvPr/>
        </p:nvSpPr>
        <p:spPr>
          <a:xfrm>
            <a:off x="732438" y="309197"/>
            <a:ext cx="115787" cy="11077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3e746466bc5_0_809"/>
          <p:cNvSpPr/>
          <p:nvPr/>
        </p:nvSpPr>
        <p:spPr>
          <a:xfrm rot="707519">
            <a:off x="8214219" y="465399"/>
            <a:ext cx="562337" cy="50387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e746466bc5_0_830"/>
          <p:cNvSpPr txBox="1"/>
          <p:nvPr>
            <p:ph type="title"/>
          </p:nvPr>
        </p:nvSpPr>
        <p:spPr>
          <a:xfrm>
            <a:off x="819150" y="468900"/>
            <a:ext cx="7844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Future Classes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505" name="Google Shape;505;g3e746466bc5_0_830"/>
          <p:cNvSpPr txBox="1"/>
          <p:nvPr>
            <p:ph idx="1" type="body"/>
          </p:nvPr>
        </p:nvSpPr>
        <p:spPr>
          <a:xfrm>
            <a:off x="819150" y="1114200"/>
            <a:ext cx="7505700" cy="3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Machine Learning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CSE/STAT 416 - Intro to Machine Learning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STAT 435 - Intro to Statistical Machine Learning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INFO 371 - Advanced Methods in Data Sciecne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Societal Implications of Data Science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SOC 225 - Data and Society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STAT 303 - Intro to the Ethics of Algorithmic Decision Making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Management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CSE 414 - Intro to Database Systems (non-majors)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INFO 430 - Database Design and Management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Visualization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CSE 412 - Intro to Data Visualization (non-majors)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INFO 474 - Interactive Information Visualization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HCDE 411 - Information Visualization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e746466bc5_0_837"/>
          <p:cNvSpPr txBox="1"/>
          <p:nvPr>
            <p:ph type="title"/>
          </p:nvPr>
        </p:nvSpPr>
        <p:spPr>
          <a:xfrm>
            <a:off x="819150" y="980388"/>
            <a:ext cx="7844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Online Resources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511" name="Google Shape;511;g3e746466bc5_0_837"/>
          <p:cNvSpPr txBox="1"/>
          <p:nvPr>
            <p:ph idx="1" type="body"/>
          </p:nvPr>
        </p:nvSpPr>
        <p:spPr>
          <a:xfrm>
            <a:off x="819150" y="2366988"/>
            <a:ext cx="75057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Coursera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Allen School Course Catalog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Berkeley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Data8 </a:t>
            </a:r>
            <a:r>
              <a:rPr lang="en" sz="1600"/>
              <a:t>and 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DS100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6"/>
              </a:rPr>
              <a:t>Towards Data Science</a:t>
            </a:r>
            <a:r>
              <a:rPr lang="en" sz="1600"/>
              <a:t> (on Medium, hit or miss)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Codeacademy</a:t>
            </a:r>
            <a:endParaRPr sz="1600"/>
          </a:p>
        </p:txBody>
      </p:sp>
      <p:sp>
        <p:nvSpPr>
          <p:cNvPr id="512" name="Google Shape;512;g3e746466bc5_0_837"/>
          <p:cNvSpPr txBox="1"/>
          <p:nvPr>
            <p:ph idx="1" type="body"/>
          </p:nvPr>
        </p:nvSpPr>
        <p:spPr>
          <a:xfrm>
            <a:off x="819150" y="1625688"/>
            <a:ext cx="75057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internet is filled with tutorials and online classes that teach topics in data science and data processing!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e746466bc5_0_843"/>
          <p:cNvSpPr txBox="1"/>
          <p:nvPr>
            <p:ph type="title"/>
          </p:nvPr>
        </p:nvSpPr>
        <p:spPr>
          <a:xfrm>
            <a:off x="819150" y="38847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Projects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518" name="Google Shape;518;g3e746466bc5_0_843"/>
          <p:cNvSpPr txBox="1"/>
          <p:nvPr>
            <p:ph idx="1" type="body"/>
          </p:nvPr>
        </p:nvSpPr>
        <p:spPr>
          <a:xfrm>
            <a:off x="819150" y="1998274"/>
            <a:ext cx="75057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Learn a new library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Data Visualization: Bokeh or Altair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Natural Language Processing: NLTK or spaCy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Machine Learning: Tensorflow, Keras, PyTorch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Images: Open-CV</a:t>
            </a:r>
            <a:endParaRPr sz="14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Learn a new Language!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 - Numerical Processing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Scala - </a:t>
            </a:r>
            <a:r>
              <a:rPr lang="en" sz="1400"/>
              <a:t>Compatible</a:t>
            </a:r>
            <a:r>
              <a:rPr lang="en" sz="1400"/>
              <a:t> with Java, nice syntax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Julia - New and up-and-coming language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Javascript - Language of the web</a:t>
            </a:r>
            <a:endParaRPr sz="14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Contribute to open-source libraries or projects!</a:t>
            </a:r>
            <a:endParaRPr sz="1600"/>
          </a:p>
        </p:txBody>
      </p:sp>
      <p:sp>
        <p:nvSpPr>
          <p:cNvPr id="519" name="Google Shape;519;g3e746466bc5_0_843"/>
          <p:cNvSpPr txBox="1"/>
          <p:nvPr>
            <p:ph idx="1" type="body"/>
          </p:nvPr>
        </p:nvSpPr>
        <p:spPr>
          <a:xfrm>
            <a:off x="819150" y="1033779"/>
            <a:ext cx="75057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It’s not really possible to list all the things you can do with what you’ve learned in this class but learning a new tool through a project is a good way to continue building your skill set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e746466bc5_0_849"/>
          <p:cNvSpPr txBox="1"/>
          <p:nvPr>
            <p:ph type="title"/>
          </p:nvPr>
        </p:nvSpPr>
        <p:spPr>
          <a:xfrm>
            <a:off x="819150" y="59247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Research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525" name="Google Shape;525;g3e746466bc5_0_849"/>
          <p:cNvSpPr txBox="1"/>
          <p:nvPr>
            <p:ph idx="1" type="body"/>
          </p:nvPr>
        </p:nvSpPr>
        <p:spPr>
          <a:xfrm>
            <a:off x="819150" y="1998274"/>
            <a:ext cx="75057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 have learned the language and the tools used by many researchers across the university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Research opportunities can be found on Interfolio, Handshake, or by cold-emailing or reaching out to professors.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Please be respectful of their time and don’t be discouraged if they do not reply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 can also </a:t>
            </a:r>
            <a:r>
              <a:rPr lang="en" sz="1600"/>
              <a:t>pursue</a:t>
            </a:r>
            <a:r>
              <a:rPr lang="en" sz="1600"/>
              <a:t> </a:t>
            </a:r>
            <a:r>
              <a:rPr lang="en" sz="1600"/>
              <a:t>projects</a:t>
            </a:r>
            <a:r>
              <a:rPr lang="en" sz="1600"/>
              <a:t> of your own, in whatever area is interesting to you!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What </a:t>
            </a:r>
            <a:r>
              <a:rPr lang="en" sz="1600"/>
              <a:t>problems, questions, or topics excite you?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What skills do you want to develop?</a:t>
            </a:r>
            <a:endParaRPr sz="1600"/>
          </a:p>
        </p:txBody>
      </p:sp>
      <p:sp>
        <p:nvSpPr>
          <p:cNvPr id="526" name="Google Shape;526;g3e746466bc5_0_849"/>
          <p:cNvSpPr txBox="1"/>
          <p:nvPr>
            <p:ph idx="1" type="body"/>
          </p:nvPr>
        </p:nvSpPr>
        <p:spPr>
          <a:xfrm>
            <a:off x="819150" y="1237775"/>
            <a:ext cx="75057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You are all in the very unique </a:t>
            </a:r>
            <a:r>
              <a:rPr lang="en" sz="1600"/>
              <a:t>experience</a:t>
            </a:r>
            <a:r>
              <a:rPr lang="en" sz="1600"/>
              <a:t> of having some real marketable skills for doing undergrad research!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e746466bc5_0_861"/>
          <p:cNvSpPr txBox="1"/>
          <p:nvPr>
            <p:ph type="title"/>
          </p:nvPr>
        </p:nvSpPr>
        <p:spPr>
          <a:xfrm>
            <a:off x="819150" y="10823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Become</a:t>
            </a:r>
            <a:r>
              <a:rPr lang="en">
                <a:solidFill>
                  <a:srgbClr val="AF7B51"/>
                </a:solidFill>
              </a:rPr>
              <a:t> a CSE 163 TA!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532" name="Google Shape;532;g3e746466bc5_0_861"/>
          <p:cNvSpPr txBox="1"/>
          <p:nvPr>
            <p:ph idx="1" type="body"/>
          </p:nvPr>
        </p:nvSpPr>
        <p:spPr>
          <a:xfrm>
            <a:off x="819150" y="1870525"/>
            <a:ext cx="7505700" cy="20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Teaching is one of the best ways to learn!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 don’t have to be an expert in Python to be a TA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Keep an eye out for the application deadlines!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Reach out to me or any of your TAs for more advice on preparing for the application and/or interviews!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e746466bc5_0_60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8" name="Google Shape;538;g3e746466bc5_0_600"/>
          <p:cNvSpPr txBox="1"/>
          <p:nvPr/>
        </p:nvSpPr>
        <p:spPr>
          <a:xfrm>
            <a:off x="7009000" y="3085065"/>
            <a:ext cx="2103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Laura Pong</a:t>
            </a:r>
            <a:endParaRPr/>
          </a:p>
        </p:txBody>
      </p:sp>
      <p:sp>
        <p:nvSpPr>
          <p:cNvPr id="539" name="Google Shape;539;g3e746466bc5_0_600"/>
          <p:cNvSpPr txBox="1"/>
          <p:nvPr/>
        </p:nvSpPr>
        <p:spPr>
          <a:xfrm>
            <a:off x="7012200" y="1382753"/>
            <a:ext cx="2103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Shaurya Jain</a:t>
            </a:r>
            <a:endParaRPr/>
          </a:p>
        </p:txBody>
      </p:sp>
      <p:sp>
        <p:nvSpPr>
          <p:cNvPr id="540" name="Google Shape;540;g3e746466bc5_0_600"/>
          <p:cNvSpPr txBox="1"/>
          <p:nvPr/>
        </p:nvSpPr>
        <p:spPr>
          <a:xfrm>
            <a:off x="2102725" y="1371603"/>
            <a:ext cx="2103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Skyler Choi</a:t>
            </a:r>
            <a:endParaRPr/>
          </a:p>
        </p:txBody>
      </p:sp>
      <p:sp>
        <p:nvSpPr>
          <p:cNvPr id="541" name="Google Shape;541;g3e746466bc5_0_600"/>
          <p:cNvSpPr txBox="1"/>
          <p:nvPr/>
        </p:nvSpPr>
        <p:spPr>
          <a:xfrm>
            <a:off x="7012200" y="4792450"/>
            <a:ext cx="2103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Guy Zur</a:t>
            </a:r>
            <a:endParaRPr/>
          </a:p>
        </p:txBody>
      </p:sp>
      <p:sp>
        <p:nvSpPr>
          <p:cNvPr id="542" name="Google Shape;542;g3e746466bc5_0_600"/>
          <p:cNvSpPr txBox="1"/>
          <p:nvPr/>
        </p:nvSpPr>
        <p:spPr>
          <a:xfrm>
            <a:off x="4544363" y="1382752"/>
            <a:ext cx="2103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Alexis Destefano</a:t>
            </a:r>
            <a:endParaRPr/>
          </a:p>
        </p:txBody>
      </p:sp>
      <p:sp>
        <p:nvSpPr>
          <p:cNvPr id="543" name="Google Shape;543;g3e746466bc5_0_600"/>
          <p:cNvSpPr txBox="1"/>
          <p:nvPr/>
        </p:nvSpPr>
        <p:spPr>
          <a:xfrm>
            <a:off x="4544363" y="4792453"/>
            <a:ext cx="2103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Patrick Yu</a:t>
            </a:r>
            <a:endParaRPr/>
          </a:p>
        </p:txBody>
      </p:sp>
      <p:sp>
        <p:nvSpPr>
          <p:cNvPr id="544" name="Google Shape;544;g3e746466bc5_0_600"/>
          <p:cNvSpPr txBox="1"/>
          <p:nvPr/>
        </p:nvSpPr>
        <p:spPr>
          <a:xfrm>
            <a:off x="-216415" y="4768090"/>
            <a:ext cx="2103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Kellen Rodriguez</a:t>
            </a:r>
            <a:endParaRPr/>
          </a:p>
        </p:txBody>
      </p:sp>
      <p:sp>
        <p:nvSpPr>
          <p:cNvPr id="545" name="Google Shape;545;g3e746466bc5_0_600"/>
          <p:cNvSpPr txBox="1"/>
          <p:nvPr/>
        </p:nvSpPr>
        <p:spPr>
          <a:xfrm>
            <a:off x="2098000" y="3060727"/>
            <a:ext cx="2103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Daniella Maor</a:t>
            </a:r>
            <a:endParaRPr/>
          </a:p>
        </p:txBody>
      </p:sp>
      <p:sp>
        <p:nvSpPr>
          <p:cNvPr id="546" name="Google Shape;546;g3e746466bc5_0_600"/>
          <p:cNvSpPr txBox="1"/>
          <p:nvPr/>
        </p:nvSpPr>
        <p:spPr>
          <a:xfrm>
            <a:off x="2102725" y="4816748"/>
            <a:ext cx="2103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Saesha Wadhwa</a:t>
            </a:r>
            <a:endParaRPr/>
          </a:p>
        </p:txBody>
      </p:sp>
      <p:sp>
        <p:nvSpPr>
          <p:cNvPr id="547" name="Google Shape;547;g3e746466bc5_0_600"/>
          <p:cNvSpPr txBox="1"/>
          <p:nvPr/>
        </p:nvSpPr>
        <p:spPr>
          <a:xfrm>
            <a:off x="4553488" y="3054152"/>
            <a:ext cx="2103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Anaya Pandit</a:t>
            </a:r>
            <a:endParaRPr/>
          </a:p>
        </p:txBody>
      </p:sp>
      <p:sp>
        <p:nvSpPr>
          <p:cNvPr id="548" name="Google Shape;548;g3e746466bc5_0_600"/>
          <p:cNvSpPr txBox="1"/>
          <p:nvPr/>
        </p:nvSpPr>
        <p:spPr>
          <a:xfrm>
            <a:off x="-216425" y="3029803"/>
            <a:ext cx="2103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Kaiyuan Liu</a:t>
            </a:r>
            <a:endParaRPr/>
          </a:p>
        </p:txBody>
      </p:sp>
      <p:pic>
        <p:nvPicPr>
          <p:cNvPr id="549" name="Google Shape;549;g3e746466bc5_0_600" title="CSE TA Profile Pic - Guy Guyzur@UW.Edu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970" y="3416774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50" name="Google Shape;550;g3e746466bc5_0_600" title="PXL_20240325_205257316 (1) - Anaya Pandi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9657" y="1761710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51" name="Google Shape;551;g3e746466bc5_0_600" title="Lucy_Axolotl_JE2 - Kaiyuan Liu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733" y="1737360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52" name="Google Shape;552;g3e746466bc5_0_600" title="Screenshot 2025-09-04 175401 - Saesha Wadhwa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8880" y="3389945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53" name="Google Shape;553;g3e746466bc5_0_600" title="IMG_8648 - Daniella Maor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68880" y="1737512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54" name="Google Shape;554;g3e746466bc5_0_600" title="CSE TA Pic - Shaurya Jain.jpe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77970" y="24352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55" name="Google Shape;555;g3e746466bc5_0_600" title="IMG_5462 - Younseo Choi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68880" y="0"/>
            <a:ext cx="1371600" cy="13716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56" name="Google Shape;556;g3e746466bc5_0_6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10513" y="3416774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g3e746466bc5_0_6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19657" y="24346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3e746466bc5_0_600" title="PXL_20260321_165401307~2 - Laura Pong.jp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77970" y="1761710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59" name="Google Shape;559;g3e746466bc5_0_600" title="kellenx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4869" y="3392424"/>
            <a:ext cx="1371600" cy="137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0" name="Google Shape;560;g3e746466bc5_0_600"/>
          <p:cNvSpPr txBox="1"/>
          <p:nvPr>
            <p:ph idx="4294967295" type="title"/>
          </p:nvPr>
        </p:nvSpPr>
        <p:spPr>
          <a:xfrm>
            <a:off x="0" y="435675"/>
            <a:ext cx="21894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600">
                <a:solidFill>
                  <a:schemeClr val="accent4"/>
                </a:solidFill>
              </a:rPr>
              <a:t>Thank you to the TAs! </a:t>
            </a:r>
            <a:r>
              <a:rPr lang="en" sz="2000">
                <a:solidFill>
                  <a:schemeClr val="lt1"/>
                </a:solidFill>
              </a:rPr>
              <a:t>🎉</a:t>
            </a:r>
            <a:endParaRPr b="1" sz="26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e746466bc5_0_873"/>
          <p:cNvSpPr txBox="1"/>
          <p:nvPr>
            <p:ph type="title"/>
          </p:nvPr>
        </p:nvSpPr>
        <p:spPr>
          <a:xfrm>
            <a:off x="819150" y="3568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Final Reminders!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566" name="Google Shape;566;g3e746466bc5_0_873"/>
          <p:cNvSpPr txBox="1"/>
          <p:nvPr/>
        </p:nvSpPr>
        <p:spPr>
          <a:xfrm>
            <a:off x="819150" y="1073650"/>
            <a:ext cx="7505700" cy="3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i="0" lang="en" sz="1600" u="none" cap="none" strike="noStrike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esson </a:t>
            </a:r>
            <a:r>
              <a:rPr b="1" lang="en" sz="1600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r>
              <a:rPr b="1" i="0" lang="en" sz="1600" u="none" cap="none" strike="noStrike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 Quiz</a:t>
            </a:r>
            <a:r>
              <a:rPr b="0" i="0" lang="en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due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tonight </a:t>
            </a:r>
            <a:r>
              <a:rPr b="0" i="0" lang="en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at 11:59pm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Your final lesson quiz!</a:t>
            </a:r>
            <a:endParaRPr b="0" i="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i="0" lang="en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Project Part 3 (Final Deliverables) </a:t>
            </a:r>
            <a:r>
              <a:rPr b="0" i="0" lang="en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due June 5th at 11:59pm on Gradescope!</a:t>
            </a:r>
            <a:endParaRPr b="0" i="0" sz="1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Project Part 5 (Peer Feedback)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due June 7th at 11:59pm on Gradescope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i="0" lang="en" sz="1600" u="none" cap="none" strike="noStrike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Presentations</a:t>
            </a:r>
            <a:r>
              <a:rPr b="1" i="0" lang="en" sz="1600" u="none" cap="none" strike="noStrike">
                <a:solidFill>
                  <a:srgbClr val="F6703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tomorrow during </a:t>
            </a:r>
            <a:r>
              <a:rPr b="0" i="0" lang="en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Section and Friday’s lecture (June 5th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needed)</a:t>
            </a:r>
            <a:endParaRPr b="0" i="0" sz="1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Make sure you have signed up for a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presentation time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Order will be determined by last time modified! 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Resubmission Cycle 7</a:t>
            </a:r>
            <a:r>
              <a:rPr b="1"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due Sunday, June 7th at 11:59pm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Only THA 5 technical component is eligible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Resubmission Cycle 8</a:t>
            </a:r>
            <a:r>
              <a:rPr b="1"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due Sunday, June 7th at 11:59pm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Any </a:t>
            </a:r>
            <a:r>
              <a:rPr b="1"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technical OR creative component</a:t>
            </a: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from any THA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i="0" lang="en" sz="1600" u="none" cap="none" strike="noStrike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Final Reflection</a:t>
            </a:r>
            <a:r>
              <a:rPr b="0" i="0" lang="en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on Monday, June 8th at 8:30am in KNE 220</a:t>
            </a:r>
            <a:endParaRPr b="0" i="0" sz="1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dd7cce7e2d_0_0"/>
          <p:cNvSpPr txBox="1"/>
          <p:nvPr>
            <p:ph type="title"/>
          </p:nvPr>
        </p:nvSpPr>
        <p:spPr>
          <a:xfrm>
            <a:off x="819150" y="3568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403" name="Google Shape;403;g3dd7cce7e2d_0_0"/>
          <p:cNvSpPr txBox="1"/>
          <p:nvPr/>
        </p:nvSpPr>
        <p:spPr>
          <a:xfrm>
            <a:off x="819150" y="1073650"/>
            <a:ext cx="7505700" cy="3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i="0" lang="en" sz="1600" u="none" cap="none" strike="noStrike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esson </a:t>
            </a:r>
            <a:r>
              <a:rPr b="1" lang="en" sz="1600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r>
              <a:rPr b="1" i="0" lang="en" sz="1600" u="none" cap="none" strike="noStrike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 Quiz</a:t>
            </a:r>
            <a:r>
              <a:rPr b="0" i="0" lang="en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due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tonight </a:t>
            </a:r>
            <a:r>
              <a:rPr b="0" i="0" lang="en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at 11:59pm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Your final lesson quiz!</a:t>
            </a:r>
            <a:endParaRPr b="0" i="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i="0" lang="en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Project Part 3 (Final Deliverables) </a:t>
            </a:r>
            <a:r>
              <a:rPr b="0" i="0" lang="en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due June 5th at 11:59pm on Gradescope!</a:t>
            </a:r>
            <a:endParaRPr b="0" i="0" sz="1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Project Part 5 (Peer Feedback)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due June 7th at 11:59pm on Gradescope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i="0" lang="en" sz="1600" u="none" cap="none" strike="noStrike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Presentations</a:t>
            </a:r>
            <a:r>
              <a:rPr b="1" i="0" lang="en" sz="1600" u="none" cap="none" strike="noStrike">
                <a:solidFill>
                  <a:srgbClr val="F6703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tomorrow during </a:t>
            </a:r>
            <a:r>
              <a:rPr b="0" i="0" lang="en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Section and Friday’s lecture (June 5th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needed)</a:t>
            </a:r>
            <a:endParaRPr b="0" i="0" sz="1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Make sure you have signed up for a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presentation time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Order will be determined by last time modified! 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Resubmission Cycle 7</a:t>
            </a:r>
            <a:r>
              <a:rPr b="1"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due Sunday, June 7th at 11:59pm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Only THA 5 technical component is eligible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Resubmission Cycle 8</a:t>
            </a:r>
            <a:r>
              <a:rPr b="1"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due Sunday, June 7th at 11:59pm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Any </a:t>
            </a:r>
            <a:r>
              <a:rPr b="1"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technical OR creative component</a:t>
            </a: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from any THA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i="0" lang="en" sz="1600" u="none" cap="none" strike="noStrike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Final Reflection</a:t>
            </a:r>
            <a:r>
              <a:rPr b="0" i="0" lang="en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on Monday, June 8th at 8:30am in KNE 220</a:t>
            </a:r>
            <a:endParaRPr b="0" i="0" sz="1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e746466bc5_0_29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9" name="Google Shape;409;g3e746466bc5_0_292"/>
          <p:cNvGrpSpPr/>
          <p:nvPr/>
        </p:nvGrpSpPr>
        <p:grpSpPr>
          <a:xfrm>
            <a:off x="7664839" y="2713359"/>
            <a:ext cx="1218465" cy="1220335"/>
            <a:chOff x="6643075" y="3664250"/>
            <a:chExt cx="407950" cy="407975"/>
          </a:xfrm>
        </p:grpSpPr>
        <p:sp>
          <p:nvSpPr>
            <p:cNvPr id="410" name="Google Shape;410;g3e746466bc5_0_292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3e746466bc5_0_292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g3e746466bc5_0_292"/>
          <p:cNvGrpSpPr/>
          <p:nvPr/>
        </p:nvGrpSpPr>
        <p:grpSpPr>
          <a:xfrm rot="385937">
            <a:off x="745952" y="4232702"/>
            <a:ext cx="501152" cy="501568"/>
            <a:chOff x="576250" y="4319400"/>
            <a:chExt cx="442075" cy="442050"/>
          </a:xfrm>
        </p:grpSpPr>
        <p:sp>
          <p:nvSpPr>
            <p:cNvPr id="413" name="Google Shape;413;g3e746466bc5_0_292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3e746466bc5_0_292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3e746466bc5_0_292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g3e746466bc5_0_292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g3e746466bc5_0_292"/>
          <p:cNvSpPr/>
          <p:nvPr/>
        </p:nvSpPr>
        <p:spPr>
          <a:xfrm>
            <a:off x="7316269" y="3212710"/>
            <a:ext cx="190499" cy="18211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3e746466bc5_0_292"/>
          <p:cNvSpPr/>
          <p:nvPr/>
        </p:nvSpPr>
        <p:spPr>
          <a:xfrm rot="2700951">
            <a:off x="8571261" y="4145348"/>
            <a:ext cx="289348" cy="27628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3e746466bc5_0_292"/>
          <p:cNvSpPr/>
          <p:nvPr/>
        </p:nvSpPr>
        <p:spPr>
          <a:xfrm>
            <a:off x="8800102" y="3987345"/>
            <a:ext cx="115787" cy="11077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3e746466bc5_0_292"/>
          <p:cNvSpPr/>
          <p:nvPr/>
        </p:nvSpPr>
        <p:spPr>
          <a:xfrm rot="1281647">
            <a:off x="7184290" y="3762097"/>
            <a:ext cx="115774" cy="11077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3e746466bc5_0_292"/>
          <p:cNvSpPr/>
          <p:nvPr/>
        </p:nvSpPr>
        <p:spPr>
          <a:xfrm>
            <a:off x="1428751" y="3744814"/>
            <a:ext cx="6792251" cy="1212573"/>
          </a:xfrm>
          <a:custGeom>
            <a:rect b="b" l="l" r="r" t="t"/>
            <a:pathLst>
              <a:path extrusionOk="0" h="42980" w="238241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3e746466bc5_0_292"/>
          <p:cNvSpPr txBox="1"/>
          <p:nvPr/>
        </p:nvSpPr>
        <p:spPr>
          <a:xfrm>
            <a:off x="583053" y="1926066"/>
            <a:ext cx="7977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</a:pPr>
            <a:r>
              <a:rPr b="0" i="0" lang="en" sz="6000" u="none" cap="none" strike="noStrik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You did it!!</a:t>
            </a:r>
            <a:endParaRPr/>
          </a:p>
        </p:txBody>
      </p:sp>
      <p:sp>
        <p:nvSpPr>
          <p:cNvPr id="423" name="Google Shape;423;g3e746466bc5_0_292"/>
          <p:cNvSpPr/>
          <p:nvPr/>
        </p:nvSpPr>
        <p:spPr>
          <a:xfrm rot="2700951">
            <a:off x="503597" y="467200"/>
            <a:ext cx="289348" cy="27628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3e746466bc5_0_292"/>
          <p:cNvSpPr/>
          <p:nvPr/>
        </p:nvSpPr>
        <p:spPr>
          <a:xfrm>
            <a:off x="732438" y="309197"/>
            <a:ext cx="115787" cy="11077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3e746466bc5_0_292"/>
          <p:cNvSpPr/>
          <p:nvPr/>
        </p:nvSpPr>
        <p:spPr>
          <a:xfrm rot="707519">
            <a:off x="8214219" y="465399"/>
            <a:ext cx="562337" cy="50387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e746466bc5_0_0"/>
          <p:cNvSpPr txBox="1"/>
          <p:nvPr>
            <p:ph type="title"/>
          </p:nvPr>
        </p:nvSpPr>
        <p:spPr>
          <a:xfrm>
            <a:off x="819150" y="441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Class Overview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431" name="Google Shape;431;g3e746466bc5_0_0"/>
          <p:cNvSpPr txBox="1"/>
          <p:nvPr>
            <p:ph idx="1" type="body"/>
          </p:nvPr>
        </p:nvSpPr>
        <p:spPr>
          <a:xfrm>
            <a:off x="819150" y="1086750"/>
            <a:ext cx="75057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More advanced programming concepts</a:t>
            </a:r>
            <a:r>
              <a:rPr lang="en" sz="1600"/>
              <a:t> than CSE 122 or CSE 160 including how to write bigger programs with multiple classes and modules.</a:t>
            </a:r>
            <a:endParaRPr sz="1400"/>
          </a:p>
        </p:txBody>
      </p:sp>
      <p:sp>
        <p:nvSpPr>
          <p:cNvPr id="432" name="Google Shape;432;g3e746466bc5_0_0"/>
          <p:cNvSpPr txBox="1"/>
          <p:nvPr>
            <p:ph idx="1" type="body"/>
          </p:nvPr>
        </p:nvSpPr>
        <p:spPr>
          <a:xfrm>
            <a:off x="819150" y="1855650"/>
            <a:ext cx="75057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How to </a:t>
            </a:r>
            <a:r>
              <a:rPr b="1" i="1" lang="en" sz="1600"/>
              <a:t>work with different types of data</a:t>
            </a:r>
            <a:r>
              <a:rPr lang="en" sz="1600"/>
              <a:t>: tabular, text, images, geo-spatial, etc.</a:t>
            </a:r>
            <a:endParaRPr sz="1400"/>
          </a:p>
        </p:txBody>
      </p:sp>
      <p:sp>
        <p:nvSpPr>
          <p:cNvPr id="433" name="Google Shape;433;g3e746466bc5_0_0"/>
          <p:cNvSpPr txBox="1"/>
          <p:nvPr>
            <p:ph idx="1" type="body"/>
          </p:nvPr>
        </p:nvSpPr>
        <p:spPr>
          <a:xfrm>
            <a:off x="819150" y="2365950"/>
            <a:ext cx="75057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Ecosystem of data science tools </a:t>
            </a:r>
            <a:r>
              <a:rPr lang="en" sz="1600"/>
              <a:t>including Jupyter Notebook and various </a:t>
            </a:r>
            <a:r>
              <a:rPr b="1" i="1" lang="en" sz="1600"/>
              <a:t>data science libraries</a:t>
            </a:r>
            <a:r>
              <a:rPr lang="en" sz="1600"/>
              <a:t> including </a:t>
            </a:r>
            <a:r>
              <a:rPr lang="en" sz="1600"/>
              <a:t>scikit</a:t>
            </a:r>
            <a:r>
              <a:rPr lang="en" sz="1600"/>
              <a:t> image, scikit-learn, and pandas data frames.</a:t>
            </a:r>
            <a:endParaRPr sz="1400"/>
          </a:p>
        </p:txBody>
      </p:sp>
      <p:sp>
        <p:nvSpPr>
          <p:cNvPr id="434" name="Google Shape;434;g3e746466bc5_0_0"/>
          <p:cNvSpPr txBox="1"/>
          <p:nvPr>
            <p:ph idx="1" type="body"/>
          </p:nvPr>
        </p:nvSpPr>
        <p:spPr>
          <a:xfrm>
            <a:off x="819150" y="3134850"/>
            <a:ext cx="75057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Basic concepts related to </a:t>
            </a:r>
            <a:r>
              <a:rPr b="1" i="1" lang="en" sz="1600"/>
              <a:t>code complexity, efficiency </a:t>
            </a:r>
            <a:r>
              <a:rPr lang="en" sz="1600"/>
              <a:t>of different types of data structures, and </a:t>
            </a:r>
            <a:r>
              <a:rPr b="1" i="1" lang="en" sz="1600"/>
              <a:t>memory</a:t>
            </a:r>
            <a:r>
              <a:rPr b="1" i="1" lang="en" sz="1600"/>
              <a:t> management.</a:t>
            </a:r>
            <a:endParaRPr b="1" i="1" sz="1400"/>
          </a:p>
        </p:txBody>
      </p:sp>
      <p:sp>
        <p:nvSpPr>
          <p:cNvPr id="435" name="Google Shape;435;g3e746466bc5_0_0"/>
          <p:cNvSpPr txBox="1"/>
          <p:nvPr>
            <p:ph idx="1" type="body"/>
          </p:nvPr>
        </p:nvSpPr>
        <p:spPr>
          <a:xfrm>
            <a:off x="819150" y="3903750"/>
            <a:ext cx="75057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Foundations of </a:t>
            </a:r>
            <a:r>
              <a:rPr b="1" i="1" lang="en" sz="1600"/>
              <a:t>data literacy and technical communication</a:t>
            </a:r>
            <a:r>
              <a:rPr lang="en" sz="1600"/>
              <a:t> for critical and </a:t>
            </a:r>
            <a:r>
              <a:rPr lang="en" sz="1600"/>
              <a:t>conscientious</a:t>
            </a:r>
            <a:r>
              <a:rPr lang="en" sz="1600"/>
              <a:t> data science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e746466bc5_0_750"/>
          <p:cNvSpPr txBox="1"/>
          <p:nvPr>
            <p:ph type="title"/>
          </p:nvPr>
        </p:nvSpPr>
        <p:spPr>
          <a:xfrm>
            <a:off x="819150" y="73197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Competency 1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441" name="Google Shape;441;g3e746466bc5_0_750"/>
          <p:cNvSpPr txBox="1"/>
          <p:nvPr>
            <p:ph idx="1" type="body"/>
          </p:nvPr>
        </p:nvSpPr>
        <p:spPr>
          <a:xfrm>
            <a:off x="819150" y="1401600"/>
            <a:ext cx="75057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More advanced programming concepts</a:t>
            </a:r>
            <a:r>
              <a:rPr lang="en" sz="1600"/>
              <a:t> than CSE 122 or CSE 160 including how to write bigger programs with multiple classes and modules.</a:t>
            </a:r>
            <a:endParaRPr sz="1400"/>
          </a:p>
        </p:txBody>
      </p:sp>
      <p:sp>
        <p:nvSpPr>
          <p:cNvPr id="442" name="Google Shape;442;g3e746466bc5_0_750"/>
          <p:cNvSpPr txBox="1"/>
          <p:nvPr>
            <p:ph idx="1" type="body"/>
          </p:nvPr>
        </p:nvSpPr>
        <p:spPr>
          <a:xfrm>
            <a:off x="819150" y="2170500"/>
            <a:ext cx="75057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Testing code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</a:t>
            </a:r>
            <a:r>
              <a:rPr lang="en" sz="1600"/>
              <a:t>structures: Lists, sets, dictionaries, tuples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Classes and Objects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Modules and Packages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Anonymous functions (lambdas) and functional programming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e746466bc5_0_774"/>
          <p:cNvSpPr txBox="1"/>
          <p:nvPr>
            <p:ph type="title"/>
          </p:nvPr>
        </p:nvSpPr>
        <p:spPr>
          <a:xfrm>
            <a:off x="819150" y="73197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Competency 2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448" name="Google Shape;448;g3e746466bc5_0_774"/>
          <p:cNvSpPr txBox="1"/>
          <p:nvPr>
            <p:ph idx="1" type="body"/>
          </p:nvPr>
        </p:nvSpPr>
        <p:spPr>
          <a:xfrm>
            <a:off x="819150" y="1887575"/>
            <a:ext cx="75057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Tabular (table)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Unstructured text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Geo-spatial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Images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Joining data from multiple sources</a:t>
            </a:r>
            <a:endParaRPr sz="1600"/>
          </a:p>
        </p:txBody>
      </p:sp>
      <p:sp>
        <p:nvSpPr>
          <p:cNvPr id="449" name="Google Shape;449;g3e746466bc5_0_774"/>
          <p:cNvSpPr txBox="1"/>
          <p:nvPr>
            <p:ph idx="1" type="body"/>
          </p:nvPr>
        </p:nvSpPr>
        <p:spPr>
          <a:xfrm>
            <a:off x="819150" y="1377275"/>
            <a:ext cx="75057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How to </a:t>
            </a:r>
            <a:r>
              <a:rPr b="1" i="1" lang="en" sz="1600"/>
              <a:t>work with different types of data</a:t>
            </a:r>
            <a:r>
              <a:rPr lang="en" sz="1600"/>
              <a:t>: tabular, text, images, geo-spatial, etc.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e746466bc5_0_781"/>
          <p:cNvSpPr txBox="1"/>
          <p:nvPr>
            <p:ph type="title"/>
          </p:nvPr>
        </p:nvSpPr>
        <p:spPr>
          <a:xfrm>
            <a:off x="819150" y="73197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Competency 3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455" name="Google Shape;455;g3e746466bc5_0_781"/>
          <p:cNvSpPr txBox="1"/>
          <p:nvPr>
            <p:ph idx="1" type="body"/>
          </p:nvPr>
        </p:nvSpPr>
        <p:spPr>
          <a:xfrm>
            <a:off x="819150" y="2071075"/>
            <a:ext cx="7505700" cy="21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Jupyter Notebooks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Pandas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Seaborn / Matplotlib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Scikit-learn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Geopandas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Numpy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Imageio</a:t>
            </a:r>
            <a:endParaRPr sz="1600"/>
          </a:p>
        </p:txBody>
      </p:sp>
      <p:sp>
        <p:nvSpPr>
          <p:cNvPr id="456" name="Google Shape;456;g3e746466bc5_0_781"/>
          <p:cNvSpPr txBox="1"/>
          <p:nvPr>
            <p:ph idx="1" type="body"/>
          </p:nvPr>
        </p:nvSpPr>
        <p:spPr>
          <a:xfrm>
            <a:off x="819150" y="1377275"/>
            <a:ext cx="75057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Ecosystem of data science tools </a:t>
            </a:r>
            <a:r>
              <a:rPr lang="en" sz="1600"/>
              <a:t>including Jupyter Notebook and various </a:t>
            </a:r>
            <a:r>
              <a:rPr b="1" i="1" lang="en" sz="1600"/>
              <a:t>data science libraries</a:t>
            </a:r>
            <a:r>
              <a:rPr lang="en" sz="1600"/>
              <a:t> including scikit image, scikit-learn, and pandas data frames.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e746466bc5_0_788"/>
          <p:cNvSpPr txBox="1"/>
          <p:nvPr>
            <p:ph type="title"/>
          </p:nvPr>
        </p:nvSpPr>
        <p:spPr>
          <a:xfrm>
            <a:off x="819150" y="73197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Competency 4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462" name="Google Shape;462;g3e746466bc5_0_788"/>
          <p:cNvSpPr txBox="1"/>
          <p:nvPr>
            <p:ph idx="1" type="body"/>
          </p:nvPr>
        </p:nvSpPr>
        <p:spPr>
          <a:xfrm>
            <a:off x="819150" y="2071075"/>
            <a:ext cx="7505700" cy="1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Algorithmic efficiency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Python </a:t>
            </a:r>
            <a:r>
              <a:rPr lang="en" sz="1600"/>
              <a:t>language</a:t>
            </a:r>
            <a:r>
              <a:rPr lang="en" sz="1600"/>
              <a:t> quirks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Computer memory, objects, and references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Terminal</a:t>
            </a:r>
            <a:endParaRPr sz="1600"/>
          </a:p>
        </p:txBody>
      </p:sp>
      <p:sp>
        <p:nvSpPr>
          <p:cNvPr id="463" name="Google Shape;463;g3e746466bc5_0_788"/>
          <p:cNvSpPr txBox="1"/>
          <p:nvPr>
            <p:ph idx="1" type="body"/>
          </p:nvPr>
        </p:nvSpPr>
        <p:spPr>
          <a:xfrm>
            <a:off x="819150" y="1377275"/>
            <a:ext cx="75057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Basic concepts related to </a:t>
            </a:r>
            <a:r>
              <a:rPr b="1" i="1" lang="en" sz="1600"/>
              <a:t>code complexity, efficiency </a:t>
            </a:r>
            <a:r>
              <a:rPr lang="en" sz="1600"/>
              <a:t>of different types of data structures, and </a:t>
            </a:r>
            <a:r>
              <a:rPr b="1" i="1" lang="en" sz="1600"/>
              <a:t>memory management.</a:t>
            </a:r>
            <a:endParaRPr b="1" i="1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e746466bc5_0_795"/>
          <p:cNvSpPr txBox="1"/>
          <p:nvPr>
            <p:ph type="title"/>
          </p:nvPr>
        </p:nvSpPr>
        <p:spPr>
          <a:xfrm>
            <a:off x="819150" y="73197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Competency 5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469" name="Google Shape;469;g3e746466bc5_0_795"/>
          <p:cNvSpPr txBox="1"/>
          <p:nvPr>
            <p:ph idx="1" type="body"/>
          </p:nvPr>
        </p:nvSpPr>
        <p:spPr>
          <a:xfrm>
            <a:off x="819150" y="2152700"/>
            <a:ext cx="7505700" cy="22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Reading assignments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Peer reviews in creative </a:t>
            </a:r>
            <a:r>
              <a:rPr lang="en" sz="1600"/>
              <a:t>components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Write ups and reflection posts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Ethics discussion and case studies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Humanistic computing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Final Project/Portfolio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Final Reflection (on Monday!)</a:t>
            </a:r>
            <a:endParaRPr sz="1600"/>
          </a:p>
        </p:txBody>
      </p:sp>
      <p:sp>
        <p:nvSpPr>
          <p:cNvPr id="470" name="Google Shape;470;g3e746466bc5_0_795"/>
          <p:cNvSpPr txBox="1"/>
          <p:nvPr>
            <p:ph idx="1" type="body"/>
          </p:nvPr>
        </p:nvSpPr>
        <p:spPr>
          <a:xfrm>
            <a:off x="819150" y="1377275"/>
            <a:ext cx="75057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Foundations of </a:t>
            </a:r>
            <a:r>
              <a:rPr b="1" i="1" lang="en" sz="1600"/>
              <a:t>data literacy and technical communication</a:t>
            </a:r>
            <a:r>
              <a:rPr lang="en" sz="1600"/>
              <a:t> for critical and conscientious data science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