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Nunito"/>
      <p:regular r:id="rId20"/>
      <p:bold r:id="rId21"/>
      <p:italic r:id="rId22"/>
      <p:boldItalic r:id="rId23"/>
    </p:embeddedFont>
    <p:embeddedFont>
      <p:font typeface="Helvetica Neue"/>
      <p:regular r:id="rId24"/>
      <p:bold r:id="rId25"/>
      <p:italic r:id="rId26"/>
      <p:boldItalic r:id="rId27"/>
    </p:embeddedFont>
    <p:embeddedFont>
      <p:font typeface="Roboto Mono"/>
      <p:regular r:id="rId28"/>
      <p:bold r:id="rId29"/>
      <p:italic r:id="rId30"/>
      <p:boldItalic r:id="rId31"/>
    </p:embeddedFont>
    <p:embeddedFont>
      <p:font typeface="Nunito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6" roundtripDataSignature="AMtx7mhPL1jyOLQuYnyfOiMsPj6CZNzp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regular.fntdata"/><Relationship Id="rId22" Type="http://schemas.openxmlformats.org/officeDocument/2006/relationships/font" Target="fonts/Nunito-italic.fntdata"/><Relationship Id="rId21" Type="http://schemas.openxmlformats.org/officeDocument/2006/relationships/font" Target="fonts/Nunito-bold.fntdata"/><Relationship Id="rId24" Type="http://schemas.openxmlformats.org/officeDocument/2006/relationships/font" Target="fonts/HelveticaNeue-regular.fntdata"/><Relationship Id="rId23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8" Type="http://schemas.openxmlformats.org/officeDocument/2006/relationships/font" Target="fonts/RobotoMono-regular.fntdata"/><Relationship Id="rId27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ono-boldItalic.fntdata"/><Relationship Id="rId30" Type="http://schemas.openxmlformats.org/officeDocument/2006/relationships/font" Target="fonts/RobotoMono-italic.fntdata"/><Relationship Id="rId11" Type="http://schemas.openxmlformats.org/officeDocument/2006/relationships/slide" Target="slides/slide6.xml"/><Relationship Id="rId33" Type="http://schemas.openxmlformats.org/officeDocument/2006/relationships/font" Target="fonts/NunitoSans-bold.fntdata"/><Relationship Id="rId10" Type="http://schemas.openxmlformats.org/officeDocument/2006/relationships/slide" Target="slides/slide5.xml"/><Relationship Id="rId32" Type="http://schemas.openxmlformats.org/officeDocument/2006/relationships/font" Target="fonts/NunitoSans-regular.fntdata"/><Relationship Id="rId13" Type="http://schemas.openxmlformats.org/officeDocument/2006/relationships/slide" Target="slides/slide8.xml"/><Relationship Id="rId35" Type="http://schemas.openxmlformats.org/officeDocument/2006/relationships/font" Target="fonts/NunitoSans-boldItalic.fntdata"/><Relationship Id="rId12" Type="http://schemas.openxmlformats.org/officeDocument/2006/relationships/slide" Target="slides/slide7.xml"/><Relationship Id="rId34" Type="http://schemas.openxmlformats.org/officeDocument/2006/relationships/font" Target="fonts/Nunito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e54ff204a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3e54ff204a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e54ff204a1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3e54ff204a1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e54ff204a1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3e54ff204a1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e54ff204a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g3e54ff204a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e54ff204a1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3e54ff204a1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dd7cce7e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3dd7cce7e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e1b43486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3e1b43486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e1b635ca8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3e1b635ca8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e9a04c7c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3e9a04c7c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9a04c7c7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3e9a04c7c7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e54ff204a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3e54ff204a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e9a04c7c7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3e9a04c7c7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e9a04c7c7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3e9a04c7c7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" name="Google Shape;14;p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8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8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8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_2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40335" y="0"/>
            <a:ext cx="46036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/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128" name="Google Shape;128;p20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019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10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22" name="Google Shape;22;p10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10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26" name="Google Shape;26;p10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10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30" name="Google Shape;30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0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34" name="Google Shape;34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0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8" name="Google Shape;38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0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2" name="Google Shape;42;p10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11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11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1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5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15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5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16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hyperlink" Target="https://www.slido.com/" TargetMode="External"/><Relationship Id="rId6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hyperlink" Target="https://git-scm.com/" TargetMode="External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s://github.com/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about.gitlab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" title="cse163_backgroun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7600" y="152200"/>
            <a:ext cx="4293599" cy="4839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/>
          <p:nvPr>
            <p:ph idx="4294967295" type="ctrTitle"/>
          </p:nvPr>
        </p:nvSpPr>
        <p:spPr>
          <a:xfrm>
            <a:off x="459075" y="659075"/>
            <a:ext cx="3993000" cy="3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CSE 163</a:t>
            </a:r>
            <a:endParaRPr b="1" i="0" sz="2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/>
              <a:t>Introduction to Git</a:t>
            </a:r>
            <a:endParaRPr b="1" i="0" sz="25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Adrian Salguero</a:t>
            </a:r>
            <a:b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Spring 2026</a:t>
            </a:r>
            <a:b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💭Icebreaker (discuss with neighbors): </a:t>
            </a:r>
            <a:endParaRPr b="1" i="0" sz="12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3F3F3F"/>
                </a:solidFill>
              </a:rPr>
              <a:t>What are you most excited about for summer?</a:t>
            </a:r>
            <a:endParaRPr b="1" i="0" sz="1200" u="none" cap="none" strike="noStrik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4">
            <a:alphaModFix amt="31000"/>
          </a:blip>
          <a:srcRect b="0" l="0" r="0" t="0"/>
          <a:stretch/>
        </p:blipFill>
        <p:spPr>
          <a:xfrm>
            <a:off x="459087" y="261632"/>
            <a:ext cx="487974" cy="48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/>
        </p:nvSpPr>
        <p:spPr>
          <a:xfrm>
            <a:off x="2274362" y="3584650"/>
            <a:ext cx="1306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" sz="2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slido.com</a:t>
            </a:r>
            <a:endParaRPr b="0" i="1" sz="20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#cse163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" title="slid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200" y="3194275"/>
            <a:ext cx="1476150" cy="148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e54ff204a1_0_65"/>
          <p:cNvSpPr txBox="1"/>
          <p:nvPr>
            <p:ph type="title"/>
          </p:nvPr>
        </p:nvSpPr>
        <p:spPr>
          <a:xfrm>
            <a:off x="819150" y="60110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Git Push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246" name="Google Shape;246;g3e54ff204a1_0_65"/>
          <p:cNvSpPr txBox="1"/>
          <p:nvPr>
            <p:ph idx="1" type="body"/>
          </p:nvPr>
        </p:nvSpPr>
        <p:spPr>
          <a:xfrm>
            <a:off x="819150" y="2075650"/>
            <a:ext cx="7505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Used to push changes from your local repo to the remote repo</a:t>
            </a:r>
            <a:endParaRPr sz="1400"/>
          </a:p>
        </p:txBody>
      </p:sp>
      <p:sp>
        <p:nvSpPr>
          <p:cNvPr id="247" name="Google Shape;247;g3e54ff204a1_0_65"/>
          <p:cNvSpPr txBox="1"/>
          <p:nvPr/>
        </p:nvSpPr>
        <p:spPr>
          <a:xfrm>
            <a:off x="3072000" y="149885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git push </a:t>
            </a:r>
            <a:endParaRPr/>
          </a:p>
        </p:txBody>
      </p:sp>
      <p:sp>
        <p:nvSpPr>
          <p:cNvPr id="248" name="Google Shape;248;g3e54ff204a1_0_65"/>
          <p:cNvSpPr txBox="1"/>
          <p:nvPr>
            <p:ph idx="1" type="body"/>
          </p:nvPr>
        </p:nvSpPr>
        <p:spPr>
          <a:xfrm>
            <a:off x="819150" y="2496250"/>
            <a:ext cx="7505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Once you push changes, they are visible to all others!</a:t>
            </a:r>
            <a:endParaRPr sz="1400"/>
          </a:p>
        </p:txBody>
      </p:sp>
      <p:sp>
        <p:nvSpPr>
          <p:cNvPr id="249" name="Google Shape;249;g3e54ff204a1_0_65"/>
          <p:cNvSpPr txBox="1"/>
          <p:nvPr>
            <p:ph idx="1" type="body"/>
          </p:nvPr>
        </p:nvSpPr>
        <p:spPr>
          <a:xfrm>
            <a:off x="819150" y="2916850"/>
            <a:ext cx="75057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If someone else wants to grab the changes you pushed, they will use the command on the next slide…</a:t>
            </a: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e54ff204a1_0_73"/>
          <p:cNvSpPr txBox="1"/>
          <p:nvPr>
            <p:ph type="title"/>
          </p:nvPr>
        </p:nvSpPr>
        <p:spPr>
          <a:xfrm>
            <a:off x="819150" y="60110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Git Pull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255" name="Google Shape;255;g3e54ff204a1_0_73"/>
          <p:cNvSpPr txBox="1"/>
          <p:nvPr>
            <p:ph idx="1" type="body"/>
          </p:nvPr>
        </p:nvSpPr>
        <p:spPr>
          <a:xfrm>
            <a:off x="819150" y="2075650"/>
            <a:ext cx="7505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Used to update your working directory with changes from the remote repository</a:t>
            </a:r>
            <a:endParaRPr sz="1400"/>
          </a:p>
        </p:txBody>
      </p:sp>
      <p:sp>
        <p:nvSpPr>
          <p:cNvPr id="256" name="Google Shape;256;g3e54ff204a1_0_73"/>
          <p:cNvSpPr txBox="1"/>
          <p:nvPr/>
        </p:nvSpPr>
        <p:spPr>
          <a:xfrm>
            <a:off x="3072000" y="149885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git pull</a:t>
            </a:r>
            <a:endParaRPr/>
          </a:p>
        </p:txBody>
      </p:sp>
      <p:sp>
        <p:nvSpPr>
          <p:cNvPr id="257" name="Google Shape;257;g3e54ff204a1_0_73"/>
          <p:cNvSpPr txBox="1"/>
          <p:nvPr>
            <p:ph idx="1" type="body"/>
          </p:nvPr>
        </p:nvSpPr>
        <p:spPr>
          <a:xfrm>
            <a:off x="819150" y="2496250"/>
            <a:ext cx="7505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Combination of the commands </a:t>
            </a:r>
            <a:r>
              <a:rPr b="1" i="1" lang="en" sz="1600"/>
              <a:t>fetch </a:t>
            </a:r>
            <a:r>
              <a:rPr lang="en" sz="1600"/>
              <a:t>and </a:t>
            </a:r>
            <a:r>
              <a:rPr b="1" i="1" lang="en" sz="1600"/>
              <a:t>merge</a:t>
            </a:r>
            <a:endParaRPr sz="1600"/>
          </a:p>
        </p:txBody>
      </p:sp>
      <p:sp>
        <p:nvSpPr>
          <p:cNvPr id="258" name="Google Shape;258;g3e54ff204a1_0_73"/>
          <p:cNvSpPr txBox="1"/>
          <p:nvPr/>
        </p:nvSpPr>
        <p:spPr>
          <a:xfrm>
            <a:off x="819150" y="2916850"/>
            <a:ext cx="75057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b="1" i="1"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Fetch 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retrieves the changes from the remote repository to your local repository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b="1" i="1"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Merge 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combines the changes in your local repository with your working directory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e54ff204a1_0_83"/>
          <p:cNvSpPr txBox="1"/>
          <p:nvPr>
            <p:ph type="title"/>
          </p:nvPr>
        </p:nvSpPr>
        <p:spPr>
          <a:xfrm>
            <a:off x="819150" y="29492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Branching and Diverging Branches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264" name="Google Shape;264;g3e54ff204a1_0_83"/>
          <p:cNvSpPr txBox="1"/>
          <p:nvPr>
            <p:ph idx="1" type="body"/>
          </p:nvPr>
        </p:nvSpPr>
        <p:spPr>
          <a:xfrm>
            <a:off x="819150" y="3615975"/>
            <a:ext cx="7505700" cy="14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developer working on their own branch (with commit “D”) separate from branch “main”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developer trying to pull changes, but encountering a diverging branch due to conflicting changes from the remote repo</a:t>
            </a:r>
            <a:endParaRPr sz="1600"/>
          </a:p>
        </p:txBody>
      </p:sp>
      <p:sp>
        <p:nvSpPr>
          <p:cNvPr id="265" name="Google Shape;265;g3e54ff204a1_0_83"/>
          <p:cNvSpPr/>
          <p:nvPr/>
        </p:nvSpPr>
        <p:spPr>
          <a:xfrm>
            <a:off x="2680940" y="1002149"/>
            <a:ext cx="1104000" cy="1104000"/>
          </a:xfrm>
          <a:prstGeom prst="rect">
            <a:avLst/>
          </a:prstGeom>
          <a:solidFill>
            <a:srgbClr val="EEEEEE"/>
          </a:solidFill>
          <a:ln cap="flat" cmpd="sng" w="205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96725" lIns="196725" spcFirstLastPara="1" rIns="196725" wrap="square" tIns="196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3e54ff204a1_0_83"/>
          <p:cNvSpPr/>
          <p:nvPr/>
        </p:nvSpPr>
        <p:spPr>
          <a:xfrm>
            <a:off x="473350" y="1002149"/>
            <a:ext cx="1104000" cy="1104000"/>
          </a:xfrm>
          <a:prstGeom prst="rect">
            <a:avLst/>
          </a:prstGeom>
          <a:solidFill>
            <a:srgbClr val="EEEEEE"/>
          </a:solidFill>
          <a:ln cap="flat" cmpd="sng" w="205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96725" lIns="196725" spcFirstLastPara="1" rIns="196725" wrap="square" tIns="196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3e54ff204a1_0_83"/>
          <p:cNvSpPr txBox="1"/>
          <p:nvPr/>
        </p:nvSpPr>
        <p:spPr>
          <a:xfrm>
            <a:off x="475795" y="1017278"/>
            <a:ext cx="11040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6725" lIns="196725" spcFirstLastPara="1" rIns="196725" wrap="square" tIns="19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73"/>
              <a:buFont typeface="Arial"/>
              <a:buNone/>
            </a:pPr>
            <a:r>
              <a:rPr b="0" i="0" lang="en" sz="3873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b="0" i="0" sz="3873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8" name="Google Shape;268;g3e54ff204a1_0_83"/>
          <p:cNvSpPr txBox="1"/>
          <p:nvPr/>
        </p:nvSpPr>
        <p:spPr>
          <a:xfrm>
            <a:off x="2680940" y="1002149"/>
            <a:ext cx="11040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6725" lIns="196725" spcFirstLastPara="1" rIns="196725" wrap="square" tIns="19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73"/>
              <a:buFont typeface="Arial"/>
              <a:buNone/>
            </a:pPr>
            <a:r>
              <a:rPr b="0" i="0" lang="en" sz="3873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3873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9" name="Google Shape;269;g3e54ff204a1_0_83"/>
          <p:cNvSpPr/>
          <p:nvPr/>
        </p:nvSpPr>
        <p:spPr>
          <a:xfrm>
            <a:off x="1670915" y="1492449"/>
            <a:ext cx="919200" cy="123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196725" lIns="196725" spcFirstLastPara="1" rIns="196725" wrap="square" tIns="196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3e54ff204a1_0_83"/>
          <p:cNvSpPr/>
          <p:nvPr/>
        </p:nvSpPr>
        <p:spPr>
          <a:xfrm>
            <a:off x="5123793" y="1017270"/>
            <a:ext cx="1104000" cy="1104000"/>
          </a:xfrm>
          <a:prstGeom prst="rect">
            <a:avLst/>
          </a:prstGeom>
          <a:solidFill>
            <a:srgbClr val="EEEEEE"/>
          </a:solidFill>
          <a:ln cap="flat" cmpd="sng" w="205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96725" lIns="196725" spcFirstLastPara="1" rIns="196725" wrap="square" tIns="196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3e54ff204a1_0_83"/>
          <p:cNvSpPr txBox="1"/>
          <p:nvPr/>
        </p:nvSpPr>
        <p:spPr>
          <a:xfrm>
            <a:off x="5123793" y="1017270"/>
            <a:ext cx="11040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6725" lIns="196725" spcFirstLastPara="1" rIns="196725" wrap="square" tIns="19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73"/>
              <a:buFont typeface="Arial"/>
              <a:buNone/>
            </a:pPr>
            <a:r>
              <a:rPr b="0" i="0" lang="en" sz="3873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b="0" i="0" sz="972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2" name="Google Shape;272;g3e54ff204a1_0_83"/>
          <p:cNvSpPr/>
          <p:nvPr/>
        </p:nvSpPr>
        <p:spPr>
          <a:xfrm>
            <a:off x="4113768" y="1507570"/>
            <a:ext cx="919200" cy="123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196725" lIns="196725" spcFirstLastPara="1" rIns="196725" wrap="square" tIns="196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3e54ff204a1_0_83"/>
          <p:cNvSpPr/>
          <p:nvPr/>
        </p:nvSpPr>
        <p:spPr>
          <a:xfrm>
            <a:off x="5122464" y="2409879"/>
            <a:ext cx="1104000" cy="1104000"/>
          </a:xfrm>
          <a:prstGeom prst="rect">
            <a:avLst/>
          </a:prstGeom>
          <a:solidFill>
            <a:srgbClr val="EEEEEE"/>
          </a:solidFill>
          <a:ln cap="flat" cmpd="sng" w="205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96725" lIns="196725" spcFirstLastPara="1" rIns="196725" wrap="square" tIns="196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3e54ff204a1_0_83"/>
          <p:cNvSpPr txBox="1"/>
          <p:nvPr/>
        </p:nvSpPr>
        <p:spPr>
          <a:xfrm>
            <a:off x="5124909" y="2425008"/>
            <a:ext cx="11040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6725" lIns="196725" spcFirstLastPara="1" rIns="196725" wrap="square" tIns="19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73"/>
              <a:buFont typeface="Arial"/>
              <a:buNone/>
            </a:pPr>
            <a:r>
              <a:rPr b="0" i="0" lang="en" sz="3873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endParaRPr b="0" i="0" sz="3873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5" name="Google Shape;275;g3e54ff204a1_0_83"/>
          <p:cNvSpPr/>
          <p:nvPr/>
        </p:nvSpPr>
        <p:spPr>
          <a:xfrm rot="1153274">
            <a:off x="3993129" y="2257433"/>
            <a:ext cx="919456" cy="122961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196725" lIns="196725" spcFirstLastPara="1" rIns="196725" wrap="square" tIns="196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3e54ff204a1_0_83"/>
          <p:cNvSpPr/>
          <p:nvPr/>
        </p:nvSpPr>
        <p:spPr>
          <a:xfrm>
            <a:off x="7566660" y="1017270"/>
            <a:ext cx="1104000" cy="1104000"/>
          </a:xfrm>
          <a:prstGeom prst="rect">
            <a:avLst/>
          </a:prstGeom>
          <a:solidFill>
            <a:srgbClr val="EEEEEE"/>
          </a:solidFill>
          <a:ln cap="flat" cmpd="sng" w="205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96725" lIns="196725" spcFirstLastPara="1" rIns="196725" wrap="square" tIns="196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3e54ff204a1_0_83"/>
          <p:cNvSpPr txBox="1"/>
          <p:nvPr/>
        </p:nvSpPr>
        <p:spPr>
          <a:xfrm>
            <a:off x="7566660" y="1017270"/>
            <a:ext cx="11040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6725" lIns="196725" spcFirstLastPara="1" rIns="196725" wrap="square" tIns="19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73"/>
              <a:buFont typeface="Arial"/>
              <a:buNone/>
            </a:pPr>
            <a:r>
              <a:rPr b="0" i="0" lang="en" sz="3873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b="0" i="0" sz="3873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8" name="Google Shape;278;g3e54ff204a1_0_83"/>
          <p:cNvSpPr/>
          <p:nvPr/>
        </p:nvSpPr>
        <p:spPr>
          <a:xfrm>
            <a:off x="6556635" y="1507570"/>
            <a:ext cx="919200" cy="123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196725" lIns="196725" spcFirstLastPara="1" rIns="196725" wrap="square" tIns="196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3e54ff204a1_0_83"/>
          <p:cNvSpPr/>
          <p:nvPr/>
        </p:nvSpPr>
        <p:spPr>
          <a:xfrm rot="-1674652">
            <a:off x="6437981" y="2330215"/>
            <a:ext cx="919680" cy="123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196725" lIns="196725" spcFirstLastPara="1" rIns="196725" wrap="square" tIns="196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e54ff204a1_0_106"/>
          <p:cNvSpPr txBox="1"/>
          <p:nvPr>
            <p:ph type="title"/>
          </p:nvPr>
        </p:nvSpPr>
        <p:spPr>
          <a:xfrm>
            <a:off x="819150" y="60110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Git Reset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285" name="Google Shape;285;g3e54ff204a1_0_106"/>
          <p:cNvSpPr txBox="1"/>
          <p:nvPr>
            <p:ph idx="1" type="body"/>
          </p:nvPr>
        </p:nvSpPr>
        <p:spPr>
          <a:xfrm>
            <a:off x="819150" y="2075650"/>
            <a:ext cx="7505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Used to remove a file previously added to the </a:t>
            </a:r>
            <a:r>
              <a:rPr b="1" i="1" lang="en" sz="1600"/>
              <a:t>staging </a:t>
            </a:r>
            <a:r>
              <a:rPr lang="en" sz="1600"/>
              <a:t>area</a:t>
            </a:r>
            <a:endParaRPr sz="1400"/>
          </a:p>
        </p:txBody>
      </p:sp>
      <p:sp>
        <p:nvSpPr>
          <p:cNvPr id="286" name="Google Shape;286;g3e54ff204a1_0_106"/>
          <p:cNvSpPr txBox="1"/>
          <p:nvPr/>
        </p:nvSpPr>
        <p:spPr>
          <a:xfrm>
            <a:off x="1682825" y="1498850"/>
            <a:ext cx="5327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git reset HEAD filename</a:t>
            </a:r>
            <a:endParaRPr/>
          </a:p>
        </p:txBody>
      </p:sp>
      <p:sp>
        <p:nvSpPr>
          <p:cNvPr id="287" name="Google Shape;287;g3e54ff204a1_0_106"/>
          <p:cNvSpPr txBox="1"/>
          <p:nvPr>
            <p:ph idx="1" type="body"/>
          </p:nvPr>
        </p:nvSpPr>
        <p:spPr>
          <a:xfrm>
            <a:off x="819150" y="2496250"/>
            <a:ext cx="7505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Does not affect changes in your working directory</a:t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e54ff204a1_0_114"/>
          <p:cNvSpPr txBox="1"/>
          <p:nvPr>
            <p:ph type="title"/>
          </p:nvPr>
        </p:nvSpPr>
        <p:spPr>
          <a:xfrm>
            <a:off x="819150" y="60110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Git Revert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293" name="Google Shape;293;g3e54ff204a1_0_114"/>
          <p:cNvSpPr txBox="1"/>
          <p:nvPr>
            <p:ph idx="1" type="body"/>
          </p:nvPr>
        </p:nvSpPr>
        <p:spPr>
          <a:xfrm>
            <a:off x="819150" y="2075650"/>
            <a:ext cx="7505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Deleting a commit involves altering the entire commit history and can cause issues</a:t>
            </a:r>
            <a:endParaRPr sz="1400"/>
          </a:p>
        </p:txBody>
      </p:sp>
      <p:sp>
        <p:nvSpPr>
          <p:cNvPr id="294" name="Google Shape;294;g3e54ff204a1_0_114"/>
          <p:cNvSpPr txBox="1"/>
          <p:nvPr/>
        </p:nvSpPr>
        <p:spPr>
          <a:xfrm>
            <a:off x="1682825" y="1498850"/>
            <a:ext cx="5327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git </a:t>
            </a:r>
            <a:r>
              <a:rPr lang="en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revert </a:t>
            </a:r>
            <a:r>
              <a:rPr lang="en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HEAD</a:t>
            </a:r>
            <a:endParaRPr/>
          </a:p>
        </p:txBody>
      </p:sp>
      <p:sp>
        <p:nvSpPr>
          <p:cNvPr id="295" name="Google Shape;295;g3e54ff204a1_0_114"/>
          <p:cNvSpPr txBox="1"/>
          <p:nvPr>
            <p:ph idx="1" type="body"/>
          </p:nvPr>
        </p:nvSpPr>
        <p:spPr>
          <a:xfrm>
            <a:off x="819150" y="2571750"/>
            <a:ext cx="7505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While it is possible to “delete” commits, it’s best practice to avoid doing so</a:t>
            </a:r>
            <a:endParaRPr sz="1600"/>
          </a:p>
        </p:txBody>
      </p:sp>
      <p:sp>
        <p:nvSpPr>
          <p:cNvPr id="296" name="Google Shape;296;g3e54ff204a1_0_114"/>
          <p:cNvSpPr txBox="1"/>
          <p:nvPr/>
        </p:nvSpPr>
        <p:spPr>
          <a:xfrm>
            <a:off x="819150" y="3067850"/>
            <a:ext cx="75057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Think carefully of what you want to commit instead of going through the process of reverting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dd7cce7e2d_0_0"/>
          <p:cNvSpPr txBox="1"/>
          <p:nvPr>
            <p:ph type="title"/>
          </p:nvPr>
        </p:nvSpPr>
        <p:spPr>
          <a:xfrm>
            <a:off x="819150" y="6251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Announcements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3" name="Google Shape;143;g3dd7cce7e2d_0_0"/>
          <p:cNvSpPr txBox="1"/>
          <p:nvPr/>
        </p:nvSpPr>
        <p:spPr>
          <a:xfrm>
            <a:off x="819150" y="1486650"/>
            <a:ext cx="7505700" cy="27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b="1" lang="en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THA 5 Peer Reviews 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due Monday June 1st  at 11:59pm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b="1" lang="en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Checkpoint 5</a:t>
            </a:r>
            <a:r>
              <a:rPr b="1"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due Tuesday, June 2nd at 11:59pm!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b="1" lang="en" sz="1600">
                <a:solidFill>
                  <a:srgbClr val="D9563F"/>
                </a:solidFill>
                <a:latin typeface="Calibri"/>
                <a:ea typeface="Calibri"/>
                <a:cs typeface="Calibri"/>
                <a:sym typeface="Calibri"/>
              </a:rPr>
              <a:t>Lesson 25 Quiz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due Sunday, May 31st at 11:59pm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b="1" lang="en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Project Part 3 (Final Deliverables) 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due June 5th at 11:59pm on Gradescope!</a:t>
            </a:r>
            <a:endParaRPr b="1" sz="1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b="1" lang="en" sz="1600">
                <a:solidFill>
                  <a:srgbClr val="D9563F"/>
                </a:solidFill>
                <a:latin typeface="Calibri"/>
                <a:ea typeface="Calibri"/>
                <a:cs typeface="Calibri"/>
                <a:sym typeface="Calibri"/>
              </a:rPr>
              <a:t>Presentations</a:t>
            </a:r>
            <a:r>
              <a:rPr b="1" lang="en" sz="1600">
                <a:solidFill>
                  <a:srgbClr val="F6703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next week during Section and Friday’s lecture (June 5th)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b="1" lang="en" sz="1600">
                <a:solidFill>
                  <a:srgbClr val="D9563F"/>
                </a:solidFill>
                <a:latin typeface="Calibri"/>
                <a:ea typeface="Calibri"/>
                <a:cs typeface="Calibri"/>
                <a:sym typeface="Calibri"/>
              </a:rPr>
              <a:t>Final Reflection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on Monday, June 8th at 8:30am in KNE 220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e1b43486a1_0_0"/>
          <p:cNvSpPr txBox="1"/>
          <p:nvPr>
            <p:ph type="title"/>
          </p:nvPr>
        </p:nvSpPr>
        <p:spPr>
          <a:xfrm>
            <a:off x="819150" y="52310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Version Control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9" name="Google Shape;149;g3e1b43486a1_0_0"/>
          <p:cNvSpPr txBox="1"/>
          <p:nvPr>
            <p:ph idx="1" type="body"/>
          </p:nvPr>
        </p:nvSpPr>
        <p:spPr>
          <a:xfrm>
            <a:off x="819150" y="1168400"/>
            <a:ext cx="75057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Allows for collaboration, makes </a:t>
            </a:r>
            <a:r>
              <a:rPr lang="en" sz="1600"/>
              <a:t>reverting</a:t>
            </a:r>
            <a:r>
              <a:rPr lang="en" sz="1600"/>
              <a:t> mistakes easier, accountability</a:t>
            </a:r>
            <a:endParaRPr sz="1400"/>
          </a:p>
        </p:txBody>
      </p:sp>
      <p:pic>
        <p:nvPicPr>
          <p:cNvPr id="150" name="Google Shape;150;g3e1b43486a1_0_0"/>
          <p:cNvPicPr preferRelativeResize="0"/>
          <p:nvPr/>
        </p:nvPicPr>
        <p:blipFill rotWithShape="1">
          <a:blip r:embed="rId3">
            <a:alphaModFix/>
          </a:blip>
          <a:srcRect b="9314" l="0" r="0" t="0"/>
          <a:stretch/>
        </p:blipFill>
        <p:spPr>
          <a:xfrm>
            <a:off x="819150" y="1855500"/>
            <a:ext cx="1957350" cy="294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3e1b43486a1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2325" y="1521125"/>
            <a:ext cx="1474399" cy="14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3e1b43486a1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68922" y="1651403"/>
            <a:ext cx="1103400" cy="115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3e1b43486a1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23825" y="2873700"/>
            <a:ext cx="4972874" cy="190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e1b635ca8a_0_1"/>
          <p:cNvSpPr txBox="1"/>
          <p:nvPr>
            <p:ph type="title"/>
          </p:nvPr>
        </p:nvSpPr>
        <p:spPr>
          <a:xfrm>
            <a:off x="819150" y="6251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History of Git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59" name="Google Shape;159;g3e1b635ca8a_0_1"/>
          <p:cNvSpPr txBox="1"/>
          <p:nvPr>
            <p:ph idx="1" type="body"/>
          </p:nvPr>
        </p:nvSpPr>
        <p:spPr>
          <a:xfrm>
            <a:off x="819150" y="1270450"/>
            <a:ext cx="75057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Created by Linus Torvalds in 2005</a:t>
            </a:r>
            <a:endParaRPr sz="1400"/>
          </a:p>
        </p:txBody>
      </p:sp>
      <p:sp>
        <p:nvSpPr>
          <p:cNvPr id="160" name="Google Shape;160;g3e1b635ca8a_0_1"/>
          <p:cNvSpPr txBox="1"/>
          <p:nvPr>
            <p:ph idx="1" type="body"/>
          </p:nvPr>
        </p:nvSpPr>
        <p:spPr>
          <a:xfrm>
            <a:off x="819150" y="1712650"/>
            <a:ext cx="75057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Desired an efficient version control system that supported large scale coding projects</a:t>
            </a:r>
            <a:endParaRPr sz="1400"/>
          </a:p>
        </p:txBody>
      </p:sp>
      <p:pic>
        <p:nvPicPr>
          <p:cNvPr id="161" name="Google Shape;161;g3e1b635ca8a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2632" y="3750615"/>
            <a:ext cx="1545319" cy="6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3e1b635ca8a_0_1"/>
          <p:cNvSpPr txBox="1"/>
          <p:nvPr/>
        </p:nvSpPr>
        <p:spPr>
          <a:xfrm>
            <a:off x="2646388" y="4395913"/>
            <a:ext cx="177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rgbClr val="1155CC"/>
                </a:solidFill>
                <a:latin typeface="Nunito Sans"/>
                <a:ea typeface="Nunito Sans"/>
                <a:cs typeface="Nunito Sans"/>
                <a:sym typeface="Nunito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https://git-scm.com/</a:t>
            </a:r>
            <a:endParaRPr b="0" i="0" sz="1400" u="none" cap="none" strike="noStrike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63" name="Google Shape;163;g3e1b635ca8a_0_1"/>
          <p:cNvPicPr preferRelativeResize="0"/>
          <p:nvPr/>
        </p:nvPicPr>
        <p:blipFill rotWithShape="1">
          <a:blip r:embed="rId5">
            <a:alphaModFix/>
          </a:blip>
          <a:srcRect b="0" l="9220" r="9334" t="0"/>
          <a:stretch/>
        </p:blipFill>
        <p:spPr>
          <a:xfrm>
            <a:off x="4446302" y="3405052"/>
            <a:ext cx="1935073" cy="133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3e1b635ca8a_0_1"/>
          <p:cNvSpPr txBox="1"/>
          <p:nvPr>
            <p:ph idx="1" type="body"/>
          </p:nvPr>
        </p:nvSpPr>
        <p:spPr>
          <a:xfrm>
            <a:off x="819150" y="2378450"/>
            <a:ext cx="7505700" cy="1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Centralized vs. distributed version control: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i="1" lang="en" sz="1400"/>
              <a:t>Centralized</a:t>
            </a:r>
            <a:r>
              <a:rPr lang="en" sz="1400"/>
              <a:t>: a central server processes, maintains, and shares all changes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i="1" lang="en" sz="1400"/>
              <a:t>Distributed</a:t>
            </a:r>
            <a:r>
              <a:rPr lang="en" sz="1400"/>
              <a:t>: all users maintain a working copy (local repository) on their own machine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e9a04c7c72_0_0"/>
          <p:cNvSpPr txBox="1"/>
          <p:nvPr>
            <p:ph type="title"/>
          </p:nvPr>
        </p:nvSpPr>
        <p:spPr>
          <a:xfrm>
            <a:off x="819150" y="65602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Git vs. GitHub vs. GitLab vs…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70" name="Google Shape;170;g3e9a04c7c72_0_0"/>
          <p:cNvSpPr txBox="1"/>
          <p:nvPr>
            <p:ph idx="1" type="body"/>
          </p:nvPr>
        </p:nvSpPr>
        <p:spPr>
          <a:xfrm>
            <a:off x="819150" y="1301325"/>
            <a:ext cx="7505700" cy="11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Git is the tool that allows this version control system to function locally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GitHub and GitLab are hosting services for git’s remote functionalities (e.g. hosting remote repositories)</a:t>
            </a:r>
            <a:endParaRPr sz="1600"/>
          </a:p>
        </p:txBody>
      </p:sp>
      <p:pic>
        <p:nvPicPr>
          <p:cNvPr id="171" name="Google Shape;171;g3e9a04c7c7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7013" y="2935788"/>
            <a:ext cx="2933426" cy="108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3e9a04c7c72_0_0"/>
          <p:cNvSpPr txBox="1"/>
          <p:nvPr/>
        </p:nvSpPr>
        <p:spPr>
          <a:xfrm>
            <a:off x="2138913" y="3930938"/>
            <a:ext cx="177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rgbClr val="1155CC"/>
                </a:solidFill>
                <a:latin typeface="Nunito Sans"/>
                <a:ea typeface="Nunito Sans"/>
                <a:cs typeface="Nunito Sans"/>
                <a:sym typeface="Nunito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</a:t>
            </a:r>
            <a:endParaRPr b="0" i="0" sz="1400" u="none" cap="none" strike="noStrike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73" name="Google Shape;173;g3e9a04c7c72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60438" y="2748612"/>
            <a:ext cx="2594649" cy="146167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e9a04c7c72_0_0"/>
          <p:cNvSpPr txBox="1"/>
          <p:nvPr/>
        </p:nvSpPr>
        <p:spPr>
          <a:xfrm>
            <a:off x="4878688" y="3930938"/>
            <a:ext cx="2538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rgbClr val="1155CC"/>
                </a:solidFill>
                <a:latin typeface="Nunito Sans"/>
                <a:ea typeface="Nunito Sans"/>
                <a:cs typeface="Nunito Sans"/>
                <a:sym typeface="Nunito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https://about.gitlab.com/</a:t>
            </a:r>
            <a:endParaRPr b="0" i="0" sz="1400" u="none" cap="none" strike="noStrike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e9a04c7c72_0_7"/>
          <p:cNvSpPr txBox="1"/>
          <p:nvPr>
            <p:ph type="title"/>
          </p:nvPr>
        </p:nvSpPr>
        <p:spPr>
          <a:xfrm>
            <a:off x="819150" y="46010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Repositories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80" name="Google Shape;180;g3e9a04c7c72_0_7"/>
          <p:cNvSpPr txBox="1"/>
          <p:nvPr>
            <p:ph idx="1" type="body"/>
          </p:nvPr>
        </p:nvSpPr>
        <p:spPr>
          <a:xfrm>
            <a:off x="819150" y="1105400"/>
            <a:ext cx="75057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repository (e.g. “repo”) is a location that stores a copy of all your files</a:t>
            </a:r>
            <a:endParaRPr sz="1600"/>
          </a:p>
        </p:txBody>
      </p:sp>
      <p:sp>
        <p:nvSpPr>
          <p:cNvPr id="181" name="Google Shape;181;g3e9a04c7c72_0_7"/>
          <p:cNvSpPr txBox="1"/>
          <p:nvPr>
            <p:ph idx="1" type="body"/>
          </p:nvPr>
        </p:nvSpPr>
        <p:spPr>
          <a:xfrm>
            <a:off x="819150" y="1560199"/>
            <a:ext cx="75057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repo can be considered local or remote</a:t>
            </a:r>
            <a:endParaRPr sz="1600"/>
          </a:p>
        </p:txBody>
      </p:sp>
      <p:sp>
        <p:nvSpPr>
          <p:cNvPr id="182" name="Google Shape;182;g3e9a04c7c72_0_7"/>
          <p:cNvSpPr txBox="1"/>
          <p:nvPr/>
        </p:nvSpPr>
        <p:spPr>
          <a:xfrm>
            <a:off x="819150" y="2033900"/>
            <a:ext cx="7505700" cy="14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git repo generally contains:</a:t>
            </a:r>
            <a:endParaRPr b="0" i="0" sz="1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Source files such as Python files (.py), Jupyter Notebooks (.ipynb), etc.</a:t>
            </a:r>
            <a:endParaRPr b="0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General resource files such as images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README.md files and notes (generally instructions on what the repo contains and how to use it)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3e9a04c7c72_0_7"/>
          <p:cNvSpPr txBox="1"/>
          <p:nvPr>
            <p:ph idx="1" type="body"/>
          </p:nvPr>
        </p:nvSpPr>
        <p:spPr>
          <a:xfrm>
            <a:off x="819150" y="3460700"/>
            <a:ext cx="7505700" cy="14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repo </a:t>
            </a:r>
            <a:r>
              <a:rPr b="1" i="1" lang="en" sz="1600"/>
              <a:t>should not</a:t>
            </a:r>
            <a:r>
              <a:rPr lang="en" sz="1600"/>
              <a:t> contain: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Executable or generate files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Data (e.g. .csv files, .shp files, etc.) or files that take up a lot of space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.gitignore file - specify which files to not commit to repo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e54ff204a1_0_14"/>
          <p:cNvSpPr txBox="1"/>
          <p:nvPr>
            <p:ph type="title"/>
          </p:nvPr>
        </p:nvSpPr>
        <p:spPr>
          <a:xfrm>
            <a:off x="819138" y="61857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Repositories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89" name="Google Shape;189;g3e54ff204a1_0_14"/>
          <p:cNvSpPr txBox="1"/>
          <p:nvPr/>
        </p:nvSpPr>
        <p:spPr>
          <a:xfrm>
            <a:off x="819150" y="1263875"/>
            <a:ext cx="7505700" cy="14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With git, everyone working on the project has a complete version of the repo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There is a remote repository, which is the central repository → “source of truth”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Remote repositories are hosted on services like GitHub and GitLab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Everyone has a local copy of the repository, which is what we use to send our own changes to the remote repository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0" name="Google Shape;190;g3e54ff204a1_0_14"/>
          <p:cNvGrpSpPr/>
          <p:nvPr/>
        </p:nvGrpSpPr>
        <p:grpSpPr>
          <a:xfrm>
            <a:off x="1425276" y="2849150"/>
            <a:ext cx="6293425" cy="1853275"/>
            <a:chOff x="2753763" y="3155325"/>
            <a:chExt cx="6293425" cy="1853275"/>
          </a:xfrm>
        </p:grpSpPr>
        <p:sp>
          <p:nvSpPr>
            <p:cNvPr id="191" name="Google Shape;191;g3e54ff204a1_0_14"/>
            <p:cNvSpPr/>
            <p:nvPr/>
          </p:nvSpPr>
          <p:spPr>
            <a:xfrm>
              <a:off x="3849288" y="3341800"/>
              <a:ext cx="353400" cy="353400"/>
            </a:xfrm>
            <a:prstGeom prst="smileyFace">
              <a:avLst>
                <a:gd fmla="val 4653" name="adj"/>
              </a:avLst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3e54ff204a1_0_14"/>
            <p:cNvSpPr/>
            <p:nvPr/>
          </p:nvSpPr>
          <p:spPr>
            <a:xfrm>
              <a:off x="7486288" y="3341800"/>
              <a:ext cx="353400" cy="353400"/>
            </a:xfrm>
            <a:prstGeom prst="smileyFace">
              <a:avLst>
                <a:gd fmla="val 4653" name="adj"/>
              </a:avLst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3e54ff204a1_0_14"/>
            <p:cNvSpPr/>
            <p:nvPr/>
          </p:nvSpPr>
          <p:spPr>
            <a:xfrm>
              <a:off x="5643388" y="4416875"/>
              <a:ext cx="353400" cy="353400"/>
            </a:xfrm>
            <a:prstGeom prst="smileyFace">
              <a:avLst>
                <a:gd fmla="val 4653" name="adj"/>
              </a:avLst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4" name="Google Shape;194;g3e54ff204a1_0_14"/>
            <p:cNvCxnSpPr>
              <a:stCxn id="191" idx="4"/>
              <a:endCxn id="193" idx="2"/>
            </p:cNvCxnSpPr>
            <p:nvPr/>
          </p:nvCxnSpPr>
          <p:spPr>
            <a:xfrm>
              <a:off x="4025988" y="3695200"/>
              <a:ext cx="1617300" cy="8985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95" name="Google Shape;195;g3e54ff204a1_0_14"/>
            <p:cNvCxnSpPr>
              <a:stCxn id="193" idx="0"/>
              <a:endCxn id="191" idx="6"/>
            </p:cNvCxnSpPr>
            <p:nvPr/>
          </p:nvCxnSpPr>
          <p:spPr>
            <a:xfrm rot="10800000">
              <a:off x="4202788" y="3518375"/>
              <a:ext cx="1617300" cy="8985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96" name="Google Shape;196;g3e54ff204a1_0_14"/>
            <p:cNvCxnSpPr>
              <a:stCxn id="193" idx="6"/>
              <a:endCxn id="192" idx="4"/>
            </p:cNvCxnSpPr>
            <p:nvPr/>
          </p:nvCxnSpPr>
          <p:spPr>
            <a:xfrm flipH="1" rot="10800000">
              <a:off x="5996788" y="3695075"/>
              <a:ext cx="1666200" cy="8985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97" name="Google Shape;197;g3e54ff204a1_0_14"/>
            <p:cNvCxnSpPr>
              <a:stCxn id="192" idx="2"/>
              <a:endCxn id="193" idx="0"/>
            </p:cNvCxnSpPr>
            <p:nvPr/>
          </p:nvCxnSpPr>
          <p:spPr>
            <a:xfrm flipH="1">
              <a:off x="5820088" y="3518500"/>
              <a:ext cx="1666200" cy="8985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98" name="Google Shape;198;g3e54ff204a1_0_14"/>
            <p:cNvSpPr txBox="1"/>
            <p:nvPr/>
          </p:nvSpPr>
          <p:spPr>
            <a:xfrm>
              <a:off x="2753763" y="3155325"/>
              <a:ext cx="1207500" cy="23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Developer 1</a:t>
              </a:r>
              <a:endParaRPr b="0" i="0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199" name="Google Shape;199;g3e54ff204a1_0_14"/>
            <p:cNvSpPr txBox="1"/>
            <p:nvPr/>
          </p:nvSpPr>
          <p:spPr>
            <a:xfrm>
              <a:off x="7839688" y="3155325"/>
              <a:ext cx="1207500" cy="23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Developer 2</a:t>
              </a:r>
              <a:endParaRPr b="0" i="0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00" name="Google Shape;200;g3e54ff204a1_0_14"/>
            <p:cNvSpPr txBox="1"/>
            <p:nvPr/>
          </p:nvSpPr>
          <p:spPr>
            <a:xfrm>
              <a:off x="4640325" y="4770400"/>
              <a:ext cx="2370600" cy="23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Remote Repository</a:t>
              </a:r>
              <a:endParaRPr b="0" i="0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01" name="Google Shape;201;g3e54ff204a1_0_14"/>
            <p:cNvSpPr txBox="1"/>
            <p:nvPr/>
          </p:nvSpPr>
          <p:spPr>
            <a:xfrm>
              <a:off x="4925588" y="3602550"/>
              <a:ext cx="1837800" cy="23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Push/Pull Changes</a:t>
              </a:r>
              <a:endParaRPr b="0" i="0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e9a04c7c72_0_16"/>
          <p:cNvSpPr/>
          <p:nvPr/>
        </p:nvSpPr>
        <p:spPr>
          <a:xfrm>
            <a:off x="6743625" y="1454375"/>
            <a:ext cx="2029800" cy="34164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7890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3e9a04c7c72_0_16"/>
          <p:cNvSpPr txBox="1"/>
          <p:nvPr>
            <p:ph type="title"/>
          </p:nvPr>
        </p:nvSpPr>
        <p:spPr>
          <a:xfrm>
            <a:off x="880375" y="51370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The 4 Stages of Git</a:t>
            </a:r>
            <a:endParaRPr>
              <a:solidFill>
                <a:srgbClr val="AF7B51"/>
              </a:solidFill>
            </a:endParaRPr>
          </a:p>
        </p:txBody>
      </p:sp>
      <p:grpSp>
        <p:nvGrpSpPr>
          <p:cNvPr id="208" name="Google Shape;208;g3e9a04c7c72_0_16"/>
          <p:cNvGrpSpPr/>
          <p:nvPr/>
        </p:nvGrpSpPr>
        <p:grpSpPr>
          <a:xfrm>
            <a:off x="303500" y="1454375"/>
            <a:ext cx="2046300" cy="3416400"/>
            <a:chOff x="303500" y="1454375"/>
            <a:chExt cx="2046300" cy="3416400"/>
          </a:xfrm>
        </p:grpSpPr>
        <p:sp>
          <p:nvSpPr>
            <p:cNvPr id="209" name="Google Shape;209;g3e9a04c7c72_0_16"/>
            <p:cNvSpPr/>
            <p:nvPr/>
          </p:nvSpPr>
          <p:spPr>
            <a:xfrm>
              <a:off x="303500" y="1454375"/>
              <a:ext cx="2029800" cy="34164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7890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g3e9a04c7c72_0_16"/>
            <p:cNvSpPr txBox="1"/>
            <p:nvPr/>
          </p:nvSpPr>
          <p:spPr>
            <a:xfrm>
              <a:off x="303500" y="1454375"/>
              <a:ext cx="2046300" cy="38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Working Directory</a:t>
              </a:r>
              <a:endParaRPr b="1" i="0" sz="1400" u="none" cap="none" strike="noStrik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11" name="Google Shape;211;g3e9a04c7c72_0_16"/>
            <p:cNvSpPr txBox="1"/>
            <p:nvPr/>
          </p:nvSpPr>
          <p:spPr>
            <a:xfrm>
              <a:off x="311700" y="1455763"/>
              <a:ext cx="2029800" cy="20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Working changes in your development environment</a:t>
              </a:r>
              <a:endParaRPr b="0" i="0" sz="1400" u="none" cap="none" strike="noStrik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212" name="Google Shape;212;g3e9a04c7c72_0_16"/>
          <p:cNvGrpSpPr/>
          <p:nvPr/>
        </p:nvGrpSpPr>
        <p:grpSpPr>
          <a:xfrm>
            <a:off x="2501200" y="1454375"/>
            <a:ext cx="2046300" cy="3416400"/>
            <a:chOff x="2501200" y="1454375"/>
            <a:chExt cx="2046300" cy="3416400"/>
          </a:xfrm>
        </p:grpSpPr>
        <p:sp>
          <p:nvSpPr>
            <p:cNvPr id="213" name="Google Shape;213;g3e9a04c7c72_0_16"/>
            <p:cNvSpPr/>
            <p:nvPr/>
          </p:nvSpPr>
          <p:spPr>
            <a:xfrm>
              <a:off x="2501200" y="1454375"/>
              <a:ext cx="2029800" cy="34164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7890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g3e9a04c7c72_0_16"/>
            <p:cNvSpPr txBox="1"/>
            <p:nvPr/>
          </p:nvSpPr>
          <p:spPr>
            <a:xfrm>
              <a:off x="2501200" y="1454375"/>
              <a:ext cx="2046300" cy="38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Staging Area</a:t>
              </a:r>
              <a:endParaRPr b="1" i="0" sz="1400" u="none" cap="none" strike="noStrik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15" name="Google Shape;215;g3e9a04c7c72_0_16"/>
            <p:cNvSpPr txBox="1"/>
            <p:nvPr/>
          </p:nvSpPr>
          <p:spPr>
            <a:xfrm>
              <a:off x="2509437" y="1455763"/>
              <a:ext cx="2029800" cy="20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Changes you’re preparing to commit</a:t>
              </a:r>
              <a:endParaRPr b="0" i="0" sz="1400" u="none" cap="none" strike="noStrik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216" name="Google Shape;216;g3e9a04c7c72_0_16"/>
          <p:cNvGrpSpPr/>
          <p:nvPr/>
        </p:nvGrpSpPr>
        <p:grpSpPr>
          <a:xfrm>
            <a:off x="4647750" y="1454375"/>
            <a:ext cx="2046300" cy="3416400"/>
            <a:chOff x="4647750" y="1454375"/>
            <a:chExt cx="2046300" cy="3416400"/>
          </a:xfrm>
        </p:grpSpPr>
        <p:sp>
          <p:nvSpPr>
            <p:cNvPr id="217" name="Google Shape;217;g3e9a04c7c72_0_16"/>
            <p:cNvSpPr/>
            <p:nvPr/>
          </p:nvSpPr>
          <p:spPr>
            <a:xfrm>
              <a:off x="4647750" y="1454375"/>
              <a:ext cx="2029800" cy="34164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7890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3e9a04c7c72_0_16"/>
            <p:cNvSpPr txBox="1"/>
            <p:nvPr/>
          </p:nvSpPr>
          <p:spPr>
            <a:xfrm>
              <a:off x="4647750" y="1454375"/>
              <a:ext cx="2046300" cy="38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Local Repository</a:t>
              </a:r>
              <a:endParaRPr b="1" i="0" sz="1400" u="none" cap="none" strike="noStrik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19" name="Google Shape;219;g3e9a04c7c72_0_16"/>
            <p:cNvSpPr txBox="1"/>
            <p:nvPr/>
          </p:nvSpPr>
          <p:spPr>
            <a:xfrm>
              <a:off x="4664224" y="1455763"/>
              <a:ext cx="2029800" cy="20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Local copy of the repository with your committed changes</a:t>
              </a:r>
              <a:endParaRPr b="0" i="0" sz="1400" u="none" cap="none" strike="noStrik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220" name="Google Shape;220;g3e9a04c7c72_0_16"/>
          <p:cNvGrpSpPr/>
          <p:nvPr/>
        </p:nvGrpSpPr>
        <p:grpSpPr>
          <a:xfrm>
            <a:off x="1243350" y="3287175"/>
            <a:ext cx="2197800" cy="572700"/>
            <a:chOff x="1251550" y="3460250"/>
            <a:chExt cx="2197800" cy="572700"/>
          </a:xfrm>
        </p:grpSpPr>
        <p:sp>
          <p:nvSpPr>
            <p:cNvPr id="221" name="Google Shape;221;g3e9a04c7c72_0_16"/>
            <p:cNvSpPr/>
            <p:nvPr/>
          </p:nvSpPr>
          <p:spPr>
            <a:xfrm>
              <a:off x="1251550" y="3460250"/>
              <a:ext cx="2197800" cy="5727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57A7B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g3e9a04c7c72_0_16"/>
            <p:cNvSpPr txBox="1"/>
            <p:nvPr/>
          </p:nvSpPr>
          <p:spPr>
            <a:xfrm>
              <a:off x="1251550" y="3536900"/>
              <a:ext cx="21978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FFFF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git stage</a:t>
              </a:r>
              <a:endParaRPr b="0" i="0" sz="1400" u="none" cap="none" strike="noStrik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grpSp>
        <p:nvGrpSpPr>
          <p:cNvPr id="223" name="Google Shape;223;g3e9a04c7c72_0_16"/>
          <p:cNvGrpSpPr/>
          <p:nvPr/>
        </p:nvGrpSpPr>
        <p:grpSpPr>
          <a:xfrm>
            <a:off x="3551700" y="3287175"/>
            <a:ext cx="2197800" cy="572700"/>
            <a:chOff x="3670450" y="3460250"/>
            <a:chExt cx="2197800" cy="572700"/>
          </a:xfrm>
        </p:grpSpPr>
        <p:sp>
          <p:nvSpPr>
            <p:cNvPr id="224" name="Google Shape;224;g3e9a04c7c72_0_16"/>
            <p:cNvSpPr/>
            <p:nvPr/>
          </p:nvSpPr>
          <p:spPr>
            <a:xfrm>
              <a:off x="3670450" y="3460250"/>
              <a:ext cx="2197800" cy="5727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57A7B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g3e9a04c7c72_0_16"/>
            <p:cNvSpPr txBox="1"/>
            <p:nvPr/>
          </p:nvSpPr>
          <p:spPr>
            <a:xfrm>
              <a:off x="3670450" y="3536900"/>
              <a:ext cx="19155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FFFF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git commit</a:t>
              </a:r>
              <a:endParaRPr b="0" i="0" sz="1400" u="none" cap="none" strike="noStrik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grpSp>
        <p:nvGrpSpPr>
          <p:cNvPr id="226" name="Google Shape;226;g3e9a04c7c72_0_16"/>
          <p:cNvGrpSpPr/>
          <p:nvPr/>
        </p:nvGrpSpPr>
        <p:grpSpPr>
          <a:xfrm>
            <a:off x="6743637" y="1454363"/>
            <a:ext cx="2096963" cy="2077500"/>
            <a:chOff x="6743637" y="1454363"/>
            <a:chExt cx="2096963" cy="2077500"/>
          </a:xfrm>
        </p:grpSpPr>
        <p:sp>
          <p:nvSpPr>
            <p:cNvPr id="227" name="Google Shape;227;g3e9a04c7c72_0_16"/>
            <p:cNvSpPr txBox="1"/>
            <p:nvPr/>
          </p:nvSpPr>
          <p:spPr>
            <a:xfrm>
              <a:off x="6794300" y="1454375"/>
              <a:ext cx="2046300" cy="38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Remote Repository</a:t>
              </a:r>
              <a:endParaRPr b="1" i="0" sz="1400" u="non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28" name="Google Shape;228;g3e9a04c7c72_0_16"/>
            <p:cNvSpPr txBox="1"/>
            <p:nvPr/>
          </p:nvSpPr>
          <p:spPr>
            <a:xfrm>
              <a:off x="6743637" y="1454363"/>
              <a:ext cx="2029800" cy="20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Remote shared repository on Github, Gitlab, etc.</a:t>
              </a:r>
              <a:endParaRPr b="0" i="0" sz="1400" u="none" cap="non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229" name="Google Shape;229;g3e9a04c7c72_0_16"/>
          <p:cNvGrpSpPr/>
          <p:nvPr/>
        </p:nvGrpSpPr>
        <p:grpSpPr>
          <a:xfrm>
            <a:off x="5860050" y="3287175"/>
            <a:ext cx="2197800" cy="572700"/>
            <a:chOff x="3670450" y="3460250"/>
            <a:chExt cx="2197800" cy="572700"/>
          </a:xfrm>
        </p:grpSpPr>
        <p:sp>
          <p:nvSpPr>
            <p:cNvPr id="230" name="Google Shape;230;g3e9a04c7c72_0_16"/>
            <p:cNvSpPr/>
            <p:nvPr/>
          </p:nvSpPr>
          <p:spPr>
            <a:xfrm>
              <a:off x="3670450" y="3460250"/>
              <a:ext cx="2197800" cy="5727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57A7B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g3e9a04c7c72_0_16"/>
            <p:cNvSpPr txBox="1"/>
            <p:nvPr/>
          </p:nvSpPr>
          <p:spPr>
            <a:xfrm>
              <a:off x="3670450" y="3536900"/>
              <a:ext cx="19155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FFFF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git </a:t>
              </a:r>
              <a:r>
                <a:rPr lang="en">
                  <a:solidFill>
                    <a:srgbClr val="FFFF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push</a:t>
              </a:r>
              <a:endParaRPr b="0" i="0" sz="1400" u="none" cap="none" strike="noStrik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e9a04c7c72_0_31"/>
          <p:cNvSpPr txBox="1"/>
          <p:nvPr>
            <p:ph type="title"/>
          </p:nvPr>
        </p:nvSpPr>
        <p:spPr>
          <a:xfrm>
            <a:off x="819150" y="60110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Git Clone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237" name="Google Shape;237;g3e9a04c7c72_0_31"/>
          <p:cNvSpPr txBox="1"/>
          <p:nvPr>
            <p:ph idx="1" type="body"/>
          </p:nvPr>
        </p:nvSpPr>
        <p:spPr>
          <a:xfrm>
            <a:off x="819150" y="2075650"/>
            <a:ext cx="7505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Used to clone an already existing remote repository onto your local machine</a:t>
            </a:r>
            <a:endParaRPr sz="1400"/>
          </a:p>
        </p:txBody>
      </p:sp>
      <p:sp>
        <p:nvSpPr>
          <p:cNvPr id="238" name="Google Shape;238;g3e9a04c7c72_0_31"/>
          <p:cNvSpPr txBox="1"/>
          <p:nvPr/>
        </p:nvSpPr>
        <p:spPr>
          <a:xfrm>
            <a:off x="3072000" y="149885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git clone &lt;URL&gt; </a:t>
            </a:r>
            <a:endParaRPr/>
          </a:p>
        </p:txBody>
      </p:sp>
      <p:sp>
        <p:nvSpPr>
          <p:cNvPr id="239" name="Google Shape;239;g3e9a04c7c72_0_31"/>
          <p:cNvSpPr txBox="1"/>
          <p:nvPr>
            <p:ph idx="1" type="body"/>
          </p:nvPr>
        </p:nvSpPr>
        <p:spPr>
          <a:xfrm>
            <a:off x="819150" y="2496250"/>
            <a:ext cx="7505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For private </a:t>
            </a:r>
            <a:r>
              <a:rPr lang="en" sz="1600"/>
              <a:t>repositories</a:t>
            </a:r>
            <a:r>
              <a:rPr lang="en" sz="1600"/>
              <a:t>, requires authentication (e.g. SSH keys, etc)</a:t>
            </a:r>
            <a:endParaRPr sz="1400"/>
          </a:p>
        </p:txBody>
      </p:sp>
      <p:sp>
        <p:nvSpPr>
          <p:cNvPr id="240" name="Google Shape;240;g3e9a04c7c72_0_31"/>
          <p:cNvSpPr txBox="1"/>
          <p:nvPr>
            <p:ph idx="1" type="body"/>
          </p:nvPr>
        </p:nvSpPr>
        <p:spPr>
          <a:xfrm>
            <a:off x="819150" y="2916850"/>
            <a:ext cx="75057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After </a:t>
            </a:r>
            <a:r>
              <a:rPr lang="en" sz="1600"/>
              <a:t>cloning, you can collaborate with others who have access to the remote repository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