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64" r:id="rId3"/>
    <p:sldId id="257" r:id="rId4"/>
    <p:sldId id="258" r:id="rId5"/>
    <p:sldId id="259" r:id="rId6"/>
    <p:sldId id="260" r:id="rId7"/>
    <p:sldId id="261" r:id="rId8"/>
    <p:sldId id="262" r:id="rId9"/>
    <p:sldId id="263" r:id="rId10"/>
  </p:sldIdLst>
  <p:sldSz cx="9144000" cy="5143500" type="screen16x9"/>
  <p:notesSz cx="6858000" cy="9144000"/>
  <p:embeddedFontLst>
    <p:embeddedFont>
      <p:font typeface="Nunito"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3FmQYM3Qu2tVge4W0vERxYpsP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F72DF2-394E-4C98-8E99-06042048ACD3}" v="3" dt="2026-05-27T15:24:17.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08" y="5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Salguero" userId="f921b06be2346e4d" providerId="LiveId" clId="{42694335-63BB-46EC-AF38-63FE051D1C63}"/>
    <pc:docChg chg="undo custSel addSld modSld sldOrd">
      <pc:chgData name="Adrian Salguero" userId="f921b06be2346e4d" providerId="LiveId" clId="{42694335-63BB-46EC-AF38-63FE051D1C63}" dt="2026-05-27T23:38:32.336" v="1243" actId="20577"/>
      <pc:docMkLst>
        <pc:docMk/>
      </pc:docMkLst>
      <pc:sldChg chg="modSp mod">
        <pc:chgData name="Adrian Salguero" userId="f921b06be2346e4d" providerId="LiveId" clId="{42694335-63BB-46EC-AF38-63FE051D1C63}" dt="2026-05-27T15:33:13.827" v="1234" actId="20577"/>
        <pc:sldMkLst>
          <pc:docMk/>
          <pc:sldMk cId="0" sldId="257"/>
        </pc:sldMkLst>
        <pc:spChg chg="mod">
          <ac:chgData name="Adrian Salguero" userId="f921b06be2346e4d" providerId="LiveId" clId="{42694335-63BB-46EC-AF38-63FE051D1C63}" dt="2026-05-27T15:32:25.862" v="1207" actId="1076"/>
          <ac:spMkLst>
            <pc:docMk/>
            <pc:sldMk cId="0" sldId="257"/>
            <ac:spMk id="142" creationId="{00000000-0000-0000-0000-000000000000}"/>
          </ac:spMkLst>
        </pc:spChg>
        <pc:spChg chg="mod">
          <ac:chgData name="Adrian Salguero" userId="f921b06be2346e4d" providerId="LiveId" clId="{42694335-63BB-46EC-AF38-63FE051D1C63}" dt="2026-05-27T15:33:13.827" v="1234" actId="20577"/>
          <ac:spMkLst>
            <pc:docMk/>
            <pc:sldMk cId="0" sldId="257"/>
            <ac:spMk id="143" creationId="{00000000-0000-0000-0000-000000000000}"/>
          </ac:spMkLst>
        </pc:spChg>
      </pc:sldChg>
      <pc:sldChg chg="modSp mod">
        <pc:chgData name="Adrian Salguero" userId="f921b06be2346e4d" providerId="LiveId" clId="{42694335-63BB-46EC-AF38-63FE051D1C63}" dt="2026-05-27T15:09:10.867" v="0" actId="1076"/>
        <pc:sldMkLst>
          <pc:docMk/>
          <pc:sldMk cId="0" sldId="261"/>
        </pc:sldMkLst>
        <pc:spChg chg="mod">
          <ac:chgData name="Adrian Salguero" userId="f921b06be2346e4d" providerId="LiveId" clId="{42694335-63BB-46EC-AF38-63FE051D1C63}" dt="2026-05-27T15:09:10.867" v="0" actId="1076"/>
          <ac:spMkLst>
            <pc:docMk/>
            <pc:sldMk cId="0" sldId="261"/>
            <ac:spMk id="172" creationId="{00000000-0000-0000-0000-000000000000}"/>
          </ac:spMkLst>
        </pc:spChg>
      </pc:sldChg>
      <pc:sldChg chg="modSp mod">
        <pc:chgData name="Adrian Salguero" userId="f921b06be2346e4d" providerId="LiveId" clId="{42694335-63BB-46EC-AF38-63FE051D1C63}" dt="2026-05-27T15:22:52.667" v="2" actId="27636"/>
        <pc:sldMkLst>
          <pc:docMk/>
          <pc:sldMk cId="0" sldId="263"/>
        </pc:sldMkLst>
        <pc:spChg chg="mod">
          <ac:chgData name="Adrian Salguero" userId="f921b06be2346e4d" providerId="LiveId" clId="{42694335-63BB-46EC-AF38-63FE051D1C63}" dt="2026-05-27T15:22:52.667" v="2" actId="27636"/>
          <ac:spMkLst>
            <pc:docMk/>
            <pc:sldMk cId="0" sldId="263"/>
            <ac:spMk id="185" creationId="{00000000-0000-0000-0000-000000000000}"/>
          </ac:spMkLst>
        </pc:spChg>
      </pc:sldChg>
      <pc:sldChg chg="modSp add mod ord">
        <pc:chgData name="Adrian Salguero" userId="f921b06be2346e4d" providerId="LiveId" clId="{42694335-63BB-46EC-AF38-63FE051D1C63}" dt="2026-05-27T23:38:32.336" v="1243" actId="20577"/>
        <pc:sldMkLst>
          <pc:docMk/>
          <pc:sldMk cId="3077144431" sldId="264"/>
        </pc:sldMkLst>
        <pc:spChg chg="mod">
          <ac:chgData name="Adrian Salguero" userId="f921b06be2346e4d" providerId="LiveId" clId="{42694335-63BB-46EC-AF38-63FE051D1C63}" dt="2026-05-27T23:38:32.336" v="1243" actId="20577"/>
          <ac:spMkLst>
            <pc:docMk/>
            <pc:sldMk cId="3077144431" sldId="264"/>
            <ac:spMk id="143" creationId="{BD0ADD6A-616C-FF1A-1E94-87081C11F1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655E47F5-AE71-58F8-A543-61CFCD50E82D}"/>
            </a:ext>
          </a:extLst>
        </p:cNvPr>
        <p:cNvGrpSpPr/>
        <p:nvPr/>
      </p:nvGrpSpPr>
      <p:grpSpPr>
        <a:xfrm>
          <a:off x="0" y="0"/>
          <a:ext cx="0" cy="0"/>
          <a:chOff x="0" y="0"/>
          <a:chExt cx="0" cy="0"/>
        </a:xfrm>
      </p:grpSpPr>
      <p:sp>
        <p:nvSpPr>
          <p:cNvPr id="139" name="Google Shape;139;g3dd7cce7e2d_0_0:notes">
            <a:extLst>
              <a:ext uri="{FF2B5EF4-FFF2-40B4-BE49-F238E27FC236}">
                <a16:creationId xmlns:a16="http://schemas.microsoft.com/office/drawing/2014/main" id="{B3A6A134-4F71-6C88-5115-6575128BFA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3dd7cce7e2d_0_0:notes">
            <a:extLst>
              <a:ext uri="{FF2B5EF4-FFF2-40B4-BE49-F238E27FC236}">
                <a16:creationId xmlns:a16="http://schemas.microsoft.com/office/drawing/2014/main" id="{C6273A80-02CA-B3EF-B53A-06E3AF951FC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1957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dd7cce7e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3dd7cce7e2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e498450e1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3e498450e1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e498450e1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3e498450e1a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e498450e1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3e498450e1a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e498450e1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3e498450e1a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e498450e1a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e498450e1a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e498450e1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3e498450e1a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9"/>
        <p:cNvGrpSpPr/>
        <p:nvPr/>
      </p:nvGrpSpPr>
      <p:grpSpPr>
        <a:xfrm>
          <a:off x="0" y="0"/>
          <a:ext cx="0" cy="0"/>
          <a:chOff x="0" y="0"/>
          <a:chExt cx="0" cy="0"/>
        </a:xfrm>
      </p:grpSpPr>
      <p:sp>
        <p:nvSpPr>
          <p:cNvPr id="10" name="Google Shape;10;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9"/>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4" name="Google Shape;14;p9"/>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5" name="Google Shape;15;p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8"/>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 name="Google Shape;111;p18"/>
          <p:cNvGrpSpPr/>
          <p:nvPr/>
        </p:nvGrpSpPr>
        <p:grpSpPr>
          <a:xfrm>
            <a:off x="5959222" y="4119576"/>
            <a:ext cx="2520951" cy="1024165"/>
            <a:chOff x="6917201" y="0"/>
            <a:chExt cx="2227776" cy="863400"/>
          </a:xfrm>
        </p:grpSpPr>
        <p:sp>
          <p:nvSpPr>
            <p:cNvPr id="112" name="Google Shape;112;p18"/>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8"/>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8"/>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 name="Google Shape;115;p18"/>
          <p:cNvGrpSpPr/>
          <p:nvPr/>
        </p:nvGrpSpPr>
        <p:grpSpPr>
          <a:xfrm>
            <a:off x="199149" y="2"/>
            <a:ext cx="2795413" cy="1083308"/>
            <a:chOff x="6917201" y="0"/>
            <a:chExt cx="2227776" cy="863400"/>
          </a:xfrm>
        </p:grpSpPr>
        <p:sp>
          <p:nvSpPr>
            <p:cNvPr id="116" name="Google Shape;116;p18"/>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8"/>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8"/>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 name="Google Shape;119;p18"/>
          <p:cNvSpPr txBox="1">
            <a:spLocks noGrp="1"/>
          </p:cNvSpPr>
          <p:nvPr>
            <p:ph type="title" hasCustomPrompt="1"/>
          </p:nvPr>
        </p:nvSpPr>
        <p:spPr>
          <a:xfrm>
            <a:off x="1385850" y="1383850"/>
            <a:ext cx="6372300" cy="13797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18"/>
          <p:cNvSpPr txBox="1">
            <a:spLocks noGrp="1"/>
          </p:cNvSpPr>
          <p:nvPr>
            <p:ph type="body" idx="1"/>
          </p:nvPr>
        </p:nvSpPr>
        <p:spPr>
          <a:xfrm>
            <a:off x="1385850" y="2863850"/>
            <a:ext cx="6372300" cy="641100"/>
          </a:xfrm>
          <a:prstGeom prst="rect">
            <a:avLst/>
          </a:prstGeom>
          <a:noFill/>
          <a:ln>
            <a:noFill/>
          </a:ln>
        </p:spPr>
        <p:txBody>
          <a:bodyPr spcFirstLastPara="1" wrap="square" lIns="91425" tIns="91425" rIns="91425" bIns="91425" anchor="t" anchorCtr="0">
            <a:normAutofit/>
          </a:bodyPr>
          <a:lstStyle>
            <a:lvl1pPr marL="457200" lvl="0" indent="-311150" algn="ctr">
              <a:lnSpc>
                <a:spcPct val="115000"/>
              </a:lnSpc>
              <a:spcBef>
                <a:spcPts val="0"/>
              </a:spcBef>
              <a:spcAft>
                <a:spcPts val="0"/>
              </a:spcAft>
              <a:buSzPts val="1300"/>
              <a:buChar char="●"/>
              <a:defRPr/>
            </a:lvl1pPr>
            <a:lvl2pPr marL="914400" lvl="1" indent="-298450" algn="ctr">
              <a:lnSpc>
                <a:spcPct val="115000"/>
              </a:lnSpc>
              <a:spcBef>
                <a:spcPts val="0"/>
              </a:spcBef>
              <a:spcAft>
                <a:spcPts val="0"/>
              </a:spcAft>
              <a:buSzPts val="1100"/>
              <a:buChar char="○"/>
              <a:defRPr/>
            </a:lvl2pPr>
            <a:lvl3pPr marL="1371600" lvl="2" indent="-298450" algn="ctr">
              <a:lnSpc>
                <a:spcPct val="115000"/>
              </a:lnSpc>
              <a:spcBef>
                <a:spcPts val="0"/>
              </a:spcBef>
              <a:spcAft>
                <a:spcPts val="0"/>
              </a:spcAft>
              <a:buSzPts val="1100"/>
              <a:buChar char="■"/>
              <a:defRPr/>
            </a:lvl3pPr>
            <a:lvl4pPr marL="1828800" lvl="3" indent="-298450" algn="ctr">
              <a:lnSpc>
                <a:spcPct val="115000"/>
              </a:lnSpc>
              <a:spcBef>
                <a:spcPts val="0"/>
              </a:spcBef>
              <a:spcAft>
                <a:spcPts val="0"/>
              </a:spcAft>
              <a:buSzPts val="1100"/>
              <a:buChar char="●"/>
              <a:defRPr/>
            </a:lvl4pPr>
            <a:lvl5pPr marL="2286000" lvl="4" indent="-298450" algn="ctr">
              <a:lnSpc>
                <a:spcPct val="115000"/>
              </a:lnSpc>
              <a:spcBef>
                <a:spcPts val="0"/>
              </a:spcBef>
              <a:spcAft>
                <a:spcPts val="0"/>
              </a:spcAft>
              <a:buSzPts val="1100"/>
              <a:buChar char="○"/>
              <a:defRPr/>
            </a:lvl5pPr>
            <a:lvl6pPr marL="2743200" lvl="5" indent="-298450" algn="ctr">
              <a:lnSpc>
                <a:spcPct val="115000"/>
              </a:lnSpc>
              <a:spcBef>
                <a:spcPts val="0"/>
              </a:spcBef>
              <a:spcAft>
                <a:spcPts val="0"/>
              </a:spcAft>
              <a:buSzPts val="1100"/>
              <a:buChar char="■"/>
              <a:defRPr/>
            </a:lvl6pPr>
            <a:lvl7pPr marL="3200400" lvl="6" indent="-298450" algn="ctr">
              <a:lnSpc>
                <a:spcPct val="115000"/>
              </a:lnSpc>
              <a:spcBef>
                <a:spcPts val="0"/>
              </a:spcBef>
              <a:spcAft>
                <a:spcPts val="0"/>
              </a:spcAft>
              <a:buSzPts val="1100"/>
              <a:buChar char="●"/>
              <a:defRPr/>
            </a:lvl7pPr>
            <a:lvl8pPr marL="3657600" lvl="7" indent="-298450" algn="ctr">
              <a:lnSpc>
                <a:spcPct val="115000"/>
              </a:lnSpc>
              <a:spcBef>
                <a:spcPts val="0"/>
              </a:spcBef>
              <a:spcAft>
                <a:spcPts val="0"/>
              </a:spcAft>
              <a:buSzPts val="1100"/>
              <a:buChar char="○"/>
              <a:defRPr/>
            </a:lvl8pPr>
            <a:lvl9pPr marL="4114800" lvl="8" indent="-298450" algn="ctr">
              <a:lnSpc>
                <a:spcPct val="115000"/>
              </a:lnSpc>
              <a:spcBef>
                <a:spcPts val="0"/>
              </a:spcBef>
              <a:spcAft>
                <a:spcPts val="0"/>
              </a:spcAft>
              <a:buSzPts val="1100"/>
              <a:buChar char="■"/>
              <a:defRPr/>
            </a:lvl9pPr>
          </a:lstStyle>
          <a:p>
            <a:endParaRPr/>
          </a:p>
        </p:txBody>
      </p:sp>
      <p:sp>
        <p:nvSpPr>
          <p:cNvPr id="121" name="Google Shape;121;p1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1">
  <p:cSld name="TITLE_2">
    <p:spTree>
      <p:nvGrpSpPr>
        <p:cNvPr id="1" name="Shape 124"/>
        <p:cNvGrpSpPr/>
        <p:nvPr/>
      </p:nvGrpSpPr>
      <p:grpSpPr>
        <a:xfrm>
          <a:off x="0" y="0"/>
          <a:ext cx="0" cy="0"/>
          <a:chOff x="0" y="0"/>
          <a:chExt cx="0" cy="0"/>
        </a:xfrm>
      </p:grpSpPr>
      <p:pic>
        <p:nvPicPr>
          <p:cNvPr id="125" name="Google Shape;125;p20"/>
          <p:cNvPicPr preferRelativeResize="0"/>
          <p:nvPr/>
        </p:nvPicPr>
        <p:blipFill rotWithShape="1">
          <a:blip r:embed="rId2">
            <a:alphaModFix/>
          </a:blip>
          <a:srcRect/>
          <a:stretch/>
        </p:blipFill>
        <p:spPr>
          <a:xfrm>
            <a:off x="4540335" y="0"/>
            <a:ext cx="4603667" cy="5143500"/>
          </a:xfrm>
          <a:prstGeom prst="rect">
            <a:avLst/>
          </a:prstGeom>
          <a:noFill/>
          <a:ln>
            <a:noFill/>
          </a:ln>
        </p:spPr>
      </p:pic>
      <p:sp>
        <p:nvSpPr>
          <p:cNvPr id="126" name="Google Shape;126;p20"/>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0"/>
          <p:cNvSpPr txBox="1">
            <a:spLocks noGrp="1"/>
          </p:cNvSpPr>
          <p:nvPr>
            <p:ph type="ctrTitle"/>
          </p:nvPr>
        </p:nvSpPr>
        <p:spPr>
          <a:xfrm>
            <a:off x="468925" y="2387250"/>
            <a:ext cx="3636600" cy="22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4"/>
              </a:buClr>
              <a:buSzPts val="3000"/>
              <a:buNone/>
              <a:defRPr sz="3000" b="1">
                <a:solidFill>
                  <a:schemeClr val="accent4"/>
                </a:solidFill>
              </a:defRPr>
            </a:lvl1pPr>
            <a:lvl2pPr lvl="1" algn="l">
              <a:lnSpc>
                <a:spcPct val="100000"/>
              </a:lnSpc>
              <a:spcBef>
                <a:spcPts val="0"/>
              </a:spcBef>
              <a:spcAft>
                <a:spcPts val="0"/>
              </a:spcAft>
              <a:buClr>
                <a:srgbClr val="F67031"/>
              </a:buClr>
              <a:buSzPts val="3000"/>
              <a:buNone/>
              <a:defRPr sz="3000" b="1">
                <a:solidFill>
                  <a:srgbClr val="F67031"/>
                </a:solidFill>
              </a:defRPr>
            </a:lvl2pPr>
            <a:lvl3pPr lvl="2" algn="l">
              <a:lnSpc>
                <a:spcPct val="100000"/>
              </a:lnSpc>
              <a:spcBef>
                <a:spcPts val="0"/>
              </a:spcBef>
              <a:spcAft>
                <a:spcPts val="0"/>
              </a:spcAft>
              <a:buClr>
                <a:srgbClr val="F67031"/>
              </a:buClr>
              <a:buSzPts val="3000"/>
              <a:buNone/>
              <a:defRPr sz="3000" b="1">
                <a:solidFill>
                  <a:srgbClr val="F67031"/>
                </a:solidFill>
              </a:defRPr>
            </a:lvl3pPr>
            <a:lvl4pPr lvl="3" algn="l">
              <a:lnSpc>
                <a:spcPct val="100000"/>
              </a:lnSpc>
              <a:spcBef>
                <a:spcPts val="0"/>
              </a:spcBef>
              <a:spcAft>
                <a:spcPts val="0"/>
              </a:spcAft>
              <a:buClr>
                <a:srgbClr val="F67031"/>
              </a:buClr>
              <a:buSzPts val="3000"/>
              <a:buNone/>
              <a:defRPr sz="3000" b="1">
                <a:solidFill>
                  <a:srgbClr val="F67031"/>
                </a:solidFill>
              </a:defRPr>
            </a:lvl4pPr>
            <a:lvl5pPr lvl="4" algn="l">
              <a:lnSpc>
                <a:spcPct val="100000"/>
              </a:lnSpc>
              <a:spcBef>
                <a:spcPts val="0"/>
              </a:spcBef>
              <a:spcAft>
                <a:spcPts val="0"/>
              </a:spcAft>
              <a:buClr>
                <a:srgbClr val="F67031"/>
              </a:buClr>
              <a:buSzPts val="3000"/>
              <a:buNone/>
              <a:defRPr sz="3000" b="1">
                <a:solidFill>
                  <a:srgbClr val="F67031"/>
                </a:solidFill>
              </a:defRPr>
            </a:lvl5pPr>
            <a:lvl6pPr lvl="5" algn="l">
              <a:lnSpc>
                <a:spcPct val="100000"/>
              </a:lnSpc>
              <a:spcBef>
                <a:spcPts val="0"/>
              </a:spcBef>
              <a:spcAft>
                <a:spcPts val="0"/>
              </a:spcAft>
              <a:buClr>
                <a:srgbClr val="F67031"/>
              </a:buClr>
              <a:buSzPts val="3000"/>
              <a:buNone/>
              <a:defRPr sz="3000" b="1">
                <a:solidFill>
                  <a:srgbClr val="F67031"/>
                </a:solidFill>
              </a:defRPr>
            </a:lvl6pPr>
            <a:lvl7pPr lvl="6" algn="l">
              <a:lnSpc>
                <a:spcPct val="100000"/>
              </a:lnSpc>
              <a:spcBef>
                <a:spcPts val="0"/>
              </a:spcBef>
              <a:spcAft>
                <a:spcPts val="0"/>
              </a:spcAft>
              <a:buClr>
                <a:srgbClr val="F67031"/>
              </a:buClr>
              <a:buSzPts val="3000"/>
              <a:buNone/>
              <a:defRPr sz="3000" b="1">
                <a:solidFill>
                  <a:srgbClr val="F67031"/>
                </a:solidFill>
              </a:defRPr>
            </a:lvl7pPr>
            <a:lvl8pPr lvl="7" algn="l">
              <a:lnSpc>
                <a:spcPct val="100000"/>
              </a:lnSpc>
              <a:spcBef>
                <a:spcPts val="0"/>
              </a:spcBef>
              <a:spcAft>
                <a:spcPts val="0"/>
              </a:spcAft>
              <a:buClr>
                <a:srgbClr val="F67031"/>
              </a:buClr>
              <a:buSzPts val="3000"/>
              <a:buNone/>
              <a:defRPr sz="3000" b="1">
                <a:solidFill>
                  <a:srgbClr val="F67031"/>
                </a:solidFill>
              </a:defRPr>
            </a:lvl8pPr>
            <a:lvl9pPr lvl="8" algn="l">
              <a:lnSpc>
                <a:spcPct val="100000"/>
              </a:lnSpc>
              <a:spcBef>
                <a:spcPts val="0"/>
              </a:spcBef>
              <a:spcAft>
                <a:spcPts val="0"/>
              </a:spcAft>
              <a:buClr>
                <a:srgbClr val="F67031"/>
              </a:buClr>
              <a:buSzPts val="3000"/>
              <a:buNone/>
              <a:defRPr sz="3000" b="1">
                <a:solidFill>
                  <a:srgbClr val="F67031"/>
                </a:solidFill>
              </a:defRPr>
            </a:lvl9pPr>
          </a:lstStyle>
          <a:p>
            <a:endParaRPr/>
          </a:p>
        </p:txBody>
      </p:sp>
      <p:sp>
        <p:nvSpPr>
          <p:cNvPr id="128" name="Google Shape;128;p20"/>
          <p:cNvSpPr/>
          <p:nvPr/>
        </p:nvSpPr>
        <p:spPr>
          <a:xfrm>
            <a:off x="4574900" y="-150"/>
            <a:ext cx="185400" cy="5143500"/>
          </a:xfrm>
          <a:prstGeom prst="rect">
            <a:avLst/>
          </a:prstGeom>
          <a:gradFill>
            <a:gsLst>
              <a:gs pos="0">
                <a:srgbClr val="000014">
                  <a:alpha val="49019"/>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16"/>
        <p:cNvGrpSpPr/>
        <p:nvPr/>
      </p:nvGrpSpPr>
      <p:grpSpPr>
        <a:xfrm>
          <a:off x="0" y="0"/>
          <a:ext cx="0" cy="0"/>
          <a:chOff x="0" y="0"/>
          <a:chExt cx="0" cy="0"/>
        </a:xfrm>
      </p:grpSpPr>
      <p:sp>
        <p:nvSpPr>
          <p:cNvPr id="17" name="Google Shape;17;p10"/>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0"/>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0"/>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0"/>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 name="Google Shape;21;p10"/>
          <p:cNvGrpSpPr/>
          <p:nvPr/>
        </p:nvGrpSpPr>
        <p:grpSpPr>
          <a:xfrm>
            <a:off x="255200" y="592"/>
            <a:ext cx="2250363" cy="1044300"/>
            <a:chOff x="255200" y="592"/>
            <a:chExt cx="2250363" cy="1044300"/>
          </a:xfrm>
        </p:grpSpPr>
        <p:sp>
          <p:nvSpPr>
            <p:cNvPr id="22" name="Google Shape;22;p10"/>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0"/>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0"/>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 name="Google Shape;25;p10"/>
          <p:cNvGrpSpPr/>
          <p:nvPr/>
        </p:nvGrpSpPr>
        <p:grpSpPr>
          <a:xfrm>
            <a:off x="905395" y="592"/>
            <a:ext cx="2250363" cy="1044300"/>
            <a:chOff x="905395" y="592"/>
            <a:chExt cx="2250363" cy="1044300"/>
          </a:xfrm>
        </p:grpSpPr>
        <p:sp>
          <p:nvSpPr>
            <p:cNvPr id="26" name="Google Shape;26;p10"/>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0"/>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0"/>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 name="Google Shape;29;p10"/>
          <p:cNvGrpSpPr/>
          <p:nvPr/>
        </p:nvGrpSpPr>
        <p:grpSpPr>
          <a:xfrm>
            <a:off x="7057468" y="5088"/>
            <a:ext cx="1851281" cy="752108"/>
            <a:chOff x="6917201" y="0"/>
            <a:chExt cx="2227776" cy="863400"/>
          </a:xfrm>
        </p:grpSpPr>
        <p:sp>
          <p:nvSpPr>
            <p:cNvPr id="30" name="Google Shape;30;p10"/>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0"/>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0"/>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 name="Google Shape;33;p10"/>
          <p:cNvGrpSpPr/>
          <p:nvPr/>
        </p:nvGrpSpPr>
        <p:grpSpPr>
          <a:xfrm>
            <a:off x="6553032" y="4217852"/>
            <a:ext cx="2389067" cy="925737"/>
            <a:chOff x="6917201" y="0"/>
            <a:chExt cx="2227776" cy="863400"/>
          </a:xfrm>
        </p:grpSpPr>
        <p:sp>
          <p:nvSpPr>
            <p:cNvPr id="34" name="Google Shape;34;p10"/>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0"/>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0"/>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 name="Google Shape;37;p10"/>
          <p:cNvGrpSpPr/>
          <p:nvPr/>
        </p:nvGrpSpPr>
        <p:grpSpPr>
          <a:xfrm>
            <a:off x="199149" y="4055652"/>
            <a:ext cx="2795413" cy="1083308"/>
            <a:chOff x="6917201" y="0"/>
            <a:chExt cx="2227776" cy="863400"/>
          </a:xfrm>
        </p:grpSpPr>
        <p:sp>
          <p:nvSpPr>
            <p:cNvPr id="38" name="Google Shape;38;p1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0"/>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10"/>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2" name="Google Shape;42;p10"/>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3" name="Google Shape;43;p1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4"/>
        <p:cNvGrpSpPr/>
        <p:nvPr/>
      </p:nvGrpSpPr>
      <p:grpSpPr>
        <a:xfrm>
          <a:off x="0" y="0"/>
          <a:ext cx="0" cy="0"/>
          <a:chOff x="0" y="0"/>
          <a:chExt cx="0" cy="0"/>
        </a:xfrm>
      </p:grpSpPr>
      <p:sp>
        <p:nvSpPr>
          <p:cNvPr id="45" name="Google Shape;45;p11"/>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 name="Google Shape;46;p11"/>
          <p:cNvGrpSpPr/>
          <p:nvPr/>
        </p:nvGrpSpPr>
        <p:grpSpPr>
          <a:xfrm>
            <a:off x="5594191" y="3961115"/>
            <a:ext cx="2910144" cy="1182340"/>
            <a:chOff x="6917201" y="0"/>
            <a:chExt cx="2227776" cy="863400"/>
          </a:xfrm>
        </p:grpSpPr>
        <p:sp>
          <p:nvSpPr>
            <p:cNvPr id="47" name="Google Shape;47;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 name="Google Shape;50;p11"/>
          <p:cNvGrpSpPr/>
          <p:nvPr/>
        </p:nvGrpSpPr>
        <p:grpSpPr>
          <a:xfrm>
            <a:off x="199149" y="2"/>
            <a:ext cx="2795413" cy="1083308"/>
            <a:chOff x="6917201" y="0"/>
            <a:chExt cx="2227776" cy="863400"/>
          </a:xfrm>
        </p:grpSpPr>
        <p:sp>
          <p:nvSpPr>
            <p:cNvPr id="51" name="Google Shape;51;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11"/>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5" name="Google Shape;55;p1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12"/>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2"/>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2"/>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1" name="Google Shape;61;p12"/>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2" name="Google Shape;62;p12"/>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3" name="Google Shape;63;p1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13"/>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3"/>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3"/>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9" name="Google Shape;69;p1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1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4"/>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4"/>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5" name="Google Shape;75;p14"/>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76" name="Google Shape;76;p1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15"/>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5"/>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15"/>
          <p:cNvGrpSpPr/>
          <p:nvPr/>
        </p:nvGrpSpPr>
        <p:grpSpPr>
          <a:xfrm>
            <a:off x="255991" y="-118"/>
            <a:ext cx="2251347" cy="1043408"/>
            <a:chOff x="3961956" y="4383950"/>
            <a:chExt cx="1160548" cy="548700"/>
          </a:xfrm>
        </p:grpSpPr>
        <p:sp>
          <p:nvSpPr>
            <p:cNvPr id="81" name="Google Shape;81;p15"/>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5"/>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5"/>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 name="Google Shape;84;p1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15"/>
          <p:cNvGrpSpPr/>
          <p:nvPr/>
        </p:nvGrpSpPr>
        <p:grpSpPr>
          <a:xfrm>
            <a:off x="34934" y="4522125"/>
            <a:ext cx="1593305" cy="617072"/>
            <a:chOff x="6917201" y="0"/>
            <a:chExt cx="2227776" cy="863400"/>
          </a:xfrm>
        </p:grpSpPr>
        <p:sp>
          <p:nvSpPr>
            <p:cNvPr id="86" name="Google Shape;86;p15"/>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5"/>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5"/>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15"/>
          <p:cNvGrpSpPr/>
          <p:nvPr/>
        </p:nvGrpSpPr>
        <p:grpSpPr>
          <a:xfrm>
            <a:off x="5886353" y="1243"/>
            <a:ext cx="3257454" cy="1261514"/>
            <a:chOff x="6917201" y="0"/>
            <a:chExt cx="2227776" cy="863400"/>
          </a:xfrm>
        </p:grpSpPr>
        <p:sp>
          <p:nvSpPr>
            <p:cNvPr id="90" name="Google Shape;90;p15"/>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5"/>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5"/>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15"/>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94" name="Google Shape;94;p1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1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6"/>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0" name="Google Shape;100;p16"/>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16"/>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02" name="Google Shape;102;p1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7"/>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7"/>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7"/>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108" name="Google Shape;108;p1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8"/>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slido.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courses.cs.washington.edu/courses/cse163/26sp/final_project/presentatio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presentation/d/1u8VnIAwH8woWY8Ykcq-LAsLHbLMLuvMj/edit?usp=sharing&amp;ouid=101495107603597093217&amp;rtpof=true&amp;sd=tru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courses.cs.washington.edu/courses/cse163/26sp/lessons/lesson22-fairnes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courses.cs.washington.edu/courses/cse163/26sp/lessons/lesson24-ethics-case-studies/" TargetMode="External"/><Relationship Id="rId4" Type="http://schemas.openxmlformats.org/officeDocument/2006/relationships/hyperlink" Target="https://courses.cs.washington.edu/courses/cse163/26sp/lessons/lesson23-privac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 title="cse163_background.png"/>
          <p:cNvPicPr preferRelativeResize="0"/>
          <p:nvPr/>
        </p:nvPicPr>
        <p:blipFill rotWithShape="1">
          <a:blip r:embed="rId3">
            <a:alphaModFix/>
          </a:blip>
          <a:srcRect/>
          <a:stretch/>
        </p:blipFill>
        <p:spPr>
          <a:xfrm>
            <a:off x="4667600" y="152200"/>
            <a:ext cx="4293599" cy="4839076"/>
          </a:xfrm>
          <a:prstGeom prst="rect">
            <a:avLst/>
          </a:prstGeom>
          <a:noFill/>
          <a:ln>
            <a:noFill/>
          </a:ln>
        </p:spPr>
      </p:pic>
      <p:sp>
        <p:nvSpPr>
          <p:cNvPr id="134" name="Google Shape;134;p1"/>
          <p:cNvSpPr txBox="1">
            <a:spLocks noGrp="1"/>
          </p:cNvSpPr>
          <p:nvPr>
            <p:ph type="ctrTitle" idx="4294967295"/>
          </p:nvPr>
        </p:nvSpPr>
        <p:spPr>
          <a:xfrm>
            <a:off x="459075" y="659075"/>
            <a:ext cx="3993000" cy="396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800" b="1" i="0" u="none" strike="noStrike" cap="none">
                <a:solidFill>
                  <a:schemeClr val="lt1"/>
                </a:solidFill>
                <a:latin typeface="Nunito"/>
                <a:ea typeface="Nunito"/>
                <a:cs typeface="Nunito"/>
                <a:sym typeface="Nunito"/>
              </a:rPr>
              <a:t>CSE 163</a:t>
            </a:r>
            <a:endParaRPr sz="2800" b="1"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r>
              <a:rPr lang="en" sz="2500" b="1"/>
              <a:t>Ethics Case Studies</a:t>
            </a:r>
            <a:endParaRPr sz="2500" b="1"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endParaRPr sz="2500" b="1"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r>
              <a:rPr lang="en" sz="1400" b="1" i="0" u="none" strike="noStrike" cap="none">
                <a:solidFill>
                  <a:schemeClr val="lt1"/>
                </a:solidFill>
                <a:latin typeface="Nunito"/>
                <a:ea typeface="Nunito"/>
                <a:cs typeface="Nunito"/>
                <a:sym typeface="Nunito"/>
              </a:rPr>
              <a:t>Adrian Salguero</a:t>
            </a:r>
            <a:br>
              <a:rPr lang="en" sz="1400" b="1" i="0" u="none" strike="noStrike" cap="none">
                <a:solidFill>
                  <a:schemeClr val="lt1"/>
                </a:solidFill>
                <a:latin typeface="Nunito"/>
                <a:ea typeface="Nunito"/>
                <a:cs typeface="Nunito"/>
                <a:sym typeface="Nunito"/>
              </a:rPr>
            </a:br>
            <a:r>
              <a:rPr lang="en" sz="1400" b="1" i="0" u="none" strike="noStrike" cap="none">
                <a:solidFill>
                  <a:schemeClr val="lt1"/>
                </a:solidFill>
                <a:latin typeface="Nunito"/>
                <a:ea typeface="Nunito"/>
                <a:cs typeface="Nunito"/>
                <a:sym typeface="Nunito"/>
              </a:rPr>
              <a:t>Spring 2026</a:t>
            </a:r>
            <a:br>
              <a:rPr lang="en" sz="1200" b="1" i="0" u="none" strike="noStrike" cap="none">
                <a:solidFill>
                  <a:schemeClr val="lt1"/>
                </a:solidFill>
                <a:latin typeface="Nunito"/>
                <a:ea typeface="Nunito"/>
                <a:cs typeface="Nunito"/>
                <a:sym typeface="Nunito"/>
              </a:rPr>
            </a:br>
            <a:br>
              <a:rPr lang="en" sz="1200" b="1" i="0" u="none" strike="noStrike" cap="none">
                <a:solidFill>
                  <a:schemeClr val="lt1"/>
                </a:solidFill>
                <a:latin typeface="Nunito"/>
                <a:ea typeface="Nunito"/>
                <a:cs typeface="Nunito"/>
                <a:sym typeface="Nunito"/>
              </a:rPr>
            </a:br>
            <a:r>
              <a:rPr lang="en" sz="1200" b="1" i="0" u="none" strike="noStrike" cap="none">
                <a:solidFill>
                  <a:schemeClr val="lt1"/>
                </a:solidFill>
                <a:latin typeface="Nunito"/>
                <a:ea typeface="Nunito"/>
                <a:cs typeface="Nunito"/>
                <a:sym typeface="Nunito"/>
              </a:rPr>
              <a:t>💭Icebreaker (discuss with neighbors): </a:t>
            </a:r>
            <a:endParaRPr sz="1200" b="1"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chemeClr val="dk1"/>
              </a:buClr>
              <a:buSzPts val="1100"/>
              <a:buFont typeface="Arial"/>
              <a:buNone/>
            </a:pPr>
            <a:r>
              <a:rPr lang="en" sz="1200" b="1">
                <a:solidFill>
                  <a:srgbClr val="3F3F3F"/>
                </a:solidFill>
              </a:rPr>
              <a:t>Favorite music genre?</a:t>
            </a:r>
            <a:endParaRPr sz="1000" b="0" i="0" u="none" strike="noStrike" cap="none">
              <a:solidFill>
                <a:schemeClr val="lt1"/>
              </a:solidFill>
              <a:latin typeface="Nunito"/>
              <a:ea typeface="Nunito"/>
              <a:cs typeface="Nunito"/>
              <a:sym typeface="Nunito"/>
            </a:endParaRPr>
          </a:p>
          <a:p>
            <a:pPr marL="0" marR="0" lvl="0" indent="0" algn="l" rtl="0">
              <a:lnSpc>
                <a:spcPct val="115000"/>
              </a:lnSpc>
              <a:spcBef>
                <a:spcPts val="0"/>
              </a:spcBef>
              <a:spcAft>
                <a:spcPts val="0"/>
              </a:spcAft>
              <a:buClr>
                <a:schemeClr val="dk1"/>
              </a:buClr>
              <a:buSzPts val="1100"/>
              <a:buFont typeface="Arial"/>
              <a:buNone/>
            </a:pPr>
            <a:endParaRPr sz="2800" b="0" i="0" u="none" strike="noStrike" cap="none">
              <a:solidFill>
                <a:schemeClr val="lt1"/>
              </a:solidFill>
              <a:latin typeface="Nunito"/>
              <a:ea typeface="Nunito"/>
              <a:cs typeface="Nunito"/>
              <a:sym typeface="Nunito"/>
            </a:endParaRPr>
          </a:p>
        </p:txBody>
      </p:sp>
      <p:pic>
        <p:nvPicPr>
          <p:cNvPr id="135" name="Google Shape;135;p1"/>
          <p:cNvPicPr preferRelativeResize="0"/>
          <p:nvPr/>
        </p:nvPicPr>
        <p:blipFill rotWithShape="1">
          <a:blip r:embed="rId4">
            <a:alphaModFix amt="31000"/>
          </a:blip>
          <a:srcRect/>
          <a:stretch/>
        </p:blipFill>
        <p:spPr>
          <a:xfrm>
            <a:off x="459087" y="261632"/>
            <a:ext cx="487974" cy="487974"/>
          </a:xfrm>
          <a:prstGeom prst="rect">
            <a:avLst/>
          </a:prstGeom>
          <a:noFill/>
          <a:ln>
            <a:noFill/>
          </a:ln>
        </p:spPr>
      </p:pic>
      <p:sp>
        <p:nvSpPr>
          <p:cNvPr id="136" name="Google Shape;136;p1"/>
          <p:cNvSpPr txBox="1"/>
          <p:nvPr/>
        </p:nvSpPr>
        <p:spPr>
          <a:xfrm>
            <a:off x="2274362" y="3619200"/>
            <a:ext cx="13062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0" i="1"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slido.com</a:t>
            </a:r>
            <a:endParaRPr sz="2000" b="0" i="1" u="sng"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Calibri"/>
                <a:ea typeface="Calibri"/>
                <a:cs typeface="Calibri"/>
                <a:sym typeface="Calibri"/>
              </a:rPr>
              <a:t>#cse163</a:t>
            </a:r>
            <a:endParaRPr sz="2000" b="0" i="0" u="none" strike="noStrike" cap="none">
              <a:solidFill>
                <a:srgbClr val="000000"/>
              </a:solidFill>
              <a:latin typeface="Arial"/>
              <a:ea typeface="Arial"/>
              <a:cs typeface="Arial"/>
              <a:sym typeface="Arial"/>
            </a:endParaRPr>
          </a:p>
        </p:txBody>
      </p:sp>
      <p:pic>
        <p:nvPicPr>
          <p:cNvPr id="137" name="Google Shape;137;p1" title="slido.png"/>
          <p:cNvPicPr preferRelativeResize="0"/>
          <p:nvPr/>
        </p:nvPicPr>
        <p:blipFill>
          <a:blip r:embed="rId6">
            <a:alphaModFix/>
          </a:blip>
          <a:stretch>
            <a:fillRect/>
          </a:stretch>
        </p:blipFill>
        <p:spPr>
          <a:xfrm>
            <a:off x="649127" y="3107125"/>
            <a:ext cx="1625226" cy="1602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a:extLst>
            <a:ext uri="{FF2B5EF4-FFF2-40B4-BE49-F238E27FC236}">
              <a16:creationId xmlns:a16="http://schemas.microsoft.com/office/drawing/2014/main" id="{48F9BBBD-B6C2-FD6D-7C00-70EB36CF53CE}"/>
            </a:ext>
          </a:extLst>
        </p:cNvPr>
        <p:cNvGrpSpPr/>
        <p:nvPr/>
      </p:nvGrpSpPr>
      <p:grpSpPr>
        <a:xfrm>
          <a:off x="0" y="0"/>
          <a:ext cx="0" cy="0"/>
          <a:chOff x="0" y="0"/>
          <a:chExt cx="0" cy="0"/>
        </a:xfrm>
      </p:grpSpPr>
      <p:sp>
        <p:nvSpPr>
          <p:cNvPr id="142" name="Google Shape;142;g3dd7cce7e2d_0_0">
            <a:extLst>
              <a:ext uri="{FF2B5EF4-FFF2-40B4-BE49-F238E27FC236}">
                <a16:creationId xmlns:a16="http://schemas.microsoft.com/office/drawing/2014/main" id="{99E7F685-0F19-05AB-6CA9-F851B66F4441}"/>
              </a:ext>
            </a:extLst>
          </p:cNvPr>
          <p:cNvSpPr txBox="1">
            <a:spLocks noGrp="1"/>
          </p:cNvSpPr>
          <p:nvPr>
            <p:ph type="title"/>
          </p:nvPr>
        </p:nvSpPr>
        <p:spPr>
          <a:xfrm>
            <a:off x="819150" y="6251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Announcements</a:t>
            </a:r>
            <a:endParaRPr>
              <a:solidFill>
                <a:srgbClr val="AF7B51"/>
              </a:solidFill>
            </a:endParaRPr>
          </a:p>
        </p:txBody>
      </p:sp>
      <p:sp>
        <p:nvSpPr>
          <p:cNvPr id="143" name="Google Shape;143;g3dd7cce7e2d_0_0">
            <a:extLst>
              <a:ext uri="{FF2B5EF4-FFF2-40B4-BE49-F238E27FC236}">
                <a16:creationId xmlns:a16="http://schemas.microsoft.com/office/drawing/2014/main" id="{BD0ADD6A-616C-FF1A-1E94-87081C11F1DA}"/>
              </a:ext>
            </a:extLst>
          </p:cNvPr>
          <p:cNvSpPr txBox="1"/>
          <p:nvPr/>
        </p:nvSpPr>
        <p:spPr>
          <a:xfrm>
            <a:off x="819150" y="1486650"/>
            <a:ext cx="7505700" cy="27525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Clr>
                <a:schemeClr val="dk2"/>
              </a:buClr>
              <a:buSzPts val="1600"/>
              <a:buFont typeface="Calibri"/>
              <a:buChar char="●"/>
            </a:pPr>
            <a:r>
              <a:rPr lang="en" sz="1600" b="1" dirty="0">
                <a:solidFill>
                  <a:schemeClr val="accent2"/>
                </a:solidFill>
                <a:latin typeface="Calibri"/>
                <a:ea typeface="Calibri"/>
                <a:cs typeface="Calibri"/>
                <a:sym typeface="Calibri"/>
              </a:rPr>
              <a:t>Project Part 3 </a:t>
            </a:r>
            <a:r>
              <a:rPr lang="en" sz="1600" dirty="0">
                <a:solidFill>
                  <a:schemeClr val="dk2"/>
                </a:solidFill>
                <a:latin typeface="Calibri"/>
                <a:ea typeface="Calibri"/>
                <a:cs typeface="Calibri"/>
                <a:sym typeface="Calibri"/>
              </a:rPr>
              <a:t>due June 5th at 11:59pm on Gradescope!</a:t>
            </a:r>
            <a:endParaRPr sz="1600" b="1" dirty="0">
              <a:solidFill>
                <a:srgbClr val="D9563F"/>
              </a:solidFill>
              <a:latin typeface="Calibri"/>
              <a:ea typeface="Calibri"/>
              <a:cs typeface="Calibri"/>
              <a:sym typeface="Calibri"/>
            </a:endParaRPr>
          </a:p>
          <a:p>
            <a:pPr marL="457200" marR="0" lvl="0" indent="-330200" algn="l" rtl="0">
              <a:lnSpc>
                <a:spcPct val="115000"/>
              </a:lnSpc>
              <a:spcBef>
                <a:spcPts val="0"/>
              </a:spcBef>
              <a:spcAft>
                <a:spcPts val="0"/>
              </a:spcAft>
              <a:buClr>
                <a:srgbClr val="233A44"/>
              </a:buClr>
              <a:buSzPts val="1600"/>
              <a:buFont typeface="Calibri"/>
              <a:buChar char="●"/>
            </a:pPr>
            <a:r>
              <a:rPr lang="en" sz="1600" b="1" dirty="0">
                <a:solidFill>
                  <a:srgbClr val="D9563F"/>
                </a:solidFill>
                <a:latin typeface="Calibri"/>
                <a:ea typeface="Calibri"/>
                <a:cs typeface="Calibri"/>
                <a:sym typeface="Calibri"/>
              </a:rPr>
              <a:t>THA 5 Peer Reviews</a:t>
            </a:r>
            <a:r>
              <a:rPr lang="en" sz="1600" b="1" i="0" u="none" strike="noStrike" cap="none" dirty="0">
                <a:solidFill>
                  <a:srgbClr val="D9563F"/>
                </a:solidFill>
                <a:latin typeface="Calibri"/>
                <a:ea typeface="Calibri"/>
                <a:cs typeface="Calibri"/>
                <a:sym typeface="Calibri"/>
              </a:rPr>
              <a:t> </a:t>
            </a:r>
            <a:r>
              <a:rPr lang="en" sz="1600" b="0" i="0" u="none" strike="noStrike" cap="none" dirty="0">
                <a:solidFill>
                  <a:srgbClr val="233A44"/>
                </a:solidFill>
                <a:latin typeface="Calibri"/>
                <a:ea typeface="Calibri"/>
                <a:cs typeface="Calibri"/>
                <a:sym typeface="Calibri"/>
              </a:rPr>
              <a:t>due </a:t>
            </a:r>
            <a:r>
              <a:rPr lang="en" sz="1600" dirty="0">
                <a:solidFill>
                  <a:srgbClr val="233A44"/>
                </a:solidFill>
                <a:latin typeface="Calibri"/>
                <a:ea typeface="Calibri"/>
                <a:cs typeface="Calibri"/>
                <a:sym typeface="Calibri"/>
              </a:rPr>
              <a:t>Monday June 1st</a:t>
            </a:r>
            <a:r>
              <a:rPr lang="en" sz="1600" b="0" i="0" u="none" strike="noStrike" cap="none" dirty="0">
                <a:solidFill>
                  <a:srgbClr val="233A44"/>
                </a:solidFill>
                <a:latin typeface="Calibri"/>
                <a:ea typeface="Calibri"/>
                <a:cs typeface="Calibri"/>
                <a:sym typeface="Calibri"/>
              </a:rPr>
              <a:t> at 11:59pm</a:t>
            </a:r>
            <a:endParaRPr sz="1600" b="0" i="0" u="none" strike="noStrike" cap="none" dirty="0">
              <a:solidFill>
                <a:srgbClr val="233A44"/>
              </a:solidFill>
              <a:latin typeface="Calibri"/>
              <a:ea typeface="Calibri"/>
              <a:cs typeface="Calibri"/>
              <a:sym typeface="Calibri"/>
            </a:endParaRPr>
          </a:p>
          <a:p>
            <a:pPr marL="457200" marR="0" lvl="0" indent="-330200" algn="l" rtl="0">
              <a:lnSpc>
                <a:spcPct val="115000"/>
              </a:lnSpc>
              <a:spcBef>
                <a:spcPts val="0"/>
              </a:spcBef>
              <a:spcAft>
                <a:spcPts val="0"/>
              </a:spcAft>
              <a:buClr>
                <a:schemeClr val="dk2"/>
              </a:buClr>
              <a:buSzPts val="1600"/>
              <a:buFont typeface="Calibri"/>
              <a:buChar char="●"/>
            </a:pPr>
            <a:r>
              <a:rPr lang="en" sz="1600" b="1" dirty="0">
                <a:solidFill>
                  <a:schemeClr val="accent2"/>
                </a:solidFill>
                <a:latin typeface="Calibri"/>
                <a:ea typeface="Calibri"/>
                <a:cs typeface="Calibri"/>
                <a:sym typeface="Calibri"/>
              </a:rPr>
              <a:t>Checkpoint </a:t>
            </a:r>
            <a:r>
              <a:rPr lang="en" sz="1600" b="1" i="0" u="none" strike="noStrike" cap="none" dirty="0">
                <a:solidFill>
                  <a:schemeClr val="accent2"/>
                </a:solidFill>
                <a:latin typeface="Calibri"/>
                <a:ea typeface="Calibri"/>
                <a:cs typeface="Calibri"/>
                <a:sym typeface="Calibri"/>
              </a:rPr>
              <a:t>5</a:t>
            </a:r>
            <a:r>
              <a:rPr lang="en" sz="1600" b="1" i="0" u="none" strike="noStrike" cap="none" dirty="0">
                <a:solidFill>
                  <a:schemeClr val="dk2"/>
                </a:solidFill>
                <a:latin typeface="Calibri"/>
                <a:ea typeface="Calibri"/>
                <a:cs typeface="Calibri"/>
                <a:sym typeface="Calibri"/>
              </a:rPr>
              <a:t> </a:t>
            </a:r>
            <a:r>
              <a:rPr lang="en" sz="1600" b="0" i="0" u="none" strike="noStrike" cap="none" dirty="0">
                <a:solidFill>
                  <a:schemeClr val="dk2"/>
                </a:solidFill>
                <a:latin typeface="Calibri"/>
                <a:ea typeface="Calibri"/>
                <a:cs typeface="Calibri"/>
                <a:sym typeface="Calibri"/>
              </a:rPr>
              <a:t>due Tuesday, </a:t>
            </a:r>
            <a:r>
              <a:rPr lang="en" sz="1600" dirty="0">
                <a:solidFill>
                  <a:schemeClr val="dk2"/>
                </a:solidFill>
                <a:latin typeface="Calibri"/>
                <a:ea typeface="Calibri"/>
                <a:cs typeface="Calibri"/>
                <a:sym typeface="Calibri"/>
              </a:rPr>
              <a:t>June </a:t>
            </a:r>
            <a:r>
              <a:rPr lang="en" sz="1600" b="0" i="0" u="none" strike="noStrike" cap="none" dirty="0">
                <a:solidFill>
                  <a:schemeClr val="dk2"/>
                </a:solidFill>
                <a:latin typeface="Calibri"/>
                <a:ea typeface="Calibri"/>
                <a:cs typeface="Calibri"/>
                <a:sym typeface="Calibri"/>
              </a:rPr>
              <a:t>2</a:t>
            </a:r>
            <a:r>
              <a:rPr lang="en" sz="1600" dirty="0">
                <a:solidFill>
                  <a:schemeClr val="dk2"/>
                </a:solidFill>
                <a:latin typeface="Calibri"/>
                <a:ea typeface="Calibri"/>
                <a:cs typeface="Calibri"/>
                <a:sym typeface="Calibri"/>
              </a:rPr>
              <a:t>nd</a:t>
            </a:r>
            <a:r>
              <a:rPr lang="en" sz="1600" b="0" i="0" u="none" strike="noStrike" cap="none" dirty="0">
                <a:solidFill>
                  <a:schemeClr val="dk2"/>
                </a:solidFill>
                <a:latin typeface="Calibri"/>
                <a:ea typeface="Calibri"/>
                <a:cs typeface="Calibri"/>
                <a:sym typeface="Calibri"/>
              </a:rPr>
              <a:t> at 11:59pm!</a:t>
            </a:r>
            <a:endParaRPr sz="1600" b="0" i="0" u="none" strike="noStrike" cap="none" dirty="0">
              <a:solidFill>
                <a:srgbClr val="233A44"/>
              </a:solidFill>
              <a:latin typeface="Calibri"/>
              <a:ea typeface="Calibri"/>
              <a:cs typeface="Calibri"/>
              <a:sym typeface="Calibri"/>
            </a:endParaRPr>
          </a:p>
          <a:p>
            <a:pPr marL="457200" marR="0" lvl="0" indent="-330200" algn="l" rtl="0">
              <a:lnSpc>
                <a:spcPct val="115000"/>
              </a:lnSpc>
              <a:spcBef>
                <a:spcPts val="0"/>
              </a:spcBef>
              <a:spcAft>
                <a:spcPts val="0"/>
              </a:spcAft>
              <a:buClr>
                <a:srgbClr val="233A44"/>
              </a:buClr>
              <a:buSzPts val="1600"/>
              <a:buFont typeface="Calibri"/>
              <a:buChar char="●"/>
            </a:pPr>
            <a:r>
              <a:rPr lang="en" sz="1600" b="1" i="0" u="none" strike="noStrike" cap="none" dirty="0">
                <a:solidFill>
                  <a:srgbClr val="D9563F"/>
                </a:solidFill>
                <a:latin typeface="Calibri"/>
                <a:ea typeface="Calibri"/>
                <a:cs typeface="Calibri"/>
                <a:sym typeface="Calibri"/>
              </a:rPr>
              <a:t>Lesson 2</a:t>
            </a:r>
            <a:r>
              <a:rPr lang="en" sz="1600" b="1" dirty="0">
                <a:solidFill>
                  <a:srgbClr val="D9563F"/>
                </a:solidFill>
                <a:latin typeface="Calibri"/>
                <a:ea typeface="Calibri"/>
                <a:cs typeface="Calibri"/>
                <a:sym typeface="Calibri"/>
              </a:rPr>
              <a:t>4</a:t>
            </a:r>
            <a:r>
              <a:rPr lang="en" sz="1600" b="1" i="0" u="none" strike="noStrike" cap="none" dirty="0">
                <a:solidFill>
                  <a:srgbClr val="D9563F"/>
                </a:solidFill>
                <a:latin typeface="Calibri"/>
                <a:ea typeface="Calibri"/>
                <a:cs typeface="Calibri"/>
                <a:sym typeface="Calibri"/>
              </a:rPr>
              <a:t> Canvas Quiz</a:t>
            </a:r>
            <a:r>
              <a:rPr lang="en" sz="1600" b="1" i="0" u="none" strike="noStrike" cap="none" dirty="0">
                <a:solidFill>
                  <a:srgbClr val="233A44"/>
                </a:solidFill>
                <a:latin typeface="Calibri"/>
                <a:ea typeface="Calibri"/>
                <a:cs typeface="Calibri"/>
                <a:sym typeface="Calibri"/>
              </a:rPr>
              <a:t> </a:t>
            </a:r>
            <a:r>
              <a:rPr lang="en" sz="1600" b="0" i="0" u="none" strike="noStrike" cap="none" dirty="0">
                <a:solidFill>
                  <a:srgbClr val="233A44"/>
                </a:solidFill>
                <a:latin typeface="Calibri"/>
                <a:ea typeface="Calibri"/>
                <a:cs typeface="Calibri"/>
                <a:sym typeface="Calibri"/>
              </a:rPr>
              <a:t>due </a:t>
            </a:r>
            <a:r>
              <a:rPr lang="en" sz="1600" dirty="0">
                <a:solidFill>
                  <a:srgbClr val="233A44"/>
                </a:solidFill>
                <a:latin typeface="Calibri"/>
                <a:ea typeface="Calibri"/>
                <a:cs typeface="Calibri"/>
                <a:sym typeface="Calibri"/>
              </a:rPr>
              <a:t>tomorrow </a:t>
            </a:r>
            <a:r>
              <a:rPr lang="en" sz="1600" b="0" i="0" u="none" strike="noStrike" cap="none" dirty="0">
                <a:solidFill>
                  <a:srgbClr val="233A44"/>
                </a:solidFill>
                <a:latin typeface="Calibri"/>
                <a:ea typeface="Calibri"/>
                <a:cs typeface="Calibri"/>
                <a:sym typeface="Calibri"/>
              </a:rPr>
              <a:t>at 11:59pm!</a:t>
            </a:r>
          </a:p>
          <a:p>
            <a:pPr marL="457200" lvl="0" indent="-330200">
              <a:lnSpc>
                <a:spcPct val="115000"/>
              </a:lnSpc>
              <a:buClr>
                <a:srgbClr val="233A44"/>
              </a:buClr>
              <a:buSzPts val="1600"/>
              <a:buFont typeface="Calibri"/>
              <a:buChar char="●"/>
            </a:pPr>
            <a:r>
              <a:rPr lang="en" sz="1600" b="1" dirty="0">
                <a:solidFill>
                  <a:srgbClr val="D9563F"/>
                </a:solidFill>
                <a:latin typeface="Calibri"/>
                <a:ea typeface="Calibri"/>
                <a:cs typeface="Calibri"/>
                <a:sym typeface="Calibri"/>
              </a:rPr>
              <a:t>Project Presentations </a:t>
            </a:r>
            <a:r>
              <a:rPr lang="en" sz="1600" dirty="0">
                <a:solidFill>
                  <a:srgbClr val="233A44"/>
                </a:solidFill>
                <a:latin typeface="Calibri"/>
                <a:ea typeface="Calibri"/>
                <a:cs typeface="Calibri"/>
                <a:sym typeface="Calibri"/>
              </a:rPr>
              <a:t>next week! (Thursday and Friday)</a:t>
            </a:r>
            <a:endParaRPr sz="1600" b="0" i="0" u="none" strike="noStrike" cap="none" dirty="0">
              <a:solidFill>
                <a:srgbClr val="233A44"/>
              </a:solidFill>
              <a:latin typeface="Calibri"/>
              <a:ea typeface="Calibri"/>
              <a:cs typeface="Calibri"/>
              <a:sym typeface="Calibri"/>
            </a:endParaRPr>
          </a:p>
        </p:txBody>
      </p:sp>
    </p:spTree>
    <p:extLst>
      <p:ext uri="{BB962C8B-B14F-4D97-AF65-F5344CB8AC3E}">
        <p14:creationId xmlns:p14="http://schemas.microsoft.com/office/powerpoint/2010/main" val="307714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dd7cce7e2d_0_0"/>
          <p:cNvSpPr txBox="1">
            <a:spLocks noGrp="1"/>
          </p:cNvSpPr>
          <p:nvPr>
            <p:ph type="title"/>
          </p:nvPr>
        </p:nvSpPr>
        <p:spPr>
          <a:xfrm>
            <a:off x="819150" y="482027"/>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dirty="0">
                <a:solidFill>
                  <a:srgbClr val="AF7B51"/>
                </a:solidFill>
                <a:hlinkClick r:id="rId3"/>
              </a:rPr>
              <a:t>Project Presentations (Project Part 4)</a:t>
            </a:r>
            <a:endParaRPr dirty="0">
              <a:solidFill>
                <a:srgbClr val="AF7B51"/>
              </a:solidFill>
            </a:endParaRPr>
          </a:p>
        </p:txBody>
      </p:sp>
      <p:sp>
        <p:nvSpPr>
          <p:cNvPr id="143" name="Google Shape;143;g3dd7cce7e2d_0_0"/>
          <p:cNvSpPr txBox="1"/>
          <p:nvPr/>
        </p:nvSpPr>
        <p:spPr>
          <a:xfrm>
            <a:off x="818984" y="1127327"/>
            <a:ext cx="7505700" cy="3683213"/>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Clr>
                <a:schemeClr val="dk2"/>
              </a:buClr>
              <a:buSzPts val="1600"/>
              <a:buFont typeface="Calibri"/>
              <a:buChar char="●"/>
            </a:pPr>
            <a:r>
              <a:rPr lang="en" sz="1600" dirty="0">
                <a:solidFill>
                  <a:schemeClr val="dk2"/>
                </a:solidFill>
                <a:latin typeface="Calibri"/>
                <a:ea typeface="Calibri"/>
                <a:cs typeface="Calibri"/>
                <a:sym typeface="Calibri"/>
              </a:rPr>
              <a:t>Project presentations will happen next week on </a:t>
            </a:r>
            <a:r>
              <a:rPr lang="en" sz="1600" b="1" i="1" dirty="0">
                <a:solidFill>
                  <a:schemeClr val="dk2"/>
                </a:solidFill>
                <a:latin typeface="Calibri"/>
                <a:ea typeface="Calibri"/>
                <a:cs typeface="Calibri"/>
                <a:sym typeface="Calibri"/>
              </a:rPr>
              <a:t>Thursday, June 4</a:t>
            </a:r>
            <a:r>
              <a:rPr lang="en" sz="1600" b="1" i="1" baseline="30000" dirty="0">
                <a:solidFill>
                  <a:schemeClr val="dk2"/>
                </a:solidFill>
                <a:latin typeface="Calibri"/>
                <a:ea typeface="Calibri"/>
                <a:cs typeface="Calibri"/>
                <a:sym typeface="Calibri"/>
              </a:rPr>
              <a:t>th</a:t>
            </a:r>
            <a:r>
              <a:rPr lang="en" sz="1600" i="1" dirty="0">
                <a:solidFill>
                  <a:schemeClr val="dk2"/>
                </a:solidFill>
                <a:latin typeface="Calibri"/>
                <a:ea typeface="Calibri"/>
                <a:cs typeface="Calibri"/>
                <a:sym typeface="Calibri"/>
              </a:rPr>
              <a:t> </a:t>
            </a:r>
            <a:r>
              <a:rPr lang="en" sz="1600" dirty="0">
                <a:solidFill>
                  <a:schemeClr val="dk2"/>
                </a:solidFill>
                <a:latin typeface="Calibri"/>
                <a:ea typeface="Calibri"/>
                <a:cs typeface="Calibri"/>
                <a:sym typeface="Calibri"/>
              </a:rPr>
              <a:t>(during section) and </a:t>
            </a:r>
            <a:r>
              <a:rPr lang="en" sz="1600" b="1" i="1" dirty="0">
                <a:solidFill>
                  <a:schemeClr val="dk2"/>
                </a:solidFill>
                <a:latin typeface="Calibri"/>
                <a:ea typeface="Calibri"/>
                <a:cs typeface="Calibri"/>
                <a:sym typeface="Calibri"/>
              </a:rPr>
              <a:t>Friday, June 5</a:t>
            </a:r>
            <a:r>
              <a:rPr lang="en" sz="1600" b="1" i="1" baseline="30000" dirty="0">
                <a:solidFill>
                  <a:schemeClr val="dk2"/>
                </a:solidFill>
                <a:latin typeface="Calibri"/>
                <a:ea typeface="Calibri"/>
                <a:cs typeface="Calibri"/>
                <a:sym typeface="Calibri"/>
              </a:rPr>
              <a:t>th</a:t>
            </a:r>
            <a:r>
              <a:rPr lang="en" sz="1600" b="1" i="1" dirty="0">
                <a:solidFill>
                  <a:schemeClr val="dk2"/>
                </a:solidFill>
                <a:latin typeface="Calibri"/>
                <a:ea typeface="Calibri"/>
                <a:cs typeface="Calibri"/>
                <a:sym typeface="Calibri"/>
              </a:rPr>
              <a:t> </a:t>
            </a:r>
            <a:r>
              <a:rPr lang="en" sz="1600" dirty="0">
                <a:solidFill>
                  <a:schemeClr val="dk2"/>
                </a:solidFill>
                <a:latin typeface="Calibri"/>
                <a:ea typeface="Calibri"/>
                <a:cs typeface="Calibri"/>
                <a:sym typeface="Calibri"/>
              </a:rPr>
              <a:t>(during lecture) </a:t>
            </a:r>
          </a:p>
          <a:p>
            <a:pPr marL="457200" lvl="0" indent="-330200" algn="l" rtl="0">
              <a:lnSpc>
                <a:spcPct val="115000"/>
              </a:lnSpc>
              <a:spcBef>
                <a:spcPts val="0"/>
              </a:spcBef>
              <a:spcAft>
                <a:spcPts val="0"/>
              </a:spcAft>
              <a:buClr>
                <a:schemeClr val="dk2"/>
              </a:buClr>
              <a:buSzPts val="1600"/>
              <a:buFont typeface="Calibri"/>
              <a:buChar char="●"/>
            </a:pPr>
            <a:r>
              <a:rPr lang="en" sz="1600" dirty="0">
                <a:solidFill>
                  <a:schemeClr val="dk2"/>
                </a:solidFill>
                <a:latin typeface="Calibri"/>
                <a:ea typeface="Calibri"/>
                <a:cs typeface="Calibri"/>
                <a:sym typeface="Calibri"/>
              </a:rPr>
              <a:t>Presentations should be no longer than 3 minutes</a:t>
            </a:r>
          </a:p>
          <a:p>
            <a:pPr marL="457200" lvl="0" indent="-330200" algn="l" rtl="0">
              <a:lnSpc>
                <a:spcPct val="115000"/>
              </a:lnSpc>
              <a:spcBef>
                <a:spcPts val="0"/>
              </a:spcBef>
              <a:spcAft>
                <a:spcPts val="0"/>
              </a:spcAft>
              <a:buClr>
                <a:schemeClr val="dk2"/>
              </a:buClr>
              <a:buSzPts val="1600"/>
              <a:buFont typeface="Calibri"/>
              <a:buChar char="●"/>
            </a:pPr>
            <a:r>
              <a:rPr lang="en" sz="1600" b="1" i="1" dirty="0">
                <a:solidFill>
                  <a:schemeClr val="dk2"/>
                </a:solidFill>
                <a:latin typeface="Calibri"/>
                <a:ea typeface="Calibri"/>
                <a:cs typeface="Calibri"/>
                <a:sym typeface="Calibri"/>
              </a:rPr>
              <a:t>Group projects</a:t>
            </a:r>
            <a:r>
              <a:rPr lang="en" sz="1600" dirty="0">
                <a:solidFill>
                  <a:schemeClr val="dk2"/>
                </a:solidFill>
                <a:latin typeface="Calibri"/>
                <a:ea typeface="Calibri"/>
                <a:cs typeface="Calibri"/>
                <a:sym typeface="Calibri"/>
              </a:rPr>
              <a:t>: all members must be present for the </a:t>
            </a:r>
            <a:r>
              <a:rPr lang="en" sz="1600" b="1" i="1" dirty="0">
                <a:solidFill>
                  <a:schemeClr val="dk2"/>
                </a:solidFill>
                <a:latin typeface="Calibri"/>
                <a:ea typeface="Calibri"/>
                <a:cs typeface="Calibri"/>
                <a:sym typeface="Calibri"/>
              </a:rPr>
              <a:t>presentation and participate </a:t>
            </a:r>
            <a:r>
              <a:rPr lang="en" sz="1600" dirty="0">
                <a:solidFill>
                  <a:schemeClr val="dk2"/>
                </a:solidFill>
                <a:latin typeface="Calibri"/>
                <a:ea typeface="Calibri"/>
                <a:cs typeface="Calibri"/>
                <a:sym typeface="Calibri"/>
              </a:rPr>
              <a:t>to receive full credit</a:t>
            </a:r>
            <a:r>
              <a:rPr lang="en" sz="1600" b="1" i="1" dirty="0">
                <a:solidFill>
                  <a:schemeClr val="dk2"/>
                </a:solidFill>
                <a:latin typeface="Calibri"/>
                <a:ea typeface="Calibri"/>
                <a:cs typeface="Calibri"/>
                <a:sym typeface="Calibri"/>
              </a:rPr>
              <a:t>. You only need to present in ONE section</a:t>
            </a:r>
            <a:endParaRPr lang="en" sz="1600" dirty="0">
              <a:solidFill>
                <a:schemeClr val="dk2"/>
              </a:solidFill>
              <a:latin typeface="Calibri"/>
              <a:ea typeface="Calibri"/>
              <a:cs typeface="Calibri"/>
              <a:sym typeface="Calibri"/>
            </a:endParaRPr>
          </a:p>
          <a:p>
            <a:pPr marL="457200" lvl="0" indent="-330200" algn="l" rtl="0">
              <a:lnSpc>
                <a:spcPct val="115000"/>
              </a:lnSpc>
              <a:spcBef>
                <a:spcPts val="0"/>
              </a:spcBef>
              <a:spcAft>
                <a:spcPts val="0"/>
              </a:spcAft>
              <a:buClr>
                <a:schemeClr val="dk2"/>
              </a:buClr>
              <a:buSzPts val="1600"/>
              <a:buFont typeface="Calibri"/>
              <a:buChar char="●"/>
            </a:pPr>
            <a:r>
              <a:rPr lang="en" sz="1600" dirty="0">
                <a:solidFill>
                  <a:schemeClr val="dk2"/>
                </a:solidFill>
                <a:latin typeface="Calibri"/>
                <a:ea typeface="Calibri"/>
                <a:cs typeface="Calibri"/>
                <a:sym typeface="Calibri"/>
              </a:rPr>
              <a:t>You will be expected to provide feedback on 2-3 presentations which will be assigned to you on the day of the section</a:t>
            </a:r>
          </a:p>
          <a:p>
            <a:pPr marL="457200" lvl="0" indent="-330200" algn="l" rtl="0">
              <a:lnSpc>
                <a:spcPct val="115000"/>
              </a:lnSpc>
              <a:spcBef>
                <a:spcPts val="0"/>
              </a:spcBef>
              <a:spcAft>
                <a:spcPts val="0"/>
              </a:spcAft>
              <a:buClr>
                <a:schemeClr val="dk2"/>
              </a:buClr>
              <a:buSzPts val="1600"/>
              <a:buFont typeface="Calibri"/>
              <a:buChar char="●"/>
            </a:pPr>
            <a:r>
              <a:rPr lang="en" sz="1600" dirty="0">
                <a:solidFill>
                  <a:schemeClr val="dk2"/>
                </a:solidFill>
                <a:latin typeface="Calibri"/>
                <a:ea typeface="Calibri"/>
                <a:cs typeface="Calibri"/>
                <a:sym typeface="Calibri"/>
              </a:rPr>
              <a:t>If you have a time conflict for section, you will be required to present in lecture on Friday, June 5</a:t>
            </a:r>
            <a:r>
              <a:rPr lang="en" sz="1600" baseline="30000" dirty="0">
                <a:solidFill>
                  <a:schemeClr val="dk2"/>
                </a:solidFill>
                <a:latin typeface="Calibri"/>
                <a:ea typeface="Calibri"/>
                <a:cs typeface="Calibri"/>
                <a:sym typeface="Calibri"/>
              </a:rPr>
              <a:t>th</a:t>
            </a:r>
            <a:r>
              <a:rPr lang="en" sz="1600" dirty="0">
                <a:solidFill>
                  <a:schemeClr val="dk2"/>
                </a:solidFill>
                <a:latin typeface="Calibri"/>
                <a:ea typeface="Calibri"/>
                <a:cs typeface="Calibri"/>
                <a:sym typeface="Calibri"/>
              </a:rPr>
              <a:t>. </a:t>
            </a:r>
          </a:p>
          <a:p>
            <a:pPr marL="457200" lvl="0" indent="-330200" algn="l" rtl="0">
              <a:lnSpc>
                <a:spcPct val="115000"/>
              </a:lnSpc>
              <a:spcBef>
                <a:spcPts val="0"/>
              </a:spcBef>
              <a:spcAft>
                <a:spcPts val="0"/>
              </a:spcAft>
              <a:buClr>
                <a:schemeClr val="dk2"/>
              </a:buClr>
              <a:buSzPts val="1600"/>
              <a:buFont typeface="Calibri"/>
              <a:buChar char="●"/>
            </a:pPr>
            <a:r>
              <a:rPr lang="en" sz="1600" dirty="0">
                <a:solidFill>
                  <a:schemeClr val="dk2"/>
                </a:solidFill>
                <a:latin typeface="Calibri"/>
                <a:ea typeface="Calibri"/>
                <a:cs typeface="Calibri"/>
                <a:sym typeface="Calibri"/>
              </a:rPr>
              <a:t>If neither times work, you will be required to present in Adrian’s office hours on June 2 </a:t>
            </a:r>
            <a:r>
              <a:rPr lang="en" sz="1600" dirty="0">
                <a:solidFill>
                  <a:schemeClr val="dk2"/>
                </a:solidFill>
                <a:latin typeface="Calibri"/>
                <a:ea typeface="Calibri"/>
                <a:cs typeface="Calibri"/>
                <a:sym typeface="Wingdings" panose="05000000000000000000" pitchFamily="2" charset="2"/>
              </a:rPr>
              <a:t></a:t>
            </a:r>
            <a:r>
              <a:rPr lang="en" sz="1600" dirty="0">
                <a:solidFill>
                  <a:schemeClr val="dk2"/>
                </a:solidFill>
                <a:latin typeface="Calibri"/>
                <a:ea typeface="Calibri"/>
                <a:cs typeface="Calibri"/>
                <a:sym typeface="Calibri"/>
              </a:rPr>
              <a:t> you must provide a signed letter/note or other proof of the time conflict no later than Sunday, </a:t>
            </a:r>
            <a:r>
              <a:rPr lang="en" sz="1600">
                <a:solidFill>
                  <a:schemeClr val="dk2"/>
                </a:solidFill>
                <a:latin typeface="Calibri"/>
                <a:ea typeface="Calibri"/>
                <a:cs typeface="Calibri"/>
                <a:sym typeface="Calibri"/>
              </a:rPr>
              <a:t>May 31</a:t>
            </a:r>
            <a:r>
              <a:rPr lang="en" sz="1600" baseline="30000">
                <a:solidFill>
                  <a:schemeClr val="dk2"/>
                </a:solidFill>
                <a:latin typeface="Calibri"/>
                <a:ea typeface="Calibri"/>
                <a:cs typeface="Calibri"/>
                <a:sym typeface="Calibri"/>
              </a:rPr>
              <a:t>st</a:t>
            </a:r>
            <a:r>
              <a:rPr lang="en" sz="1600">
                <a:solidFill>
                  <a:schemeClr val="dk2"/>
                </a:solidFill>
                <a:latin typeface="Calibri"/>
                <a:ea typeface="Calibri"/>
                <a:cs typeface="Calibri"/>
                <a:sym typeface="Calibri"/>
              </a:rPr>
              <a:t> </a:t>
            </a:r>
            <a:r>
              <a:rPr lang="en" sz="1600" dirty="0">
                <a:solidFill>
                  <a:schemeClr val="dk2"/>
                </a:solidFill>
                <a:latin typeface="Calibri"/>
                <a:ea typeface="Calibri"/>
                <a:cs typeface="Calibri"/>
                <a:sym typeface="Calibri"/>
              </a:rPr>
              <a:t>at 11:59pm</a:t>
            </a:r>
          </a:p>
          <a:p>
            <a:pPr marL="457200" lvl="0" indent="-330200" algn="l" rtl="0">
              <a:lnSpc>
                <a:spcPct val="115000"/>
              </a:lnSpc>
              <a:spcBef>
                <a:spcPts val="0"/>
              </a:spcBef>
              <a:spcAft>
                <a:spcPts val="0"/>
              </a:spcAft>
              <a:buClr>
                <a:schemeClr val="dk2"/>
              </a:buClr>
              <a:buSzPts val="1600"/>
              <a:buFont typeface="Calibri"/>
              <a:buChar char="●"/>
            </a:pPr>
            <a:endParaRPr lang="en" sz="1600" dirty="0">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e498450e1a_0_0"/>
          <p:cNvSpPr txBox="1">
            <a:spLocks noGrp="1"/>
          </p:cNvSpPr>
          <p:nvPr>
            <p:ph type="title"/>
          </p:nvPr>
        </p:nvSpPr>
        <p:spPr>
          <a:xfrm>
            <a:off x="773550" y="5583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Fairness Recap</a:t>
            </a:r>
            <a:endParaRPr>
              <a:solidFill>
                <a:srgbClr val="AF7B51"/>
              </a:solidFill>
            </a:endParaRPr>
          </a:p>
        </p:txBody>
      </p:sp>
      <p:sp>
        <p:nvSpPr>
          <p:cNvPr id="149" name="Google Shape;149;g3e498450e1a_0_0"/>
          <p:cNvSpPr txBox="1">
            <a:spLocks noGrp="1"/>
          </p:cNvSpPr>
          <p:nvPr>
            <p:ph type="body" idx="1"/>
          </p:nvPr>
        </p:nvSpPr>
        <p:spPr>
          <a:xfrm>
            <a:off x="773550" y="1203650"/>
            <a:ext cx="7505700" cy="7281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What we call “fair” depends on the groups we want to protect</a:t>
            </a:r>
            <a:endParaRPr sz="1600"/>
          </a:p>
          <a:p>
            <a:pPr marL="914400" lvl="1" indent="-317500" algn="l" rtl="0">
              <a:lnSpc>
                <a:spcPct val="115000"/>
              </a:lnSpc>
              <a:spcBef>
                <a:spcPts val="0"/>
              </a:spcBef>
              <a:spcAft>
                <a:spcPts val="0"/>
              </a:spcAft>
              <a:buSzPts val="1400"/>
              <a:buChar char="○"/>
            </a:pPr>
            <a:r>
              <a:rPr lang="en" sz="1400"/>
              <a:t>Individual fairness vs. group fairness</a:t>
            </a:r>
            <a:endParaRPr sz="1400"/>
          </a:p>
        </p:txBody>
      </p:sp>
      <p:sp>
        <p:nvSpPr>
          <p:cNvPr id="150" name="Google Shape;150;g3e498450e1a_0_0"/>
          <p:cNvSpPr txBox="1">
            <a:spLocks noGrp="1"/>
          </p:cNvSpPr>
          <p:nvPr>
            <p:ph type="body" idx="1"/>
          </p:nvPr>
        </p:nvSpPr>
        <p:spPr>
          <a:xfrm>
            <a:off x="773550" y="1931750"/>
            <a:ext cx="7505700" cy="14286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Tradeoff between fairness and accuracy</a:t>
            </a:r>
            <a:endParaRPr sz="1600"/>
          </a:p>
          <a:p>
            <a:pPr marL="914400" lvl="1" indent="-317500" algn="l" rtl="0">
              <a:lnSpc>
                <a:spcPct val="115000"/>
              </a:lnSpc>
              <a:spcBef>
                <a:spcPts val="0"/>
              </a:spcBef>
              <a:spcAft>
                <a:spcPts val="0"/>
              </a:spcAft>
              <a:buSzPts val="1400"/>
              <a:buChar char="○"/>
            </a:pPr>
            <a:r>
              <a:rPr lang="en" sz="1400"/>
              <a:t>The Pareto frontier can help us assess how models perform with respect to fairness and accuracy</a:t>
            </a:r>
            <a:endParaRPr sz="1400"/>
          </a:p>
          <a:p>
            <a:pPr marL="914400" lvl="1" indent="-317500" algn="l" rtl="0">
              <a:lnSpc>
                <a:spcPct val="115000"/>
              </a:lnSpc>
              <a:spcBef>
                <a:spcPts val="0"/>
              </a:spcBef>
              <a:spcAft>
                <a:spcPts val="0"/>
              </a:spcAft>
              <a:buSzPts val="1400"/>
              <a:buChar char="○"/>
            </a:pPr>
            <a:r>
              <a:rPr lang="en" sz="1400"/>
              <a:t>The “sweet spot” depends on what you prioritize</a:t>
            </a:r>
            <a:endParaRPr sz="1400"/>
          </a:p>
        </p:txBody>
      </p:sp>
      <p:sp>
        <p:nvSpPr>
          <p:cNvPr id="151" name="Google Shape;151;g3e498450e1a_0_0"/>
          <p:cNvSpPr txBox="1">
            <a:spLocks noGrp="1"/>
          </p:cNvSpPr>
          <p:nvPr>
            <p:ph type="body" idx="1"/>
          </p:nvPr>
        </p:nvSpPr>
        <p:spPr>
          <a:xfrm>
            <a:off x="819150" y="3258300"/>
            <a:ext cx="7505700" cy="16233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Two worldviews</a:t>
            </a:r>
            <a:endParaRPr sz="1600"/>
          </a:p>
          <a:p>
            <a:pPr marL="914400" lvl="1" indent="-317500" algn="l" rtl="0">
              <a:lnSpc>
                <a:spcPct val="115000"/>
              </a:lnSpc>
              <a:spcBef>
                <a:spcPts val="0"/>
              </a:spcBef>
              <a:spcAft>
                <a:spcPts val="0"/>
              </a:spcAft>
              <a:buSzPts val="1400"/>
              <a:buChar char="○"/>
            </a:pPr>
            <a:r>
              <a:rPr lang="en" sz="1400"/>
              <a:t>What You See Is What You Get (WYSIWYG)</a:t>
            </a:r>
            <a:endParaRPr sz="1400"/>
          </a:p>
          <a:p>
            <a:pPr marL="1371600" lvl="2" indent="-317500" algn="l" rtl="0">
              <a:lnSpc>
                <a:spcPct val="115000"/>
              </a:lnSpc>
              <a:spcBef>
                <a:spcPts val="0"/>
              </a:spcBef>
              <a:spcAft>
                <a:spcPts val="0"/>
              </a:spcAft>
              <a:buSzPts val="1400"/>
              <a:buChar char="■"/>
            </a:pPr>
            <a:r>
              <a:rPr lang="en" sz="1400"/>
              <a:t>Measurements accurately reflect the real world</a:t>
            </a:r>
            <a:endParaRPr sz="1400"/>
          </a:p>
          <a:p>
            <a:pPr marL="914400" lvl="1" indent="-317500" algn="l" rtl="0">
              <a:lnSpc>
                <a:spcPct val="115000"/>
              </a:lnSpc>
              <a:spcBef>
                <a:spcPts val="0"/>
              </a:spcBef>
              <a:spcAft>
                <a:spcPts val="0"/>
              </a:spcAft>
              <a:buSzPts val="1400"/>
              <a:buChar char="○"/>
            </a:pPr>
            <a:r>
              <a:rPr lang="en" sz="1400"/>
              <a:t>We’re All Equal (WAE)</a:t>
            </a:r>
            <a:endParaRPr sz="1400"/>
          </a:p>
          <a:p>
            <a:pPr marL="1371600" lvl="2" indent="-317500" algn="l" rtl="0">
              <a:lnSpc>
                <a:spcPct val="115000"/>
              </a:lnSpc>
              <a:spcBef>
                <a:spcPts val="0"/>
              </a:spcBef>
              <a:spcAft>
                <a:spcPts val="0"/>
              </a:spcAft>
              <a:buSzPts val="1400"/>
              <a:buChar char="■"/>
            </a:pPr>
            <a:r>
              <a:rPr lang="en" sz="1400"/>
              <a:t>Flawed systems or institutions</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e498450e1a_0_8"/>
          <p:cNvSpPr txBox="1">
            <a:spLocks noGrp="1"/>
          </p:cNvSpPr>
          <p:nvPr>
            <p:ph type="title"/>
          </p:nvPr>
        </p:nvSpPr>
        <p:spPr>
          <a:xfrm>
            <a:off x="819150" y="61690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Privacy Recap</a:t>
            </a:r>
            <a:endParaRPr>
              <a:solidFill>
                <a:srgbClr val="AF7B51"/>
              </a:solidFill>
            </a:endParaRPr>
          </a:p>
        </p:txBody>
      </p:sp>
      <p:sp>
        <p:nvSpPr>
          <p:cNvPr id="157" name="Google Shape;157;g3e498450e1a_0_8"/>
          <p:cNvSpPr txBox="1">
            <a:spLocks noGrp="1"/>
          </p:cNvSpPr>
          <p:nvPr>
            <p:ph type="body" idx="1"/>
          </p:nvPr>
        </p:nvSpPr>
        <p:spPr>
          <a:xfrm>
            <a:off x="819150" y="1364250"/>
            <a:ext cx="7505700" cy="10806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Anonymity as a proxy for privacy</a:t>
            </a:r>
            <a:endParaRPr sz="1600"/>
          </a:p>
          <a:p>
            <a:pPr marL="914400" lvl="1" indent="-317500" algn="l" rtl="0">
              <a:lnSpc>
                <a:spcPct val="115000"/>
              </a:lnSpc>
              <a:spcBef>
                <a:spcPts val="0"/>
              </a:spcBef>
              <a:spcAft>
                <a:spcPts val="0"/>
              </a:spcAft>
              <a:buSzPts val="1400"/>
              <a:buChar char="○"/>
            </a:pPr>
            <a:r>
              <a:rPr lang="en" sz="1400"/>
              <a:t>k-anonymity </a:t>
            </a:r>
            <a:endParaRPr sz="1400"/>
          </a:p>
          <a:p>
            <a:pPr marL="914400" lvl="1" indent="-317500" algn="l" rtl="0">
              <a:lnSpc>
                <a:spcPct val="115000"/>
              </a:lnSpc>
              <a:spcBef>
                <a:spcPts val="0"/>
              </a:spcBef>
              <a:spcAft>
                <a:spcPts val="0"/>
              </a:spcAft>
              <a:buSzPts val="1400"/>
              <a:buChar char="○"/>
            </a:pPr>
            <a:r>
              <a:rPr lang="en" sz="1400"/>
              <a:t>Fuzzing the data</a:t>
            </a:r>
            <a:endParaRPr sz="1400"/>
          </a:p>
        </p:txBody>
      </p:sp>
      <p:sp>
        <p:nvSpPr>
          <p:cNvPr id="158" name="Google Shape;158;g3e498450e1a_0_8"/>
          <p:cNvSpPr txBox="1">
            <a:spLocks noGrp="1"/>
          </p:cNvSpPr>
          <p:nvPr>
            <p:ph type="body" idx="1"/>
          </p:nvPr>
        </p:nvSpPr>
        <p:spPr>
          <a:xfrm>
            <a:off x="819150" y="2444850"/>
            <a:ext cx="7505700" cy="14286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Differential privacy</a:t>
            </a:r>
            <a:endParaRPr sz="1600"/>
          </a:p>
          <a:p>
            <a:pPr marL="914400" lvl="1" indent="-317500" algn="l" rtl="0">
              <a:lnSpc>
                <a:spcPct val="115000"/>
              </a:lnSpc>
              <a:spcBef>
                <a:spcPts val="0"/>
              </a:spcBef>
              <a:spcAft>
                <a:spcPts val="0"/>
              </a:spcAft>
              <a:buSzPts val="1400"/>
              <a:buChar char="○"/>
            </a:pPr>
            <a:r>
              <a:rPr lang="en" sz="1400"/>
              <a:t>Data privacy vs. data security</a:t>
            </a:r>
            <a:endParaRPr sz="1400"/>
          </a:p>
          <a:p>
            <a:pPr marL="914400" lvl="1" indent="-317500" algn="l" rtl="0">
              <a:lnSpc>
                <a:spcPct val="115000"/>
              </a:lnSpc>
              <a:spcBef>
                <a:spcPts val="0"/>
              </a:spcBef>
              <a:spcAft>
                <a:spcPts val="0"/>
              </a:spcAft>
              <a:buSzPts val="1400"/>
              <a:buChar char="○"/>
            </a:pPr>
            <a:r>
              <a:rPr lang="en" sz="1400"/>
              <a:t>Jittering</a:t>
            </a:r>
            <a:endParaRPr sz="1400"/>
          </a:p>
          <a:p>
            <a:pPr marL="914400" lvl="1" indent="-317500" algn="l" rtl="0">
              <a:lnSpc>
                <a:spcPct val="115000"/>
              </a:lnSpc>
              <a:spcBef>
                <a:spcPts val="0"/>
              </a:spcBef>
              <a:spcAft>
                <a:spcPts val="0"/>
              </a:spcAft>
              <a:buSzPts val="1400"/>
              <a:buChar char="○"/>
            </a:pPr>
            <a:r>
              <a:rPr lang="en" sz="1400"/>
              <a:t>Randomized response</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e498450e1a_0_15"/>
          <p:cNvSpPr txBox="1">
            <a:spLocks noGrp="1"/>
          </p:cNvSpPr>
          <p:nvPr>
            <p:ph type="title"/>
          </p:nvPr>
        </p:nvSpPr>
        <p:spPr>
          <a:xfrm>
            <a:off x="819150" y="61690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Statistics Recap</a:t>
            </a:r>
            <a:endParaRPr>
              <a:solidFill>
                <a:srgbClr val="AF7B51"/>
              </a:solidFill>
            </a:endParaRPr>
          </a:p>
        </p:txBody>
      </p:sp>
      <p:sp>
        <p:nvSpPr>
          <p:cNvPr id="164" name="Google Shape;164;g3e498450e1a_0_15"/>
          <p:cNvSpPr txBox="1">
            <a:spLocks noGrp="1"/>
          </p:cNvSpPr>
          <p:nvPr>
            <p:ph type="body" idx="1"/>
          </p:nvPr>
        </p:nvSpPr>
        <p:spPr>
          <a:xfrm>
            <a:off x="819150" y="1364250"/>
            <a:ext cx="7505700" cy="10806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We can describe the data that we have collected</a:t>
            </a:r>
            <a:endParaRPr sz="1600"/>
          </a:p>
          <a:p>
            <a:pPr marL="914400" lvl="1" indent="-317500" algn="l" rtl="0">
              <a:lnSpc>
                <a:spcPct val="115000"/>
              </a:lnSpc>
              <a:spcBef>
                <a:spcPts val="0"/>
              </a:spcBef>
              <a:spcAft>
                <a:spcPts val="0"/>
              </a:spcAft>
              <a:buSzPts val="1400"/>
              <a:buChar char="○"/>
            </a:pPr>
            <a:r>
              <a:rPr lang="en" sz="1400"/>
              <a:t>Summary statistics</a:t>
            </a:r>
            <a:endParaRPr sz="1400"/>
          </a:p>
          <a:p>
            <a:pPr marL="914400" lvl="1" indent="-317500" algn="l" rtl="0">
              <a:lnSpc>
                <a:spcPct val="115000"/>
              </a:lnSpc>
              <a:spcBef>
                <a:spcPts val="0"/>
              </a:spcBef>
              <a:spcAft>
                <a:spcPts val="0"/>
              </a:spcAft>
              <a:buSzPts val="1400"/>
              <a:buChar char="○"/>
            </a:pPr>
            <a:r>
              <a:rPr lang="en" sz="1400"/>
              <a:t>Distributions (normal, bimodal, etc.)</a:t>
            </a:r>
            <a:endParaRPr sz="1400"/>
          </a:p>
        </p:txBody>
      </p:sp>
      <p:sp>
        <p:nvSpPr>
          <p:cNvPr id="165" name="Google Shape;165;g3e498450e1a_0_15"/>
          <p:cNvSpPr txBox="1">
            <a:spLocks noGrp="1"/>
          </p:cNvSpPr>
          <p:nvPr>
            <p:ph type="body" idx="1"/>
          </p:nvPr>
        </p:nvSpPr>
        <p:spPr>
          <a:xfrm>
            <a:off x="819150" y="2444850"/>
            <a:ext cx="7505700" cy="22887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We can also make inferences about the state of the world</a:t>
            </a:r>
            <a:endParaRPr sz="1600"/>
          </a:p>
          <a:p>
            <a:pPr marL="914400" lvl="1" indent="-317500" algn="l" rtl="0">
              <a:lnSpc>
                <a:spcPct val="115000"/>
              </a:lnSpc>
              <a:spcBef>
                <a:spcPts val="0"/>
              </a:spcBef>
              <a:spcAft>
                <a:spcPts val="0"/>
              </a:spcAft>
              <a:buSzPts val="1400"/>
              <a:buChar char="○"/>
            </a:pPr>
            <a:r>
              <a:rPr lang="en" sz="1400"/>
              <a:t>Hypothesis testing</a:t>
            </a:r>
            <a:endParaRPr sz="1400"/>
          </a:p>
          <a:p>
            <a:pPr marL="914400" lvl="1" indent="-317500" algn="l" rtl="0">
              <a:lnSpc>
                <a:spcPct val="115000"/>
              </a:lnSpc>
              <a:spcBef>
                <a:spcPts val="0"/>
              </a:spcBef>
              <a:spcAft>
                <a:spcPts val="0"/>
              </a:spcAft>
              <a:buSzPts val="1400"/>
              <a:buChar char="○"/>
            </a:pPr>
            <a:r>
              <a:rPr lang="en" sz="1400"/>
              <a:t>Type I and Type II errors</a:t>
            </a:r>
            <a:endParaRPr sz="1400"/>
          </a:p>
          <a:p>
            <a:pPr marL="914400" lvl="1" indent="-317500" algn="l" rtl="0">
              <a:lnSpc>
                <a:spcPct val="115000"/>
              </a:lnSpc>
              <a:spcBef>
                <a:spcPts val="0"/>
              </a:spcBef>
              <a:spcAft>
                <a:spcPts val="0"/>
              </a:spcAft>
              <a:buSzPts val="1400"/>
              <a:buChar char="○"/>
            </a:pPr>
            <a:r>
              <a:rPr lang="en" sz="1400"/>
              <a:t>Some pitfalls:</a:t>
            </a:r>
            <a:endParaRPr sz="1400"/>
          </a:p>
          <a:p>
            <a:pPr marL="1371600" lvl="2" indent="-317500" algn="l" rtl="0">
              <a:lnSpc>
                <a:spcPct val="115000"/>
              </a:lnSpc>
              <a:spcBef>
                <a:spcPts val="0"/>
              </a:spcBef>
              <a:spcAft>
                <a:spcPts val="0"/>
              </a:spcAft>
              <a:buSzPts val="1400"/>
              <a:buChar char="■"/>
            </a:pPr>
            <a:r>
              <a:rPr lang="en" sz="1400"/>
              <a:t>p-hacking </a:t>
            </a:r>
            <a:endParaRPr sz="1400"/>
          </a:p>
          <a:p>
            <a:pPr marL="1371600" lvl="2" indent="-317500" algn="l" rtl="0">
              <a:lnSpc>
                <a:spcPct val="115000"/>
              </a:lnSpc>
              <a:spcBef>
                <a:spcPts val="0"/>
              </a:spcBef>
              <a:spcAft>
                <a:spcPts val="0"/>
              </a:spcAft>
              <a:buSzPts val="1400"/>
              <a:buChar char="■"/>
            </a:pPr>
            <a:r>
              <a:rPr lang="en" sz="1400"/>
              <a:t>Multiple hypothesis testing</a:t>
            </a:r>
            <a:endParaRPr sz="1400"/>
          </a:p>
          <a:p>
            <a:pPr marL="1371600" lvl="2" indent="-317500" algn="l" rtl="0">
              <a:lnSpc>
                <a:spcPct val="115000"/>
              </a:lnSpc>
              <a:spcBef>
                <a:spcPts val="0"/>
              </a:spcBef>
              <a:spcAft>
                <a:spcPts val="0"/>
              </a:spcAft>
              <a:buSzPts val="1400"/>
              <a:buChar char="■"/>
            </a:pPr>
            <a:r>
              <a:rPr lang="en" sz="1400"/>
              <a:t>HARKing</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e498450e1a_0_21"/>
          <p:cNvSpPr txBox="1">
            <a:spLocks noGrp="1"/>
          </p:cNvSpPr>
          <p:nvPr>
            <p:ph type="title"/>
          </p:nvPr>
        </p:nvSpPr>
        <p:spPr>
          <a:xfrm>
            <a:off x="819150" y="402225"/>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Discussion Guidelines</a:t>
            </a:r>
            <a:endParaRPr>
              <a:solidFill>
                <a:srgbClr val="AF7B51"/>
              </a:solidFill>
            </a:endParaRPr>
          </a:p>
        </p:txBody>
      </p:sp>
      <p:sp>
        <p:nvSpPr>
          <p:cNvPr id="171" name="Google Shape;171;g3e498450e1a_0_21"/>
          <p:cNvSpPr txBox="1">
            <a:spLocks noGrp="1"/>
          </p:cNvSpPr>
          <p:nvPr>
            <p:ph type="body" idx="1"/>
          </p:nvPr>
        </p:nvSpPr>
        <p:spPr>
          <a:xfrm>
            <a:off x="819150" y="1047525"/>
            <a:ext cx="7505700" cy="4914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Open this </a:t>
            </a:r>
            <a:r>
              <a:rPr lang="en" sz="1600" u="sng">
                <a:solidFill>
                  <a:schemeClr val="hlink"/>
                </a:solidFill>
                <a:hlinkClick r:id="rId3"/>
              </a:rPr>
              <a:t>slide deck</a:t>
            </a:r>
            <a:endParaRPr sz="1600"/>
          </a:p>
        </p:txBody>
      </p:sp>
      <p:sp>
        <p:nvSpPr>
          <p:cNvPr id="172" name="Google Shape;172;g3e498450e1a_0_21"/>
          <p:cNvSpPr txBox="1">
            <a:spLocks noGrp="1"/>
          </p:cNvSpPr>
          <p:nvPr>
            <p:ph type="body" idx="1"/>
          </p:nvPr>
        </p:nvSpPr>
        <p:spPr>
          <a:xfrm>
            <a:off x="819150" y="1483266"/>
            <a:ext cx="7505700" cy="3288000"/>
          </a:xfrm>
          <a:prstGeom prst="rect">
            <a:avLst/>
          </a:prstGeom>
          <a:noFill/>
          <a:ln>
            <a:noFill/>
          </a:ln>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dirty="0"/>
              <a:t>You will be working with a discussion group and at least one of the case studies covered in the lesson.</a:t>
            </a:r>
            <a:endParaRPr sz="1600" dirty="0"/>
          </a:p>
          <a:p>
            <a:pPr marL="914400" lvl="1" indent="-317500" algn="l" rtl="0">
              <a:spcBef>
                <a:spcPts val="0"/>
              </a:spcBef>
              <a:spcAft>
                <a:spcPts val="0"/>
              </a:spcAft>
              <a:buSzPts val="1400"/>
              <a:buChar char="○"/>
            </a:pPr>
            <a:r>
              <a:rPr lang="en" sz="1400" dirty="0"/>
              <a:t>Introduce yourself to your groupmate(s)!</a:t>
            </a:r>
            <a:endParaRPr sz="1400" dirty="0"/>
          </a:p>
          <a:p>
            <a:pPr marL="914400" lvl="1" indent="-317500" algn="l" rtl="0">
              <a:spcBef>
                <a:spcPts val="0"/>
              </a:spcBef>
              <a:spcAft>
                <a:spcPts val="0"/>
              </a:spcAft>
              <a:buSzPts val="1400"/>
              <a:buChar char="○"/>
            </a:pPr>
            <a:r>
              <a:rPr lang="en" sz="1400" dirty="0"/>
              <a:t>Pick at least one note-taker and one presenter. </a:t>
            </a:r>
            <a:endParaRPr sz="1400" dirty="0"/>
          </a:p>
          <a:p>
            <a:pPr marL="914400" lvl="1" indent="-317500" algn="l" rtl="0">
              <a:spcBef>
                <a:spcPts val="0"/>
              </a:spcBef>
              <a:spcAft>
                <a:spcPts val="0"/>
              </a:spcAft>
              <a:buSzPts val="1400"/>
              <a:buChar char="○"/>
            </a:pPr>
            <a:r>
              <a:rPr lang="en" sz="1400" dirty="0"/>
              <a:t>Use the questions in the document as conversation starter, but feel free to come up with other questions to discuss!</a:t>
            </a:r>
            <a:endParaRPr sz="1400" dirty="0"/>
          </a:p>
          <a:p>
            <a:pPr marL="914400" lvl="1" indent="-317500" algn="l" rtl="0">
              <a:spcBef>
                <a:spcPts val="0"/>
              </a:spcBef>
              <a:spcAft>
                <a:spcPts val="0"/>
              </a:spcAft>
              <a:buSzPts val="1400"/>
              <a:buChar char="○"/>
            </a:pPr>
            <a:r>
              <a:rPr lang="en" sz="1400" dirty="0"/>
              <a:t>If you are done discussing your first case study, you can move on to other readings.</a:t>
            </a:r>
            <a:endParaRPr sz="1400" dirty="0"/>
          </a:p>
          <a:p>
            <a:pPr marL="914400" lvl="1" indent="-317500" algn="l" rtl="0">
              <a:spcBef>
                <a:spcPts val="0"/>
              </a:spcBef>
              <a:spcAft>
                <a:spcPts val="0"/>
              </a:spcAft>
              <a:buSzPts val="1400"/>
              <a:buChar char="○"/>
            </a:pPr>
            <a:r>
              <a:rPr lang="en" sz="1400" dirty="0"/>
              <a:t>After 15 minutes of discussion, find another group and discuss your case studies together!</a:t>
            </a:r>
            <a:endParaRPr sz="1400" dirty="0"/>
          </a:p>
          <a:p>
            <a:pPr marL="914400" lvl="1" indent="-317500" algn="l" rtl="0">
              <a:spcBef>
                <a:spcPts val="0"/>
              </a:spcBef>
              <a:spcAft>
                <a:spcPts val="0"/>
              </a:spcAft>
              <a:buSzPts val="1400"/>
              <a:buChar char="○"/>
            </a:pPr>
            <a:r>
              <a:rPr lang="en" sz="1400" dirty="0"/>
              <a:t>After 15 more minutes of discussion, we will invite presenters from each paired group to share out.</a:t>
            </a:r>
            <a:endParaRPr sz="1400" dirty="0"/>
          </a:p>
          <a:p>
            <a:pPr marL="914400" lvl="1" indent="-317500" algn="l" rtl="0">
              <a:spcBef>
                <a:spcPts val="0"/>
              </a:spcBef>
              <a:spcAft>
                <a:spcPts val="0"/>
              </a:spcAft>
              <a:buSzPts val="1400"/>
              <a:buChar char="○"/>
            </a:pPr>
            <a:r>
              <a:rPr lang="en" sz="1400" dirty="0"/>
              <a:t>Feel free to move around!</a:t>
            </a:r>
            <a:endParaRPr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e498450e1a_0_28"/>
          <p:cNvSpPr txBox="1">
            <a:spLocks noGrp="1"/>
          </p:cNvSpPr>
          <p:nvPr>
            <p:ph type="title"/>
          </p:nvPr>
        </p:nvSpPr>
        <p:spPr>
          <a:xfrm>
            <a:off x="819150" y="61690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Discussion Topics</a:t>
            </a:r>
            <a:endParaRPr>
              <a:solidFill>
                <a:srgbClr val="AF7B51"/>
              </a:solidFill>
            </a:endParaRPr>
          </a:p>
        </p:txBody>
      </p:sp>
      <p:sp>
        <p:nvSpPr>
          <p:cNvPr id="178" name="Google Shape;178;g3e498450e1a_0_28"/>
          <p:cNvSpPr txBox="1">
            <a:spLocks noGrp="1"/>
          </p:cNvSpPr>
          <p:nvPr>
            <p:ph type="body" idx="1"/>
          </p:nvPr>
        </p:nvSpPr>
        <p:spPr>
          <a:xfrm>
            <a:off x="819150" y="1364250"/>
            <a:ext cx="7505700" cy="17658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4 new case studies!</a:t>
            </a:r>
            <a:endParaRPr sz="1600"/>
          </a:p>
          <a:p>
            <a:pPr marL="914400" lvl="1" indent="-317500" algn="l" rtl="0">
              <a:lnSpc>
                <a:spcPct val="115000"/>
              </a:lnSpc>
              <a:spcBef>
                <a:spcPts val="0"/>
              </a:spcBef>
              <a:spcAft>
                <a:spcPts val="0"/>
              </a:spcAft>
              <a:buSzPts val="1400"/>
              <a:buChar char="○"/>
            </a:pPr>
            <a:r>
              <a:rPr lang="en" sz="1400"/>
              <a:t>Potholes and response bias</a:t>
            </a:r>
            <a:endParaRPr sz="1400"/>
          </a:p>
          <a:p>
            <a:pPr marL="914400" lvl="1" indent="-317500" algn="l" rtl="0">
              <a:lnSpc>
                <a:spcPct val="115000"/>
              </a:lnSpc>
              <a:spcBef>
                <a:spcPts val="0"/>
              </a:spcBef>
              <a:spcAft>
                <a:spcPts val="0"/>
              </a:spcAft>
              <a:buSzPts val="1400"/>
              <a:buChar char="○"/>
            </a:pPr>
            <a:r>
              <a:rPr lang="en" sz="1400"/>
              <a:t>Facial recognition technology</a:t>
            </a:r>
            <a:endParaRPr sz="1400"/>
          </a:p>
          <a:p>
            <a:pPr marL="914400" lvl="1" indent="-317500" algn="l" rtl="0">
              <a:lnSpc>
                <a:spcPct val="115000"/>
              </a:lnSpc>
              <a:spcBef>
                <a:spcPts val="0"/>
              </a:spcBef>
              <a:spcAft>
                <a:spcPts val="0"/>
              </a:spcAft>
              <a:buSzPts val="1400"/>
              <a:buChar char="○"/>
            </a:pPr>
            <a:r>
              <a:rPr lang="en" sz="1400"/>
              <a:t>Generative AI in creative spaces</a:t>
            </a:r>
            <a:endParaRPr sz="1400"/>
          </a:p>
          <a:p>
            <a:pPr marL="914400" lvl="1" indent="-317500" algn="l" rtl="0">
              <a:lnSpc>
                <a:spcPct val="115000"/>
              </a:lnSpc>
              <a:spcBef>
                <a:spcPts val="0"/>
              </a:spcBef>
              <a:spcAft>
                <a:spcPts val="0"/>
              </a:spcAft>
              <a:buSzPts val="1400"/>
              <a:buChar char="○"/>
            </a:pPr>
            <a:r>
              <a:rPr lang="en" sz="1400"/>
              <a:t>ChatGPT and mental labor</a:t>
            </a:r>
            <a:endParaRPr sz="1400"/>
          </a:p>
        </p:txBody>
      </p:sp>
      <p:sp>
        <p:nvSpPr>
          <p:cNvPr id="179" name="Google Shape;179;g3e498450e1a_0_28"/>
          <p:cNvSpPr txBox="1">
            <a:spLocks noGrp="1"/>
          </p:cNvSpPr>
          <p:nvPr>
            <p:ph type="body" idx="1"/>
          </p:nvPr>
        </p:nvSpPr>
        <p:spPr>
          <a:xfrm>
            <a:off x="819150" y="2955125"/>
            <a:ext cx="7505700" cy="13287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Feel free to review any of the other case studies from last week</a:t>
            </a:r>
            <a:endParaRPr sz="1600"/>
          </a:p>
          <a:p>
            <a:pPr marL="914400" lvl="1" indent="-317500" algn="l" rtl="0">
              <a:lnSpc>
                <a:spcPct val="115000"/>
              </a:lnSpc>
              <a:spcBef>
                <a:spcPts val="0"/>
              </a:spcBef>
              <a:spcAft>
                <a:spcPts val="0"/>
              </a:spcAft>
              <a:buSzPts val="1400"/>
              <a:buChar char="○"/>
            </a:pPr>
            <a:r>
              <a:rPr lang="en" sz="1400" u="sng">
                <a:solidFill>
                  <a:schemeClr val="hlink"/>
                </a:solidFill>
                <a:hlinkClick r:id="rId3"/>
              </a:rPr>
              <a:t>Lesson 22</a:t>
            </a:r>
            <a:endParaRPr sz="1400"/>
          </a:p>
          <a:p>
            <a:pPr marL="914400" lvl="1" indent="-317500" algn="l" rtl="0">
              <a:lnSpc>
                <a:spcPct val="115000"/>
              </a:lnSpc>
              <a:spcBef>
                <a:spcPts val="0"/>
              </a:spcBef>
              <a:spcAft>
                <a:spcPts val="0"/>
              </a:spcAft>
              <a:buSzPts val="1400"/>
              <a:buChar char="○"/>
            </a:pPr>
            <a:r>
              <a:rPr lang="en" sz="1400" u="sng">
                <a:solidFill>
                  <a:schemeClr val="hlink"/>
                </a:solidFill>
                <a:hlinkClick r:id="rId4"/>
              </a:rPr>
              <a:t>Lesson 23</a:t>
            </a:r>
            <a:endParaRPr sz="1400"/>
          </a:p>
          <a:p>
            <a:pPr marL="914400" lvl="1" indent="-317500" algn="l" rtl="0">
              <a:lnSpc>
                <a:spcPct val="115000"/>
              </a:lnSpc>
              <a:spcBef>
                <a:spcPts val="0"/>
              </a:spcBef>
              <a:spcAft>
                <a:spcPts val="0"/>
              </a:spcAft>
              <a:buSzPts val="1400"/>
              <a:buChar char="○"/>
            </a:pPr>
            <a:r>
              <a:rPr lang="en" sz="1400" u="sng">
                <a:solidFill>
                  <a:schemeClr val="hlink"/>
                </a:solidFill>
                <a:hlinkClick r:id="rId5"/>
              </a:rPr>
              <a:t>Lesson 24</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e498450e1a_0_34"/>
          <p:cNvSpPr txBox="1">
            <a:spLocks noGrp="1"/>
          </p:cNvSpPr>
          <p:nvPr>
            <p:ph type="title"/>
          </p:nvPr>
        </p:nvSpPr>
        <p:spPr>
          <a:xfrm>
            <a:off x="819150" y="373950"/>
            <a:ext cx="7505700" cy="645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
                <a:solidFill>
                  <a:srgbClr val="AF7B51"/>
                </a:solidFill>
              </a:rPr>
              <a:t>Discussion Questions</a:t>
            </a:r>
            <a:endParaRPr>
              <a:solidFill>
                <a:srgbClr val="AF7B51"/>
              </a:solidFill>
            </a:endParaRPr>
          </a:p>
        </p:txBody>
      </p:sp>
      <p:sp>
        <p:nvSpPr>
          <p:cNvPr id="185" name="Google Shape;185;g3e498450e1a_0_34"/>
          <p:cNvSpPr txBox="1">
            <a:spLocks noGrp="1"/>
          </p:cNvSpPr>
          <p:nvPr>
            <p:ph type="body" idx="1"/>
          </p:nvPr>
        </p:nvSpPr>
        <p:spPr>
          <a:xfrm>
            <a:off x="819150" y="1019250"/>
            <a:ext cx="7505700" cy="3816300"/>
          </a:xfrm>
          <a:prstGeom prst="rect">
            <a:avLst/>
          </a:prstGeom>
          <a:noFill/>
          <a:ln>
            <a:noFill/>
          </a:ln>
        </p:spPr>
        <p:txBody>
          <a:bodyPr spcFirstLastPara="1" wrap="square" lIns="91425" tIns="91425" rIns="91425" bIns="91425" anchor="t" anchorCtr="0">
            <a:normAutofit lnSpcReduction="10000"/>
          </a:bodyPr>
          <a:lstStyle/>
          <a:p>
            <a:pPr marL="457200" lvl="0" indent="-330200" algn="l" rtl="0">
              <a:spcBef>
                <a:spcPts val="0"/>
              </a:spcBef>
              <a:spcAft>
                <a:spcPts val="0"/>
              </a:spcAft>
              <a:buSzPts val="1600"/>
              <a:buAutoNum type="arabicPeriod"/>
            </a:pPr>
            <a:r>
              <a:rPr lang="en" sz="1600"/>
              <a:t>What is the data that is being used in your case study? What assumptions are being made of it?</a:t>
            </a:r>
            <a:endParaRPr sz="1600"/>
          </a:p>
          <a:p>
            <a:pPr marL="457200" lvl="0" indent="-330200" algn="l" rtl="0">
              <a:spcBef>
                <a:spcPts val="0"/>
              </a:spcBef>
              <a:spcAft>
                <a:spcPts val="0"/>
              </a:spcAft>
              <a:buSzPts val="1600"/>
              <a:buAutoNum type="arabicPeriod"/>
            </a:pPr>
            <a:r>
              <a:rPr lang="en" sz="1600"/>
              <a:t>What worldview from the Fairness slides is assumed in your case study? Is it difficult to tell?</a:t>
            </a:r>
            <a:endParaRPr sz="1600"/>
          </a:p>
          <a:p>
            <a:pPr marL="457200" lvl="0" indent="-330200" algn="l" rtl="0">
              <a:spcBef>
                <a:spcPts val="0"/>
              </a:spcBef>
              <a:spcAft>
                <a:spcPts val="0"/>
              </a:spcAft>
              <a:buSzPts val="1600"/>
              <a:buAutoNum type="arabicPeriod"/>
            </a:pPr>
            <a:r>
              <a:rPr lang="en" sz="1600"/>
              <a:t>What groups are affected by the application in your case study, and in what way? (This can be positive or negative!)</a:t>
            </a:r>
            <a:endParaRPr sz="1600"/>
          </a:p>
          <a:p>
            <a:pPr marL="457200" lvl="0" indent="-330200" algn="l" rtl="0">
              <a:spcBef>
                <a:spcPts val="0"/>
              </a:spcBef>
              <a:spcAft>
                <a:spcPts val="0"/>
              </a:spcAft>
              <a:buSzPts val="1600"/>
              <a:buAutoNum type="arabicPeriod"/>
            </a:pPr>
            <a:r>
              <a:rPr lang="en" sz="1600"/>
              <a:t>What privacy concerns might arise from using the data in your case study?</a:t>
            </a:r>
            <a:endParaRPr sz="1600"/>
          </a:p>
          <a:p>
            <a:pPr marL="457200" lvl="0" indent="-330200" algn="l" rtl="0">
              <a:spcBef>
                <a:spcPts val="0"/>
              </a:spcBef>
              <a:spcAft>
                <a:spcPts val="0"/>
              </a:spcAft>
              <a:buSzPts val="1600"/>
              <a:buAutoNum type="arabicPeriod"/>
            </a:pPr>
            <a:r>
              <a:rPr lang="en" sz="1600"/>
              <a:t>Have you used the technology in the case study (or one that is similar)? What did you know about it before using it? Did you learn anything new from the case study?</a:t>
            </a:r>
            <a:endParaRPr sz="1600"/>
          </a:p>
          <a:p>
            <a:pPr marL="457200" lvl="0" indent="-330200" algn="l" rtl="0">
              <a:spcBef>
                <a:spcPts val="0"/>
              </a:spcBef>
              <a:spcAft>
                <a:spcPts val="0"/>
              </a:spcAft>
              <a:buSzPts val="1600"/>
              <a:buAutoNum type="arabicPeriod"/>
            </a:pPr>
            <a:r>
              <a:rPr lang="en" sz="1600"/>
              <a:t>How can you relate the application from your case study to the ones from Lessons 22 or 23 (also linked in Lesson 24)?</a:t>
            </a:r>
            <a:endParaRPr sz="1600"/>
          </a:p>
          <a:p>
            <a:pPr marL="457200" lvl="0" indent="-330200" algn="l" rtl="0">
              <a:spcBef>
                <a:spcPts val="0"/>
              </a:spcBef>
              <a:spcAft>
                <a:spcPts val="0"/>
              </a:spcAft>
              <a:buSzPts val="1600"/>
              <a:buAutoNum type="arabicPeriod"/>
            </a:pPr>
            <a:r>
              <a:rPr lang="en" sz="1600"/>
              <a:t>Come up with questions of your own!</a:t>
            </a:r>
            <a:endParaRPr sz="160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701</Words>
  <Application>Microsoft Office PowerPoint</Application>
  <PresentationFormat>On-screen Show (16:9)</PresentationFormat>
  <Paragraphs>78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Nunito</vt:lpstr>
      <vt:lpstr>Calibri</vt:lpstr>
      <vt:lpstr>Arial</vt:lpstr>
      <vt:lpstr>Shift</vt:lpstr>
      <vt:lpstr>CSE 163 Ethics Case Studies  Adrian Salguero Spring 2026  💭Icebreaker (discuss with neighbors):  Favorite music genre? </vt:lpstr>
      <vt:lpstr>Announcements</vt:lpstr>
      <vt:lpstr>Project Presentations (Project Part 4)</vt:lpstr>
      <vt:lpstr>Fairness Recap</vt:lpstr>
      <vt:lpstr>Privacy Recap</vt:lpstr>
      <vt:lpstr>Statistics Recap</vt:lpstr>
      <vt:lpstr>Discussion Guidelines</vt:lpstr>
      <vt:lpstr>Discussion Topics</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Adrian Salguero</cp:lastModifiedBy>
  <cp:revision>1</cp:revision>
  <dcterms:modified xsi:type="dcterms:W3CDTF">2026-05-27T23:38:34Z</dcterms:modified>
</cp:coreProperties>
</file>