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Nunito"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vrlvmnAiHm+0kQL04A4i+kYIm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8"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custSel modSld">
      <pc:chgData name="Adrian Salguero" userId="f921b06be2346e4d" providerId="LiveId" clId="{42694335-63BB-46EC-AF38-63FE051D1C63}" dt="2026-05-22T16:06:28.140" v="9" actId="20577"/>
      <pc:docMkLst>
        <pc:docMk/>
      </pc:docMkLst>
      <pc:sldChg chg="modSp mod">
        <pc:chgData name="Adrian Salguero" userId="f921b06be2346e4d" providerId="LiveId" clId="{42694335-63BB-46EC-AF38-63FE051D1C63}" dt="2026-05-22T16:06:28.140" v="9" actId="20577"/>
        <pc:sldMkLst>
          <pc:docMk/>
          <pc:sldMk cId="0" sldId="257"/>
        </pc:sldMkLst>
        <pc:spChg chg="mod">
          <ac:chgData name="Adrian Salguero" userId="f921b06be2346e4d" providerId="LiveId" clId="{42694335-63BB-46EC-AF38-63FE051D1C63}" dt="2026-05-22T16:06:28.140" v="9" actId="20577"/>
          <ac:spMkLst>
            <pc:docMk/>
            <pc:sldMk cId="0" sldId="257"/>
            <ac:spMk id="143" creationId="{00000000-0000-0000-0000-000000000000}"/>
          </ac:spMkLst>
        </pc:spChg>
      </pc:sldChg>
      <pc:sldChg chg="modSp mod">
        <pc:chgData name="Adrian Salguero" userId="f921b06be2346e4d" providerId="LiveId" clId="{42694335-63BB-46EC-AF38-63FE051D1C63}" dt="2026-05-20T20:21:11.018" v="4" actId="27636"/>
        <pc:sldMkLst>
          <pc:docMk/>
          <pc:sldMk cId="0" sldId="263"/>
        </pc:sldMkLst>
        <pc:spChg chg="mod">
          <ac:chgData name="Adrian Salguero" userId="f921b06be2346e4d" providerId="LiveId" clId="{42694335-63BB-46EC-AF38-63FE051D1C63}" dt="2026-05-20T20:21:11.018" v="4" actId="27636"/>
          <ac:spMkLst>
            <pc:docMk/>
            <pc:sldMk cId="0" sldId="263"/>
            <ac:spMk id="188" creationId="{00000000-0000-0000-0000-000000000000}"/>
          </ac:spMkLst>
        </pc:spChg>
        <pc:spChg chg="mod">
          <ac:chgData name="Adrian Salguero" userId="f921b06be2346e4d" providerId="LiveId" clId="{42694335-63BB-46EC-AF38-63FE051D1C63}" dt="2026-05-20T20:21:11.003" v="2" actId="27636"/>
          <ac:spMkLst>
            <pc:docMk/>
            <pc:sldMk cId="0" sldId="263"/>
            <ac:spMk id="189" creationId="{00000000-0000-0000-0000-000000000000}"/>
          </ac:spMkLst>
        </pc:spChg>
        <pc:spChg chg="mod">
          <ac:chgData name="Adrian Salguero" userId="f921b06be2346e4d" providerId="LiveId" clId="{42694335-63BB-46EC-AF38-63FE051D1C63}" dt="2026-05-20T20:21:11.016" v="3" actId="27636"/>
          <ac:spMkLst>
            <pc:docMk/>
            <pc:sldMk cId="0" sldId="263"/>
            <ac:spMk id="190" creationId="{00000000-0000-0000-0000-000000000000}"/>
          </ac:spMkLst>
        </pc:spChg>
      </pc:sldChg>
      <pc:sldChg chg="modSp mod">
        <pc:chgData name="Adrian Salguero" userId="f921b06be2346e4d" providerId="LiveId" clId="{42694335-63BB-46EC-AF38-63FE051D1C63}" dt="2026-05-20T20:21:11.025" v="5" actId="27636"/>
        <pc:sldMkLst>
          <pc:docMk/>
          <pc:sldMk cId="0" sldId="264"/>
        </pc:sldMkLst>
        <pc:spChg chg="mod">
          <ac:chgData name="Adrian Salguero" userId="f921b06be2346e4d" providerId="LiveId" clId="{42694335-63BB-46EC-AF38-63FE051D1C63}" dt="2026-05-20T20:21:11.025" v="5" actId="27636"/>
          <ac:spMkLst>
            <pc:docMk/>
            <pc:sldMk cId="0" sldId="264"/>
            <ac:spMk id="196" creationId="{00000000-0000-0000-0000-000000000000}"/>
          </ac:spMkLst>
        </pc:spChg>
      </pc:sldChg>
      <pc:sldChg chg="modSp mod">
        <pc:chgData name="Adrian Salguero" userId="f921b06be2346e4d" providerId="LiveId" clId="{42694335-63BB-46EC-AF38-63FE051D1C63}" dt="2026-05-20T20:24:31.060" v="7" actId="27636"/>
        <pc:sldMkLst>
          <pc:docMk/>
          <pc:sldMk cId="0" sldId="265"/>
        </pc:sldMkLst>
        <pc:spChg chg="mod">
          <ac:chgData name="Adrian Salguero" userId="f921b06be2346e4d" providerId="LiveId" clId="{42694335-63BB-46EC-AF38-63FE051D1C63}" dt="2026-05-20T20:19:33.271" v="0" actId="20577"/>
          <ac:spMkLst>
            <pc:docMk/>
            <pc:sldMk cId="0" sldId="265"/>
            <ac:spMk id="203" creationId="{00000000-0000-0000-0000-000000000000}"/>
          </ac:spMkLst>
        </pc:spChg>
        <pc:spChg chg="mod">
          <ac:chgData name="Adrian Salguero" userId="f921b06be2346e4d" providerId="LiveId" clId="{42694335-63BB-46EC-AF38-63FE051D1C63}" dt="2026-05-20T20:24:31.060" v="7" actId="27636"/>
          <ac:spMkLst>
            <pc:docMk/>
            <pc:sldMk cId="0" sldId="265"/>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e9a04c7c7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e9a04c7c7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d7cce7e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dd7cce7e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1b43486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3e1b43486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1b635ca8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e1b635ca8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9a04c7c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e9a04c7c7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9a04c7c7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e9a04c7c7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9a04c7c7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e9a04c7c72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9a04c7c7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e9a04c7c7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e9a04c7c7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e9a04c7c72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
        <p:cNvGrpSpPr/>
        <p:nvPr/>
      </p:nvGrpSpPr>
      <p:grpSpPr>
        <a:xfrm>
          <a:off x="0" y="0"/>
          <a:ext cx="0" cy="0"/>
          <a:chOff x="0" y="0"/>
          <a:chExt cx="0" cy="0"/>
        </a:xfrm>
      </p:grpSpPr>
      <p:sp>
        <p:nvSpPr>
          <p:cNvPr id="10" name="Google Shape;10;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9"/>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 name="Google Shape;15;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8"/>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8"/>
          <p:cNvGrpSpPr/>
          <p:nvPr/>
        </p:nvGrpSpPr>
        <p:grpSpPr>
          <a:xfrm>
            <a:off x="5959222" y="4119576"/>
            <a:ext cx="2520951" cy="1024165"/>
            <a:chOff x="6917201" y="0"/>
            <a:chExt cx="2227776" cy="863400"/>
          </a:xfrm>
        </p:grpSpPr>
        <p:sp>
          <p:nvSpPr>
            <p:cNvPr id="112" name="Google Shape;112;p1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8"/>
          <p:cNvGrpSpPr/>
          <p:nvPr/>
        </p:nvGrpSpPr>
        <p:grpSpPr>
          <a:xfrm>
            <a:off x="199149" y="2"/>
            <a:ext cx="2795413" cy="1083308"/>
            <a:chOff x="6917201" y="0"/>
            <a:chExt cx="2227776" cy="863400"/>
          </a:xfrm>
        </p:grpSpPr>
        <p:sp>
          <p:nvSpPr>
            <p:cNvPr id="116" name="Google Shape;116;p1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8"/>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8"/>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2">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2">
            <a:alphaModFix/>
          </a:blip>
          <a:srcRect/>
          <a:stretch/>
        </p:blipFill>
        <p:spPr>
          <a:xfrm>
            <a:off x="4540335" y="0"/>
            <a:ext cx="4603667" cy="5143500"/>
          </a:xfrm>
          <a:prstGeom prst="rect">
            <a:avLst/>
          </a:prstGeom>
          <a:noFill/>
          <a:ln>
            <a:noFill/>
          </a:ln>
        </p:spPr>
      </p:pic>
      <p:sp>
        <p:nvSpPr>
          <p:cNvPr id="126" name="Google Shape;126;p20"/>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txBox="1">
            <a:spLocks noGrp="1"/>
          </p:cNvSpPr>
          <p:nvPr>
            <p:ph type="ctrTitle"/>
          </p:nvPr>
        </p:nvSpPr>
        <p:spPr>
          <a:xfrm>
            <a:off x="468925" y="2387250"/>
            <a:ext cx="3636600" cy="22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3000"/>
              <a:buNone/>
              <a:defRPr sz="3000" b="1">
                <a:solidFill>
                  <a:schemeClr val="accent4"/>
                </a:solidFill>
              </a:defRPr>
            </a:lvl1pPr>
            <a:lvl2pPr lvl="1" algn="l">
              <a:lnSpc>
                <a:spcPct val="100000"/>
              </a:lnSpc>
              <a:spcBef>
                <a:spcPts val="0"/>
              </a:spcBef>
              <a:spcAft>
                <a:spcPts val="0"/>
              </a:spcAft>
              <a:buClr>
                <a:srgbClr val="F67031"/>
              </a:buClr>
              <a:buSzPts val="3000"/>
              <a:buNone/>
              <a:defRPr sz="3000" b="1">
                <a:solidFill>
                  <a:srgbClr val="F67031"/>
                </a:solidFill>
              </a:defRPr>
            </a:lvl2pPr>
            <a:lvl3pPr lvl="2" algn="l">
              <a:lnSpc>
                <a:spcPct val="100000"/>
              </a:lnSpc>
              <a:spcBef>
                <a:spcPts val="0"/>
              </a:spcBef>
              <a:spcAft>
                <a:spcPts val="0"/>
              </a:spcAft>
              <a:buClr>
                <a:srgbClr val="F67031"/>
              </a:buClr>
              <a:buSzPts val="3000"/>
              <a:buNone/>
              <a:defRPr sz="3000" b="1">
                <a:solidFill>
                  <a:srgbClr val="F67031"/>
                </a:solidFill>
              </a:defRPr>
            </a:lvl3pPr>
            <a:lvl4pPr lvl="3" algn="l">
              <a:lnSpc>
                <a:spcPct val="100000"/>
              </a:lnSpc>
              <a:spcBef>
                <a:spcPts val="0"/>
              </a:spcBef>
              <a:spcAft>
                <a:spcPts val="0"/>
              </a:spcAft>
              <a:buClr>
                <a:srgbClr val="F67031"/>
              </a:buClr>
              <a:buSzPts val="3000"/>
              <a:buNone/>
              <a:defRPr sz="3000" b="1">
                <a:solidFill>
                  <a:srgbClr val="F67031"/>
                </a:solidFill>
              </a:defRPr>
            </a:lvl4pPr>
            <a:lvl5pPr lvl="4" algn="l">
              <a:lnSpc>
                <a:spcPct val="100000"/>
              </a:lnSpc>
              <a:spcBef>
                <a:spcPts val="0"/>
              </a:spcBef>
              <a:spcAft>
                <a:spcPts val="0"/>
              </a:spcAft>
              <a:buClr>
                <a:srgbClr val="F67031"/>
              </a:buClr>
              <a:buSzPts val="3000"/>
              <a:buNone/>
              <a:defRPr sz="3000" b="1">
                <a:solidFill>
                  <a:srgbClr val="F67031"/>
                </a:solidFill>
              </a:defRPr>
            </a:lvl5pPr>
            <a:lvl6pPr lvl="5" algn="l">
              <a:lnSpc>
                <a:spcPct val="100000"/>
              </a:lnSpc>
              <a:spcBef>
                <a:spcPts val="0"/>
              </a:spcBef>
              <a:spcAft>
                <a:spcPts val="0"/>
              </a:spcAft>
              <a:buClr>
                <a:srgbClr val="F67031"/>
              </a:buClr>
              <a:buSzPts val="3000"/>
              <a:buNone/>
              <a:defRPr sz="3000" b="1">
                <a:solidFill>
                  <a:srgbClr val="F67031"/>
                </a:solidFill>
              </a:defRPr>
            </a:lvl6pPr>
            <a:lvl7pPr lvl="6" algn="l">
              <a:lnSpc>
                <a:spcPct val="100000"/>
              </a:lnSpc>
              <a:spcBef>
                <a:spcPts val="0"/>
              </a:spcBef>
              <a:spcAft>
                <a:spcPts val="0"/>
              </a:spcAft>
              <a:buClr>
                <a:srgbClr val="F67031"/>
              </a:buClr>
              <a:buSzPts val="3000"/>
              <a:buNone/>
              <a:defRPr sz="3000" b="1">
                <a:solidFill>
                  <a:srgbClr val="F67031"/>
                </a:solidFill>
              </a:defRPr>
            </a:lvl7pPr>
            <a:lvl8pPr lvl="7" algn="l">
              <a:lnSpc>
                <a:spcPct val="100000"/>
              </a:lnSpc>
              <a:spcBef>
                <a:spcPts val="0"/>
              </a:spcBef>
              <a:spcAft>
                <a:spcPts val="0"/>
              </a:spcAft>
              <a:buClr>
                <a:srgbClr val="F67031"/>
              </a:buClr>
              <a:buSzPts val="3000"/>
              <a:buNone/>
              <a:defRPr sz="3000" b="1">
                <a:solidFill>
                  <a:srgbClr val="F67031"/>
                </a:solidFill>
              </a:defRPr>
            </a:lvl8pPr>
            <a:lvl9pPr lvl="8" algn="l">
              <a:lnSpc>
                <a:spcPct val="100000"/>
              </a:lnSpc>
              <a:spcBef>
                <a:spcPts val="0"/>
              </a:spcBef>
              <a:spcAft>
                <a:spcPts val="0"/>
              </a:spcAft>
              <a:buClr>
                <a:srgbClr val="F67031"/>
              </a:buClr>
              <a:buSzPts val="3000"/>
              <a:buNone/>
              <a:defRPr sz="3000" b="1">
                <a:solidFill>
                  <a:srgbClr val="F67031"/>
                </a:solidFill>
              </a:defRPr>
            </a:lvl9pPr>
          </a:lstStyle>
          <a:p>
            <a:endParaRPr/>
          </a:p>
        </p:txBody>
      </p:sp>
      <p:sp>
        <p:nvSpPr>
          <p:cNvPr id="128" name="Google Shape;128;p20"/>
          <p:cNvSpPr/>
          <p:nvPr/>
        </p:nvSpPr>
        <p:spPr>
          <a:xfrm>
            <a:off x="4574900" y="-150"/>
            <a:ext cx="185400" cy="5143500"/>
          </a:xfrm>
          <a:prstGeom prst="rect">
            <a:avLst/>
          </a:prstGeom>
          <a:gradFill>
            <a:gsLst>
              <a:gs pos="0">
                <a:srgbClr val="000014">
                  <a:alpha val="49019"/>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6"/>
        <p:cNvGrpSpPr/>
        <p:nvPr/>
      </p:nvGrpSpPr>
      <p:grpSpPr>
        <a:xfrm>
          <a:off x="0" y="0"/>
          <a:ext cx="0" cy="0"/>
          <a:chOff x="0" y="0"/>
          <a:chExt cx="0" cy="0"/>
        </a:xfrm>
      </p:grpSpPr>
      <p:sp>
        <p:nvSpPr>
          <p:cNvPr id="17" name="Google Shape;17;p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0"/>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0"/>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10"/>
          <p:cNvGrpSpPr/>
          <p:nvPr/>
        </p:nvGrpSpPr>
        <p:grpSpPr>
          <a:xfrm>
            <a:off x="255200" y="592"/>
            <a:ext cx="2250363" cy="1044300"/>
            <a:chOff x="255200" y="592"/>
            <a:chExt cx="2250363" cy="1044300"/>
          </a:xfrm>
        </p:grpSpPr>
        <p:sp>
          <p:nvSpPr>
            <p:cNvPr id="22" name="Google Shape;22;p1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10"/>
          <p:cNvGrpSpPr/>
          <p:nvPr/>
        </p:nvGrpSpPr>
        <p:grpSpPr>
          <a:xfrm>
            <a:off x="905395" y="592"/>
            <a:ext cx="2250363" cy="1044300"/>
            <a:chOff x="905395" y="592"/>
            <a:chExt cx="2250363" cy="1044300"/>
          </a:xfrm>
        </p:grpSpPr>
        <p:sp>
          <p:nvSpPr>
            <p:cNvPr id="26" name="Google Shape;26;p1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10"/>
          <p:cNvGrpSpPr/>
          <p:nvPr/>
        </p:nvGrpSpPr>
        <p:grpSpPr>
          <a:xfrm>
            <a:off x="7057468" y="5088"/>
            <a:ext cx="1851281" cy="752108"/>
            <a:chOff x="6917201" y="0"/>
            <a:chExt cx="2227776" cy="863400"/>
          </a:xfrm>
        </p:grpSpPr>
        <p:sp>
          <p:nvSpPr>
            <p:cNvPr id="30" name="Google Shape;30;p1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10"/>
          <p:cNvGrpSpPr/>
          <p:nvPr/>
        </p:nvGrpSpPr>
        <p:grpSpPr>
          <a:xfrm>
            <a:off x="6553032" y="4217852"/>
            <a:ext cx="2389067" cy="925737"/>
            <a:chOff x="6917201" y="0"/>
            <a:chExt cx="2227776" cy="863400"/>
          </a:xfrm>
        </p:grpSpPr>
        <p:sp>
          <p:nvSpPr>
            <p:cNvPr id="34" name="Google Shape;34;p1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10"/>
          <p:cNvGrpSpPr/>
          <p:nvPr/>
        </p:nvGrpSpPr>
        <p:grpSpPr>
          <a:xfrm>
            <a:off x="199149" y="4055652"/>
            <a:ext cx="2795413" cy="1083308"/>
            <a:chOff x="6917201" y="0"/>
            <a:chExt cx="2227776" cy="863400"/>
          </a:xfrm>
        </p:grpSpPr>
        <p:sp>
          <p:nvSpPr>
            <p:cNvPr id="38" name="Google Shape;38;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10"/>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10"/>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3" name="Google Shape;43;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11"/>
          <p:cNvGrpSpPr/>
          <p:nvPr/>
        </p:nvGrpSpPr>
        <p:grpSpPr>
          <a:xfrm>
            <a:off x="5594191" y="3961115"/>
            <a:ext cx="2910144" cy="1182340"/>
            <a:chOff x="6917201" y="0"/>
            <a:chExt cx="2227776" cy="863400"/>
          </a:xfrm>
        </p:grpSpPr>
        <p:sp>
          <p:nvSpPr>
            <p:cNvPr id="47" name="Google Shape;47;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1"/>
          <p:cNvGrpSpPr/>
          <p:nvPr/>
        </p:nvGrpSpPr>
        <p:grpSpPr>
          <a:xfrm>
            <a:off x="199149" y="2"/>
            <a:ext cx="2795413" cy="1083308"/>
            <a:chOff x="6917201" y="0"/>
            <a:chExt cx="2227776" cy="863400"/>
          </a:xfrm>
        </p:grpSpPr>
        <p:sp>
          <p:nvSpPr>
            <p:cNvPr id="51" name="Google Shape;51;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1"/>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1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12"/>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2" name="Google Shape;62;p12"/>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1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4"/>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1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15"/>
          <p:cNvGrpSpPr/>
          <p:nvPr/>
        </p:nvGrpSpPr>
        <p:grpSpPr>
          <a:xfrm>
            <a:off x="255991" y="-118"/>
            <a:ext cx="2251347" cy="1043408"/>
            <a:chOff x="3961956" y="4383950"/>
            <a:chExt cx="1160548" cy="548700"/>
          </a:xfrm>
        </p:grpSpPr>
        <p:sp>
          <p:nvSpPr>
            <p:cNvPr id="81" name="Google Shape;81;p1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5"/>
          <p:cNvGrpSpPr/>
          <p:nvPr/>
        </p:nvGrpSpPr>
        <p:grpSpPr>
          <a:xfrm>
            <a:off x="34934" y="4522125"/>
            <a:ext cx="1593305" cy="617072"/>
            <a:chOff x="6917201" y="0"/>
            <a:chExt cx="2227776" cy="863400"/>
          </a:xfrm>
        </p:grpSpPr>
        <p:sp>
          <p:nvSpPr>
            <p:cNvPr id="86" name="Google Shape;86;p1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5"/>
          <p:cNvGrpSpPr/>
          <p:nvPr/>
        </p:nvGrpSpPr>
        <p:grpSpPr>
          <a:xfrm>
            <a:off x="5886353" y="1243"/>
            <a:ext cx="3257454" cy="1261514"/>
            <a:chOff x="6917201" y="0"/>
            <a:chExt cx="2227776" cy="863400"/>
          </a:xfrm>
        </p:grpSpPr>
        <p:sp>
          <p:nvSpPr>
            <p:cNvPr id="90" name="Google Shape;90;p1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1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16"/>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16"/>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7"/>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8"/>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lido.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ourses.cs.washington.edu/courses/cse163/26sp/lessons/lesson23-privac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ocs.google.com/presentation/d/1S3Yle_X3y0__Vqo9GxI1hKL0ydPRFnWP/edit?slide=id.g3e9a0d6dc32_0_0#slide=id.g3e9a0d6dc32_0_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title="cse163_background.png"/>
          <p:cNvPicPr preferRelativeResize="0"/>
          <p:nvPr/>
        </p:nvPicPr>
        <p:blipFill rotWithShape="1">
          <a:blip r:embed="rId3">
            <a:alphaModFix/>
          </a:blip>
          <a:srcRect/>
          <a:stretch/>
        </p:blipFill>
        <p:spPr>
          <a:xfrm>
            <a:off x="4667600" y="152200"/>
            <a:ext cx="4293599" cy="4839076"/>
          </a:xfrm>
          <a:prstGeom prst="rect">
            <a:avLst/>
          </a:prstGeom>
          <a:noFill/>
          <a:ln>
            <a:noFill/>
          </a:ln>
        </p:spPr>
      </p:pic>
      <p:sp>
        <p:nvSpPr>
          <p:cNvPr id="134" name="Google Shape;134;p1"/>
          <p:cNvSpPr txBox="1">
            <a:spLocks noGrp="1"/>
          </p:cNvSpPr>
          <p:nvPr>
            <p:ph type="ctrTitle" idx="4294967295"/>
          </p:nvPr>
        </p:nvSpPr>
        <p:spPr>
          <a:xfrm>
            <a:off x="459075" y="659075"/>
            <a:ext cx="3993000" cy="39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1" i="0" u="none" strike="noStrike" cap="none">
                <a:solidFill>
                  <a:schemeClr val="lt1"/>
                </a:solidFill>
                <a:latin typeface="Nunito"/>
                <a:ea typeface="Nunito"/>
                <a:cs typeface="Nunito"/>
                <a:sym typeface="Nunito"/>
              </a:rPr>
              <a:t>CSE 163</a:t>
            </a:r>
            <a:endParaRPr sz="28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2500" b="1"/>
              <a:t>Data &amp; Privacy</a:t>
            </a: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lt1"/>
                </a:solidFill>
                <a:latin typeface="Nunito"/>
                <a:ea typeface="Nunito"/>
                <a:cs typeface="Nunito"/>
                <a:sym typeface="Nunito"/>
              </a:rPr>
              <a:t>Adrian Salguero</a:t>
            </a:r>
            <a:br>
              <a:rPr lang="en" sz="1400" b="1" i="0" u="none" strike="noStrike" cap="none">
                <a:solidFill>
                  <a:schemeClr val="lt1"/>
                </a:solidFill>
                <a:latin typeface="Nunito"/>
                <a:ea typeface="Nunito"/>
                <a:cs typeface="Nunito"/>
                <a:sym typeface="Nunito"/>
              </a:rPr>
            </a:br>
            <a:r>
              <a:rPr lang="en" sz="1400" b="1" i="0" u="none" strike="noStrike" cap="none">
                <a:solidFill>
                  <a:schemeClr val="lt1"/>
                </a:solidFill>
                <a:latin typeface="Nunito"/>
                <a:ea typeface="Nunito"/>
                <a:cs typeface="Nunito"/>
                <a:sym typeface="Nunito"/>
              </a:rPr>
              <a:t>Spring 2026</a:t>
            </a:r>
            <a:br>
              <a:rPr lang="en" sz="1200" b="1" i="0" u="none" strike="noStrike" cap="none">
                <a:solidFill>
                  <a:schemeClr val="lt1"/>
                </a:solidFill>
                <a:latin typeface="Nunito"/>
                <a:ea typeface="Nunito"/>
                <a:cs typeface="Nunito"/>
                <a:sym typeface="Nunito"/>
              </a:rPr>
            </a:br>
            <a:br>
              <a:rPr lang="en" sz="1200" b="1" i="0" u="none" strike="noStrike" cap="none">
                <a:solidFill>
                  <a:schemeClr val="lt1"/>
                </a:solidFill>
                <a:latin typeface="Nunito"/>
                <a:ea typeface="Nunito"/>
                <a:cs typeface="Nunito"/>
                <a:sym typeface="Nunito"/>
              </a:rPr>
            </a:br>
            <a:r>
              <a:rPr lang="en" sz="1200" b="1" i="0" u="none" strike="noStrike" cap="none">
                <a:solidFill>
                  <a:schemeClr val="lt1"/>
                </a:solidFill>
                <a:latin typeface="Nunito"/>
                <a:ea typeface="Nunito"/>
                <a:cs typeface="Nunito"/>
                <a:sym typeface="Nunito"/>
              </a:rPr>
              <a:t>💭Icebreaker (discuss with neighbors): </a:t>
            </a:r>
            <a:endParaRPr sz="12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a:solidFill>
                  <a:srgbClr val="3F3F3F"/>
                </a:solidFill>
              </a:rPr>
              <a:t>Humans no longer need sleep to function! How would you spend that time?</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3F3F3F"/>
                </a:solidFill>
                <a:latin typeface="Nunito"/>
                <a:ea typeface="Nunito"/>
                <a:cs typeface="Nunito"/>
                <a:sym typeface="Nunito"/>
              </a:rPr>
              <a:t>Add to our Slido!</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Nunito"/>
              <a:ea typeface="Nunito"/>
              <a:cs typeface="Nunito"/>
              <a:sym typeface="Nunito"/>
            </a:endParaRPr>
          </a:p>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chemeClr val="lt1"/>
              </a:solidFill>
              <a:latin typeface="Nunito"/>
              <a:ea typeface="Nunito"/>
              <a:cs typeface="Nunito"/>
              <a:sym typeface="Nunito"/>
            </a:endParaRPr>
          </a:p>
        </p:txBody>
      </p:sp>
      <p:pic>
        <p:nvPicPr>
          <p:cNvPr id="135" name="Google Shape;135;p1"/>
          <p:cNvPicPr preferRelativeResize="0"/>
          <p:nvPr/>
        </p:nvPicPr>
        <p:blipFill rotWithShape="1">
          <a:blip r:embed="rId4">
            <a:alphaModFix amt="31000"/>
          </a:blip>
          <a:srcRect/>
          <a:stretch/>
        </p:blipFill>
        <p:spPr>
          <a:xfrm>
            <a:off x="459087" y="261632"/>
            <a:ext cx="487974" cy="487974"/>
          </a:xfrm>
          <a:prstGeom prst="rect">
            <a:avLst/>
          </a:prstGeom>
          <a:noFill/>
          <a:ln>
            <a:noFill/>
          </a:ln>
        </p:spPr>
      </p:pic>
      <p:sp>
        <p:nvSpPr>
          <p:cNvPr id="136" name="Google Shape;136;p1"/>
          <p:cNvSpPr txBox="1"/>
          <p:nvPr/>
        </p:nvSpPr>
        <p:spPr>
          <a:xfrm>
            <a:off x="2274362" y="3619200"/>
            <a:ext cx="1306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slido.com</a:t>
            </a:r>
            <a:endParaRPr sz="2000" b="0" i="1"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#cse163</a:t>
            </a:r>
            <a:endParaRPr sz="2000" b="0" i="0" u="none" strike="noStrike" cap="none">
              <a:solidFill>
                <a:srgbClr val="000000"/>
              </a:solidFill>
              <a:latin typeface="Arial"/>
              <a:ea typeface="Arial"/>
              <a:cs typeface="Arial"/>
              <a:sym typeface="Arial"/>
            </a:endParaRPr>
          </a:p>
        </p:txBody>
      </p:sp>
      <p:pic>
        <p:nvPicPr>
          <p:cNvPr id="137" name="Google Shape;137;p1" title="slido.png"/>
          <p:cNvPicPr preferRelativeResize="0"/>
          <p:nvPr/>
        </p:nvPicPr>
        <p:blipFill>
          <a:blip r:embed="rId6">
            <a:alphaModFix/>
          </a:blip>
          <a:stretch>
            <a:fillRect/>
          </a:stretch>
        </p:blipFill>
        <p:spPr>
          <a:xfrm>
            <a:off x="859573" y="3337504"/>
            <a:ext cx="1414775" cy="1378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e9a04c7c72_0_54"/>
          <p:cNvSpPr txBox="1">
            <a:spLocks noGrp="1"/>
          </p:cNvSpPr>
          <p:nvPr>
            <p:ph type="title"/>
          </p:nvPr>
        </p:nvSpPr>
        <p:spPr>
          <a:xfrm>
            <a:off x="880375" y="5137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Case Studies Exercise</a:t>
            </a:r>
            <a:endParaRPr>
              <a:solidFill>
                <a:srgbClr val="AF7B51"/>
              </a:solidFill>
            </a:endParaRPr>
          </a:p>
        </p:txBody>
      </p:sp>
      <p:sp>
        <p:nvSpPr>
          <p:cNvPr id="203" name="Google Shape;203;g3e9a04c7c72_0_54"/>
          <p:cNvSpPr txBox="1">
            <a:spLocks noGrp="1"/>
          </p:cNvSpPr>
          <p:nvPr>
            <p:ph type="body" idx="1"/>
          </p:nvPr>
        </p:nvSpPr>
        <p:spPr>
          <a:xfrm>
            <a:off x="819150" y="1304435"/>
            <a:ext cx="7505700" cy="8166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With the people around you: choose the COVID-19 or the “Rides of Glory” case study from the </a:t>
            </a:r>
            <a:r>
              <a:rPr lang="en" sz="1600" dirty="0">
                <a:hlinkClick r:id="rId3"/>
              </a:rPr>
              <a:t>lesson</a:t>
            </a:r>
            <a:r>
              <a:rPr lang="en" sz="1600" dirty="0"/>
              <a:t>.</a:t>
            </a:r>
            <a:endParaRPr sz="1600" dirty="0"/>
          </a:p>
        </p:txBody>
      </p:sp>
      <p:sp>
        <p:nvSpPr>
          <p:cNvPr id="204" name="Google Shape;204;g3e9a04c7c72_0_54"/>
          <p:cNvSpPr txBox="1">
            <a:spLocks noGrp="1"/>
          </p:cNvSpPr>
          <p:nvPr>
            <p:ph type="body" idx="1"/>
          </p:nvPr>
        </p:nvSpPr>
        <p:spPr>
          <a:xfrm>
            <a:off x="819150" y="2163447"/>
            <a:ext cx="7505700" cy="8166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Create a slide in the </a:t>
            </a:r>
            <a:r>
              <a:rPr lang="en" sz="1600" dirty="0">
                <a:hlinkClick r:id="rId4"/>
              </a:rPr>
              <a:t>Google Slides document </a:t>
            </a:r>
            <a:r>
              <a:rPr lang="en" sz="1600" dirty="0"/>
              <a:t>and share your responses to the “Food for Thought” questions in the lesson</a:t>
            </a:r>
            <a:endParaRPr sz="1600" dirty="0"/>
          </a:p>
        </p:txBody>
      </p:sp>
      <p:sp>
        <p:nvSpPr>
          <p:cNvPr id="205" name="Google Shape;205;g3e9a04c7c72_0_54"/>
          <p:cNvSpPr txBox="1">
            <a:spLocks noGrp="1"/>
          </p:cNvSpPr>
          <p:nvPr>
            <p:ph type="body" idx="1"/>
          </p:nvPr>
        </p:nvSpPr>
        <p:spPr>
          <a:xfrm>
            <a:off x="819150" y="3022476"/>
            <a:ext cx="7505700" cy="1756258"/>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Finished early? Additional discussion questions to you can discuss and respond to:</a:t>
            </a:r>
            <a:endParaRPr sz="1600" dirty="0"/>
          </a:p>
          <a:p>
            <a:pPr marL="914400" lvl="1" indent="-317500" algn="l" rtl="0">
              <a:spcBef>
                <a:spcPts val="0"/>
              </a:spcBef>
              <a:spcAft>
                <a:spcPts val="0"/>
              </a:spcAft>
              <a:buSzPts val="1400"/>
              <a:buChar char="○"/>
            </a:pPr>
            <a:r>
              <a:rPr lang="en" sz="1400" dirty="0"/>
              <a:t>Both case studies involve the tracking of location data. What other kinds of data would you be concerned about regarding privacy?</a:t>
            </a:r>
            <a:endParaRPr sz="1400" dirty="0"/>
          </a:p>
          <a:p>
            <a:pPr marL="914400" lvl="1" indent="-317500" algn="l" rtl="0">
              <a:spcBef>
                <a:spcPts val="0"/>
              </a:spcBef>
              <a:spcAft>
                <a:spcPts val="0"/>
              </a:spcAft>
              <a:buSzPts val="1400"/>
              <a:buChar char="○"/>
            </a:pPr>
            <a:r>
              <a:rPr lang="en" sz="1400" dirty="0"/>
              <a:t>Both case studies report group patterns and aggregates rather than individuals. Does this change how you view the privacy concerns?</a:t>
            </a: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dd7cce7e2d_0_0"/>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Announcements</a:t>
            </a:r>
            <a:endParaRPr>
              <a:solidFill>
                <a:srgbClr val="AF7B51"/>
              </a:solidFill>
            </a:endParaRPr>
          </a:p>
        </p:txBody>
      </p:sp>
      <p:sp>
        <p:nvSpPr>
          <p:cNvPr id="143" name="Google Shape;143;g3dd7cce7e2d_0_0"/>
          <p:cNvSpPr txBox="1"/>
          <p:nvPr/>
        </p:nvSpPr>
        <p:spPr>
          <a:xfrm>
            <a:off x="819150" y="1486650"/>
            <a:ext cx="7505700" cy="2752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Take Home Assessment 5: Mapping </a:t>
            </a:r>
            <a:r>
              <a:rPr lang="en" sz="1600" dirty="0">
                <a:solidFill>
                  <a:srgbClr val="233A44"/>
                </a:solidFill>
                <a:latin typeface="Calibri"/>
                <a:ea typeface="Calibri"/>
                <a:cs typeface="Calibri"/>
                <a:sym typeface="Calibri"/>
              </a:rPr>
              <a:t>due Tuesday May 26th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Reading Assignment 5</a:t>
            </a:r>
            <a:r>
              <a:rPr lang="en" sz="1600" b="1" dirty="0">
                <a:solidFill>
                  <a:srgbClr val="233A44"/>
                </a:solidFill>
                <a:latin typeface="Calibri"/>
                <a:ea typeface="Calibri"/>
                <a:cs typeface="Calibri"/>
                <a:sym typeface="Calibri"/>
              </a:rPr>
              <a:t> </a:t>
            </a:r>
            <a:r>
              <a:rPr lang="en" sz="1600" dirty="0">
                <a:solidFill>
                  <a:srgbClr val="233A44"/>
                </a:solidFill>
                <a:latin typeface="Calibri"/>
                <a:ea typeface="Calibri"/>
                <a:cs typeface="Calibri"/>
                <a:sym typeface="Calibri"/>
              </a:rPr>
              <a:t>due Tuesday, May 26th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Lesson 23 Canvas Quiz</a:t>
            </a:r>
            <a:r>
              <a:rPr lang="en" sz="1600" b="1" dirty="0">
                <a:solidFill>
                  <a:srgbClr val="233A44"/>
                </a:solidFill>
                <a:latin typeface="Calibri"/>
                <a:ea typeface="Calibri"/>
                <a:cs typeface="Calibri"/>
                <a:sym typeface="Calibri"/>
              </a:rPr>
              <a:t> </a:t>
            </a:r>
            <a:r>
              <a:rPr lang="en" sz="1600" dirty="0">
                <a:solidFill>
                  <a:srgbClr val="233A44"/>
                </a:solidFill>
                <a:latin typeface="Calibri"/>
                <a:ea typeface="Calibri"/>
                <a:cs typeface="Calibri"/>
                <a:sym typeface="Calibri"/>
              </a:rPr>
              <a:t>due tonight at 11:59pm!</a:t>
            </a:r>
            <a:endParaRPr sz="1600" dirty="0">
              <a:solidFill>
                <a:srgbClr val="233A44"/>
              </a:solidFill>
              <a:latin typeface="Calibri"/>
              <a:ea typeface="Calibri"/>
              <a:cs typeface="Calibri"/>
              <a:sym typeface="Calibri"/>
            </a:endParaRPr>
          </a:p>
          <a:p>
            <a:pPr marL="45720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Project Part 3 </a:t>
            </a:r>
            <a:r>
              <a:rPr lang="en" sz="1600" dirty="0">
                <a:solidFill>
                  <a:srgbClr val="233A44"/>
                </a:solidFill>
                <a:latin typeface="Calibri"/>
                <a:ea typeface="Calibri"/>
                <a:cs typeface="Calibri"/>
                <a:sym typeface="Calibri"/>
              </a:rPr>
              <a:t>due June 1st at 11:59pm on Gradescope!</a:t>
            </a:r>
            <a:endParaRPr sz="1600" dirty="0">
              <a:solidFill>
                <a:srgbClr val="233A4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e1b43486a1_0_0"/>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Anonymous Data Isn’t</a:t>
            </a:r>
            <a:endParaRPr>
              <a:solidFill>
                <a:srgbClr val="AF7B51"/>
              </a:solidFill>
            </a:endParaRPr>
          </a:p>
        </p:txBody>
      </p:sp>
      <p:sp>
        <p:nvSpPr>
          <p:cNvPr id="149" name="Google Shape;149;g3e1b43486a1_0_0"/>
          <p:cNvSpPr txBox="1">
            <a:spLocks noGrp="1"/>
          </p:cNvSpPr>
          <p:nvPr>
            <p:ph type="body" idx="1"/>
          </p:nvPr>
        </p:nvSpPr>
        <p:spPr>
          <a:xfrm>
            <a:off x="819150" y="1372500"/>
            <a:ext cx="7505700" cy="10953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In the mid-1990s, an insurance group in Massachusetts published anonymous records of hospital visits with attributes like name, address, social security removed but left in demographic information (e.g. zip code, gender)</a:t>
            </a:r>
            <a:endParaRPr sz="1400"/>
          </a:p>
        </p:txBody>
      </p:sp>
      <p:sp>
        <p:nvSpPr>
          <p:cNvPr id="150" name="Google Shape;150;g3e1b43486a1_0_0"/>
          <p:cNvSpPr txBox="1">
            <a:spLocks noGrp="1"/>
          </p:cNvSpPr>
          <p:nvPr>
            <p:ph type="body" idx="1"/>
          </p:nvPr>
        </p:nvSpPr>
        <p:spPr>
          <a:xfrm>
            <a:off x="819150" y="2296200"/>
            <a:ext cx="7505700" cy="1212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Turns out this data release was not so anonymous!</a:t>
            </a:r>
            <a:endParaRPr sz="1600"/>
          </a:p>
          <a:p>
            <a:pPr marL="914400" lvl="1" indent="-317500" algn="l" rtl="0">
              <a:lnSpc>
                <a:spcPct val="115000"/>
              </a:lnSpc>
              <a:spcBef>
                <a:spcPts val="0"/>
              </a:spcBef>
              <a:spcAft>
                <a:spcPts val="0"/>
              </a:spcAft>
              <a:buSzPts val="1400"/>
              <a:buChar char="○"/>
            </a:pPr>
            <a:r>
              <a:rPr lang="en" sz="1400"/>
              <a:t>Latanya Sweeney (an MIT PhD student) was able to link demographic information in hospital data with voter rolls. Found which hospital record corresponded to the governor (and mailed his medical records to his office)</a:t>
            </a:r>
            <a:endParaRPr sz="1400"/>
          </a:p>
        </p:txBody>
      </p:sp>
      <p:sp>
        <p:nvSpPr>
          <p:cNvPr id="151" name="Google Shape;151;g3e1b43486a1_0_0"/>
          <p:cNvSpPr txBox="1">
            <a:spLocks noGrp="1"/>
          </p:cNvSpPr>
          <p:nvPr>
            <p:ph type="body" idx="1"/>
          </p:nvPr>
        </p:nvSpPr>
        <p:spPr>
          <a:xfrm>
            <a:off x="819150" y="3508800"/>
            <a:ext cx="7505700" cy="857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Sweeney estimates 87% of the US is uniquely identified by knowing three pieces of information: date of birth, sex, and zip code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e1b635ca8a_0_1"/>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k-anonymity</a:t>
            </a:r>
            <a:endParaRPr>
              <a:solidFill>
                <a:srgbClr val="AF7B51"/>
              </a:solidFill>
            </a:endParaRPr>
          </a:p>
        </p:txBody>
      </p:sp>
      <p:sp>
        <p:nvSpPr>
          <p:cNvPr id="157" name="Google Shape;157;g3e1b635ca8a_0_1"/>
          <p:cNvSpPr txBox="1">
            <a:spLocks noGrp="1"/>
          </p:cNvSpPr>
          <p:nvPr>
            <p:ph type="body" idx="1"/>
          </p:nvPr>
        </p:nvSpPr>
        <p:spPr>
          <a:xfrm>
            <a:off x="819150" y="1270450"/>
            <a:ext cx="7505700" cy="10953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K-anonymity: A first definition of privacy by Sweeney that requires every query results in at least k people in the dataset</a:t>
            </a:r>
            <a:endParaRPr sz="1600"/>
          </a:p>
          <a:p>
            <a:pPr marL="914400" lvl="1" indent="-317500" algn="l" rtl="0">
              <a:lnSpc>
                <a:spcPct val="115000"/>
              </a:lnSpc>
              <a:spcBef>
                <a:spcPts val="0"/>
              </a:spcBef>
              <a:spcAft>
                <a:spcPts val="0"/>
              </a:spcAft>
              <a:buSzPts val="1400"/>
              <a:buChar char="○"/>
            </a:pPr>
            <a:r>
              <a:rPr lang="en" sz="1400"/>
              <a:t>Achieved by removing columns or fuzzing values</a:t>
            </a:r>
            <a:endParaRPr sz="1400"/>
          </a:p>
        </p:txBody>
      </p:sp>
      <p:pic>
        <p:nvPicPr>
          <p:cNvPr id="158" name="Google Shape;158;g3e1b635ca8a_0_1"/>
          <p:cNvPicPr preferRelativeResize="0"/>
          <p:nvPr/>
        </p:nvPicPr>
        <p:blipFill rotWithShape="1">
          <a:blip r:embed="rId3">
            <a:alphaModFix/>
          </a:blip>
          <a:srcRect/>
          <a:stretch/>
        </p:blipFill>
        <p:spPr>
          <a:xfrm>
            <a:off x="2312634" y="2365750"/>
            <a:ext cx="4518729" cy="245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e9a04c7c72_0_0"/>
          <p:cNvSpPr txBox="1">
            <a:spLocks noGrp="1"/>
          </p:cNvSpPr>
          <p:nvPr>
            <p:ph type="title"/>
          </p:nvPr>
        </p:nvSpPr>
        <p:spPr>
          <a:xfrm>
            <a:off x="819150" y="3498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Differential Privacy</a:t>
            </a:r>
            <a:endParaRPr>
              <a:solidFill>
                <a:srgbClr val="AF7B51"/>
              </a:solidFill>
            </a:endParaRPr>
          </a:p>
        </p:txBody>
      </p:sp>
      <p:sp>
        <p:nvSpPr>
          <p:cNvPr id="164" name="Google Shape;164;g3e9a04c7c72_0_0"/>
          <p:cNvSpPr txBox="1">
            <a:spLocks noGrp="1"/>
          </p:cNvSpPr>
          <p:nvPr>
            <p:ph type="body" idx="1"/>
          </p:nvPr>
        </p:nvSpPr>
        <p:spPr>
          <a:xfrm>
            <a:off x="819150" y="995150"/>
            <a:ext cx="7505700" cy="1809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A stronger notion of privacy that guarantees how much information you can learn about a person.</a:t>
            </a:r>
            <a:endParaRPr sz="1600"/>
          </a:p>
          <a:p>
            <a:pPr marL="457200" lvl="0" indent="-330200" algn="l" rtl="0">
              <a:lnSpc>
                <a:spcPct val="115000"/>
              </a:lnSpc>
              <a:spcBef>
                <a:spcPts val="0"/>
              </a:spcBef>
              <a:spcAft>
                <a:spcPts val="0"/>
              </a:spcAft>
              <a:buSzPts val="1600"/>
              <a:buChar char="●"/>
            </a:pPr>
            <a:r>
              <a:rPr lang="en" sz="1600"/>
              <a:t>Consider two worlds: </a:t>
            </a:r>
            <a:endParaRPr sz="1600"/>
          </a:p>
          <a:p>
            <a:pPr marL="914400" lvl="1" indent="-317500" algn="l" rtl="0">
              <a:lnSpc>
                <a:spcPct val="115000"/>
              </a:lnSpc>
              <a:spcBef>
                <a:spcPts val="0"/>
              </a:spcBef>
              <a:spcAft>
                <a:spcPts val="0"/>
              </a:spcAft>
              <a:buSzPts val="1400"/>
              <a:buChar char="○"/>
            </a:pPr>
            <a:r>
              <a:rPr lang="en" sz="1400"/>
              <a:t>Individual A participates in a study</a:t>
            </a:r>
            <a:endParaRPr sz="1400"/>
          </a:p>
          <a:p>
            <a:pPr marL="914400" lvl="1" indent="-317500" algn="l" rtl="0">
              <a:lnSpc>
                <a:spcPct val="115000"/>
              </a:lnSpc>
              <a:spcBef>
                <a:spcPts val="0"/>
              </a:spcBef>
              <a:spcAft>
                <a:spcPts val="0"/>
              </a:spcAft>
              <a:buSzPts val="1400"/>
              <a:buChar char="○"/>
            </a:pPr>
            <a:r>
              <a:rPr lang="en" sz="1400"/>
              <a:t>Individual A does not participate in a study</a:t>
            </a:r>
            <a:endParaRPr sz="1400"/>
          </a:p>
          <a:p>
            <a:pPr marL="457200" lvl="0" indent="-330200" algn="l" rtl="0">
              <a:lnSpc>
                <a:spcPct val="115000"/>
              </a:lnSpc>
              <a:spcBef>
                <a:spcPts val="0"/>
              </a:spcBef>
              <a:spcAft>
                <a:spcPts val="0"/>
              </a:spcAft>
              <a:buSzPts val="1600"/>
              <a:buChar char="●"/>
            </a:pPr>
            <a:r>
              <a:rPr lang="en" sz="1600"/>
              <a:t>If the results of the study are similar, we say it respects differential privacy</a:t>
            </a:r>
            <a:endParaRPr sz="1600"/>
          </a:p>
        </p:txBody>
      </p:sp>
      <p:pic>
        <p:nvPicPr>
          <p:cNvPr id="165" name="Google Shape;165;g3e9a04c7c72_0_0"/>
          <p:cNvPicPr preferRelativeResize="0"/>
          <p:nvPr/>
        </p:nvPicPr>
        <p:blipFill rotWithShape="1">
          <a:blip r:embed="rId3">
            <a:alphaModFix/>
          </a:blip>
          <a:srcRect/>
          <a:stretch/>
        </p:blipFill>
        <p:spPr>
          <a:xfrm>
            <a:off x="2342476" y="2804750"/>
            <a:ext cx="4459051" cy="217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e9a04c7c72_0_7"/>
          <p:cNvSpPr txBox="1">
            <a:spLocks noGrp="1"/>
          </p:cNvSpPr>
          <p:nvPr>
            <p:ph type="title"/>
          </p:nvPr>
        </p:nvSpPr>
        <p:spPr>
          <a:xfrm>
            <a:off x="819150" y="673825"/>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Differential Privacy</a:t>
            </a:r>
            <a:endParaRPr>
              <a:solidFill>
                <a:srgbClr val="AF7B51"/>
              </a:solidFill>
            </a:endParaRPr>
          </a:p>
        </p:txBody>
      </p:sp>
      <p:sp>
        <p:nvSpPr>
          <p:cNvPr id="171" name="Google Shape;171;g3e9a04c7c72_0_7"/>
          <p:cNvSpPr txBox="1">
            <a:spLocks noGrp="1"/>
          </p:cNvSpPr>
          <p:nvPr>
            <p:ph type="body" idx="1"/>
          </p:nvPr>
        </p:nvSpPr>
        <p:spPr>
          <a:xfrm>
            <a:off x="819150" y="1319125"/>
            <a:ext cx="7505700" cy="7788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Say an algorithm or analysis is 𝜀-differentially private if results with or without any single person in the dataset are “at most 𝜀” off.</a:t>
            </a:r>
            <a:endParaRPr sz="1600"/>
          </a:p>
        </p:txBody>
      </p:sp>
      <p:sp>
        <p:nvSpPr>
          <p:cNvPr id="172" name="Google Shape;172;g3e9a04c7c72_0_7"/>
          <p:cNvSpPr txBox="1">
            <a:spLocks noGrp="1"/>
          </p:cNvSpPr>
          <p:nvPr>
            <p:ph type="body" idx="1"/>
          </p:nvPr>
        </p:nvSpPr>
        <p:spPr>
          <a:xfrm>
            <a:off x="819150" y="2097923"/>
            <a:ext cx="7505700" cy="13707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Defining how close results are is a little complex, but is a statement of probabilities</a:t>
            </a:r>
            <a:endParaRPr sz="1600"/>
          </a:p>
          <a:p>
            <a:pPr marL="457200" lvl="0" indent="-330200" algn="l" rtl="0">
              <a:spcBef>
                <a:spcPts val="0"/>
              </a:spcBef>
              <a:spcAft>
                <a:spcPts val="0"/>
              </a:spcAft>
              <a:buSzPts val="1600"/>
              <a:buChar char="●"/>
            </a:pPr>
            <a:r>
              <a:rPr lang="en" sz="1600"/>
              <a:t>If 𝜀 = 0, require results to be exactly the same</a:t>
            </a:r>
            <a:endParaRPr sz="1600"/>
          </a:p>
          <a:p>
            <a:pPr marL="457200" lvl="0" indent="-330200" algn="l" rtl="0">
              <a:spcBef>
                <a:spcPts val="0"/>
              </a:spcBef>
              <a:spcAft>
                <a:spcPts val="0"/>
              </a:spcAft>
              <a:buSzPts val="1600"/>
              <a:buChar char="●"/>
            </a:pPr>
            <a:r>
              <a:rPr lang="en" sz="1600"/>
              <a:t>If 𝜀 is small, require results to be very similar</a:t>
            </a:r>
            <a:endParaRPr sz="1600"/>
          </a:p>
          <a:p>
            <a:pPr marL="457200" lvl="0" indent="-330200" algn="l" rtl="0">
              <a:spcBef>
                <a:spcPts val="0"/>
              </a:spcBef>
              <a:spcAft>
                <a:spcPts val="0"/>
              </a:spcAft>
              <a:buSzPts val="1600"/>
              <a:buChar char="●"/>
            </a:pPr>
            <a:r>
              <a:rPr lang="en" sz="1600"/>
              <a:t>If 𝜀 is large, require more deviation in results (less privacy)</a:t>
            </a:r>
            <a:endParaRPr sz="1600"/>
          </a:p>
        </p:txBody>
      </p:sp>
      <p:sp>
        <p:nvSpPr>
          <p:cNvPr id="173" name="Google Shape;173;g3e9a04c7c72_0_7"/>
          <p:cNvSpPr txBox="1"/>
          <p:nvPr/>
        </p:nvSpPr>
        <p:spPr>
          <a:xfrm>
            <a:off x="819150" y="3538475"/>
            <a:ext cx="7505700" cy="931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Two methods for commonly achieving 𝜀-differential privacy</a:t>
            </a:r>
            <a:endParaRPr sz="1600">
              <a:solidFill>
                <a:schemeClr val="dk2"/>
              </a:solidFill>
              <a:latin typeface="Calibri"/>
              <a:ea typeface="Calibri"/>
              <a:cs typeface="Calibri"/>
              <a:sym typeface="Calibri"/>
            </a:endParaRPr>
          </a:p>
          <a:p>
            <a:pPr marL="914400" lvl="1" indent="-317500" algn="l" rtl="0">
              <a:lnSpc>
                <a:spcPct val="115000"/>
              </a:lnSpc>
              <a:spcBef>
                <a:spcPts val="0"/>
              </a:spcBef>
              <a:spcAft>
                <a:spcPts val="0"/>
              </a:spcAft>
              <a:buClr>
                <a:schemeClr val="dk2"/>
              </a:buClr>
              <a:buSzPts val="1400"/>
              <a:buFont typeface="Calibri"/>
              <a:buChar char="○"/>
            </a:pPr>
            <a:r>
              <a:rPr lang="en">
                <a:solidFill>
                  <a:schemeClr val="dk2"/>
                </a:solidFill>
                <a:latin typeface="Calibri"/>
                <a:ea typeface="Calibri"/>
                <a:cs typeface="Calibri"/>
                <a:sym typeface="Calibri"/>
              </a:rPr>
              <a:t>Jittering Result (Laplace Mechanism)</a:t>
            </a:r>
            <a:endParaRPr>
              <a:solidFill>
                <a:schemeClr val="dk2"/>
              </a:solidFill>
              <a:latin typeface="Calibri"/>
              <a:ea typeface="Calibri"/>
              <a:cs typeface="Calibri"/>
              <a:sym typeface="Calibri"/>
            </a:endParaRPr>
          </a:p>
          <a:p>
            <a:pPr marL="914400" lvl="1" indent="-317500" algn="l" rtl="0">
              <a:lnSpc>
                <a:spcPct val="115000"/>
              </a:lnSpc>
              <a:spcBef>
                <a:spcPts val="0"/>
              </a:spcBef>
              <a:spcAft>
                <a:spcPts val="0"/>
              </a:spcAft>
              <a:buClr>
                <a:schemeClr val="dk2"/>
              </a:buClr>
              <a:buSzPts val="1400"/>
              <a:buFont typeface="Calibri"/>
              <a:buChar char="○"/>
            </a:pPr>
            <a:r>
              <a:rPr lang="en">
                <a:solidFill>
                  <a:schemeClr val="dk2"/>
                </a:solidFill>
                <a:latin typeface="Calibri"/>
                <a:ea typeface="Calibri"/>
                <a:cs typeface="Calibri"/>
                <a:sym typeface="Calibri"/>
              </a:rPr>
              <a:t>Randomized Response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e9a04c7c72_0_16"/>
          <p:cNvSpPr txBox="1">
            <a:spLocks noGrp="1"/>
          </p:cNvSpPr>
          <p:nvPr>
            <p:ph type="title"/>
          </p:nvPr>
        </p:nvSpPr>
        <p:spPr>
          <a:xfrm>
            <a:off x="880375" y="5137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Jittering</a:t>
            </a:r>
            <a:endParaRPr>
              <a:solidFill>
                <a:srgbClr val="AF7B51"/>
              </a:solidFill>
            </a:endParaRPr>
          </a:p>
        </p:txBody>
      </p:sp>
      <p:sp>
        <p:nvSpPr>
          <p:cNvPr id="179" name="Google Shape;179;g3e9a04c7c72_0_16"/>
          <p:cNvSpPr txBox="1">
            <a:spLocks noGrp="1"/>
          </p:cNvSpPr>
          <p:nvPr>
            <p:ph type="body" idx="1"/>
          </p:nvPr>
        </p:nvSpPr>
        <p:spPr>
          <a:xfrm>
            <a:off x="880375" y="1158999"/>
            <a:ext cx="7505700" cy="8190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Take a result of analysis and add a small amount of random noise to the result</a:t>
            </a:r>
            <a:endParaRPr sz="1600"/>
          </a:p>
          <a:p>
            <a:pPr marL="914400" lvl="1" indent="-317500" algn="l" rtl="0">
              <a:spcBef>
                <a:spcPts val="0"/>
              </a:spcBef>
              <a:spcAft>
                <a:spcPts val="0"/>
              </a:spcAft>
              <a:buSzPts val="1400"/>
              <a:buChar char="○"/>
            </a:pPr>
            <a:r>
              <a:rPr lang="en" sz="1400"/>
              <a:t>Example: Report average age of census but add a small random number to it</a:t>
            </a:r>
            <a:endParaRPr sz="1400"/>
          </a:p>
        </p:txBody>
      </p:sp>
      <p:sp>
        <p:nvSpPr>
          <p:cNvPr id="180" name="Google Shape;180;g3e9a04c7c72_0_16"/>
          <p:cNvSpPr txBox="1">
            <a:spLocks noGrp="1"/>
          </p:cNvSpPr>
          <p:nvPr>
            <p:ph type="body" idx="1"/>
          </p:nvPr>
        </p:nvSpPr>
        <p:spPr>
          <a:xfrm>
            <a:off x="880375" y="1978000"/>
            <a:ext cx="7505700" cy="10545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Specifically if you add noise that follows a Laplace distribution with parameter 𝜀, you can achieve 𝜀-differential privacy.</a:t>
            </a:r>
            <a:endParaRPr sz="1600"/>
          </a:p>
          <a:p>
            <a:pPr marL="914400" lvl="1" indent="-317500" algn="l" rtl="0">
              <a:spcBef>
                <a:spcPts val="0"/>
              </a:spcBef>
              <a:spcAft>
                <a:spcPts val="0"/>
              </a:spcAft>
              <a:buSzPts val="1400"/>
              <a:buChar char="○"/>
            </a:pPr>
            <a:r>
              <a:rPr lang="en" sz="1400"/>
              <a:t>See below for 𝜀=0.5 (red dashes), 𝜀=1 (blue solid), 𝜀=2 (purple dots)</a:t>
            </a:r>
            <a:endParaRPr sz="1400"/>
          </a:p>
        </p:txBody>
      </p:sp>
      <p:pic>
        <p:nvPicPr>
          <p:cNvPr id="181" name="Google Shape;181;g3e9a04c7c72_0_16"/>
          <p:cNvPicPr preferRelativeResize="0"/>
          <p:nvPr/>
        </p:nvPicPr>
        <p:blipFill rotWithShape="1">
          <a:blip r:embed="rId3">
            <a:alphaModFix/>
          </a:blip>
          <a:srcRect/>
          <a:stretch/>
        </p:blipFill>
        <p:spPr>
          <a:xfrm>
            <a:off x="1500088" y="3209850"/>
            <a:ext cx="6266273" cy="150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e9a04c7c72_0_31"/>
          <p:cNvSpPr txBox="1">
            <a:spLocks noGrp="1"/>
          </p:cNvSpPr>
          <p:nvPr>
            <p:ph type="title"/>
          </p:nvPr>
        </p:nvSpPr>
        <p:spPr>
          <a:xfrm>
            <a:off x="880375" y="5137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Randomized Response</a:t>
            </a:r>
            <a:endParaRPr>
              <a:solidFill>
                <a:srgbClr val="AF7B51"/>
              </a:solidFill>
            </a:endParaRPr>
          </a:p>
        </p:txBody>
      </p:sp>
      <p:sp>
        <p:nvSpPr>
          <p:cNvPr id="187" name="Google Shape;187;g3e9a04c7c72_0_31"/>
          <p:cNvSpPr txBox="1">
            <a:spLocks noGrp="1"/>
          </p:cNvSpPr>
          <p:nvPr>
            <p:ph type="body" idx="1"/>
          </p:nvPr>
        </p:nvSpPr>
        <p:spPr>
          <a:xfrm>
            <a:off x="819150" y="1181888"/>
            <a:ext cx="7505700" cy="900600"/>
          </a:xfrm>
          <a:prstGeom prst="rect">
            <a:avLst/>
          </a:prstGeom>
          <a:noFill/>
          <a:ln>
            <a:noFill/>
          </a:ln>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a:t>What if we don’t trust the data collector with our data?</a:t>
            </a:r>
            <a:endParaRPr sz="1600"/>
          </a:p>
          <a:p>
            <a:pPr marL="914400" lvl="1" indent="-317500" algn="l" rtl="0">
              <a:spcBef>
                <a:spcPts val="0"/>
              </a:spcBef>
              <a:spcAft>
                <a:spcPts val="0"/>
              </a:spcAft>
              <a:buSzPts val="1400"/>
              <a:buChar char="○"/>
            </a:pPr>
            <a:r>
              <a:rPr lang="en" sz="1400"/>
              <a:t>Even with differentially private statistics published, they still have access to the raw data. What if they get hacked?</a:t>
            </a:r>
            <a:endParaRPr sz="1400"/>
          </a:p>
        </p:txBody>
      </p:sp>
      <p:sp>
        <p:nvSpPr>
          <p:cNvPr id="188" name="Google Shape;188;g3e9a04c7c72_0_31"/>
          <p:cNvSpPr txBox="1">
            <a:spLocks noGrp="1"/>
          </p:cNvSpPr>
          <p:nvPr>
            <p:ph type="body" idx="1"/>
          </p:nvPr>
        </p:nvSpPr>
        <p:spPr>
          <a:xfrm>
            <a:off x="819150" y="2105375"/>
            <a:ext cx="7505700" cy="420600"/>
          </a:xfrm>
          <a:prstGeom prst="rect">
            <a:avLst/>
          </a:prstGeom>
          <a:noFill/>
          <a:ln>
            <a:noFill/>
          </a:ln>
        </p:spPr>
        <p:txBody>
          <a:bodyPr spcFirstLastPara="1" wrap="square" lIns="91425" tIns="91425" rIns="91425" bIns="91425" anchor="t" anchorCtr="0">
            <a:normAutofit fontScale="92500"/>
          </a:bodyPr>
          <a:lstStyle/>
          <a:p>
            <a:pPr marL="457200" lvl="0" indent="-330200" algn="l" rtl="0">
              <a:spcBef>
                <a:spcPts val="0"/>
              </a:spcBef>
              <a:spcAft>
                <a:spcPts val="0"/>
              </a:spcAft>
              <a:buSzPts val="1600"/>
              <a:buChar char="●"/>
            </a:pPr>
            <a:r>
              <a:rPr lang="en" sz="1600"/>
              <a:t>Change the differential privacy mechanism to be done locally rather than centrally!</a:t>
            </a:r>
            <a:endParaRPr sz="1400"/>
          </a:p>
        </p:txBody>
      </p:sp>
      <p:sp>
        <p:nvSpPr>
          <p:cNvPr id="189" name="Google Shape;189;g3e9a04c7c72_0_31"/>
          <p:cNvSpPr txBox="1">
            <a:spLocks noGrp="1"/>
          </p:cNvSpPr>
          <p:nvPr>
            <p:ph type="body" idx="1"/>
          </p:nvPr>
        </p:nvSpPr>
        <p:spPr>
          <a:xfrm>
            <a:off x="819150" y="2571750"/>
            <a:ext cx="7505700" cy="1671900"/>
          </a:xfrm>
          <a:prstGeom prst="rect">
            <a:avLst/>
          </a:prstGeom>
          <a:noFill/>
          <a:ln>
            <a:noFill/>
          </a:ln>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a:t>Differentially Private Polling Procedure</a:t>
            </a:r>
            <a:endParaRPr sz="1600"/>
          </a:p>
          <a:p>
            <a:pPr marL="914400" lvl="1" indent="-317500" algn="l" rtl="0">
              <a:spcBef>
                <a:spcPts val="0"/>
              </a:spcBef>
              <a:spcAft>
                <a:spcPts val="0"/>
              </a:spcAft>
              <a:buSzPts val="1400"/>
              <a:buChar char="○"/>
            </a:pPr>
            <a:r>
              <a:rPr lang="en" sz="1400"/>
              <a:t>Call up a person. Ask them to flip a coin (don’t say the result)</a:t>
            </a:r>
            <a:endParaRPr sz="1400"/>
          </a:p>
          <a:p>
            <a:pPr marL="914400" lvl="1" indent="-317500" algn="l" rtl="0">
              <a:spcBef>
                <a:spcPts val="0"/>
              </a:spcBef>
              <a:spcAft>
                <a:spcPts val="0"/>
              </a:spcAft>
              <a:buSzPts val="1400"/>
              <a:buChar char="○"/>
            </a:pPr>
            <a:r>
              <a:rPr lang="en" sz="1400"/>
              <a:t>If Heads, tell us their honest answer to question (“Yes” or “No”)</a:t>
            </a:r>
            <a:endParaRPr sz="1400"/>
          </a:p>
          <a:p>
            <a:pPr marL="914400" lvl="1" indent="-317500" algn="l" rtl="0">
              <a:spcBef>
                <a:spcPts val="0"/>
              </a:spcBef>
              <a:spcAft>
                <a:spcPts val="0"/>
              </a:spcAft>
              <a:buSzPts val="1400"/>
              <a:buChar char="○"/>
            </a:pPr>
            <a:r>
              <a:rPr lang="en" sz="1400"/>
              <a:t>If Tails, flip the coin again</a:t>
            </a:r>
            <a:endParaRPr sz="1400"/>
          </a:p>
          <a:p>
            <a:pPr marL="1371600" lvl="2" indent="-317500" algn="l" rtl="0">
              <a:spcBef>
                <a:spcPts val="0"/>
              </a:spcBef>
              <a:spcAft>
                <a:spcPts val="0"/>
              </a:spcAft>
              <a:buSzPts val="1400"/>
              <a:buChar char="■"/>
            </a:pPr>
            <a:r>
              <a:rPr lang="en" sz="1400"/>
              <a:t>If Heads, report “Yes”</a:t>
            </a:r>
            <a:endParaRPr sz="1400"/>
          </a:p>
          <a:p>
            <a:pPr marL="1371600" lvl="2" indent="-317500" algn="l" rtl="0">
              <a:spcBef>
                <a:spcPts val="0"/>
              </a:spcBef>
              <a:spcAft>
                <a:spcPts val="0"/>
              </a:spcAft>
              <a:buSzPts val="1400"/>
              <a:buChar char="■"/>
            </a:pPr>
            <a:r>
              <a:rPr lang="en" sz="1400"/>
              <a:t>If Tails, report “No”</a:t>
            </a:r>
            <a:endParaRPr sz="1400"/>
          </a:p>
        </p:txBody>
      </p:sp>
      <p:sp>
        <p:nvSpPr>
          <p:cNvPr id="190" name="Google Shape;190;g3e9a04c7c72_0_31"/>
          <p:cNvSpPr txBox="1">
            <a:spLocks noGrp="1"/>
          </p:cNvSpPr>
          <p:nvPr>
            <p:ph type="body" idx="1"/>
          </p:nvPr>
        </p:nvSpPr>
        <p:spPr>
          <a:xfrm>
            <a:off x="880375" y="4243650"/>
            <a:ext cx="7505700" cy="420600"/>
          </a:xfrm>
          <a:prstGeom prst="rect">
            <a:avLst/>
          </a:prstGeom>
          <a:noFill/>
          <a:ln>
            <a:noFill/>
          </a:ln>
        </p:spPr>
        <p:txBody>
          <a:bodyPr spcFirstLastPara="1" wrap="square" lIns="91425" tIns="91425" rIns="91425" bIns="91425" anchor="t" anchorCtr="0">
            <a:normAutofit fontScale="92500"/>
          </a:bodyPr>
          <a:lstStyle/>
          <a:p>
            <a:pPr marL="457200" lvl="0" indent="-330200" algn="l" rtl="0">
              <a:spcBef>
                <a:spcPts val="0"/>
              </a:spcBef>
              <a:spcAft>
                <a:spcPts val="0"/>
              </a:spcAft>
              <a:buSzPts val="1600"/>
              <a:buChar char="●"/>
            </a:pPr>
            <a:r>
              <a:rPr lang="en" sz="1600" b="1" i="1"/>
              <a:t>Key idea</a:t>
            </a:r>
            <a:r>
              <a:rPr lang="en" sz="1600"/>
              <a:t>: Can learn aggregate trends without knowing true result of the individual</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e9a04c7c72_0_40"/>
          <p:cNvSpPr txBox="1">
            <a:spLocks noGrp="1"/>
          </p:cNvSpPr>
          <p:nvPr>
            <p:ph type="title"/>
          </p:nvPr>
        </p:nvSpPr>
        <p:spPr>
          <a:xfrm>
            <a:off x="880375" y="5137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Randomized Response Analysis</a:t>
            </a:r>
            <a:endParaRPr>
              <a:solidFill>
                <a:srgbClr val="AF7B51"/>
              </a:solidFill>
            </a:endParaRPr>
          </a:p>
        </p:txBody>
      </p:sp>
      <p:sp>
        <p:nvSpPr>
          <p:cNvPr id="196" name="Google Shape;196;g3e9a04c7c72_0_40"/>
          <p:cNvSpPr txBox="1">
            <a:spLocks noGrp="1"/>
          </p:cNvSpPr>
          <p:nvPr>
            <p:ph type="body" idx="1"/>
          </p:nvPr>
        </p:nvSpPr>
        <p:spPr>
          <a:xfrm>
            <a:off x="819150" y="1181941"/>
            <a:ext cx="7505700" cy="1000200"/>
          </a:xfrm>
          <a:prstGeom prst="rect">
            <a:avLst/>
          </a:prstGeom>
          <a:noFill/>
          <a:ln>
            <a:noFill/>
          </a:ln>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b="1" i="1"/>
              <a:t>Key property</a:t>
            </a:r>
            <a:r>
              <a:rPr lang="en" sz="1600"/>
              <a:t>: People tell the truth ¾ of the time and lie ¼ of the time. ½ of the time they are honest, and then half of the time they tell us a random answer that lines up with the truth.</a:t>
            </a:r>
            <a:endParaRPr sz="1600"/>
          </a:p>
        </p:txBody>
      </p:sp>
      <p:sp>
        <p:nvSpPr>
          <p:cNvPr id="197" name="Google Shape;197;g3e9a04c7c72_0_40"/>
          <p:cNvSpPr txBox="1"/>
          <p:nvPr/>
        </p:nvSpPr>
        <p:spPr>
          <a:xfrm>
            <a:off x="819150" y="2182150"/>
            <a:ext cx="7505700" cy="2696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To see why this work, suppose we know the answer is “Yes” for ⅓ of people. How many “Yes” responses would we expect in this procedure?</a:t>
            </a:r>
            <a:endParaRPr sz="1600">
              <a:solidFill>
                <a:schemeClr val="dk2"/>
              </a:solidFill>
              <a:latin typeface="Calibri"/>
              <a:ea typeface="Calibri"/>
              <a:cs typeface="Calibri"/>
              <a:sym typeface="Calibri"/>
            </a:endParaRPr>
          </a:p>
          <a:p>
            <a:pPr marL="914400" lvl="1"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⅓ of the population has true answer “Yes”. ¾ of them will tell us the truth so we will get a total of ¼ of responses being honest “Yes”es</a:t>
            </a:r>
            <a:endParaRPr sz="1600">
              <a:solidFill>
                <a:schemeClr val="dk2"/>
              </a:solidFill>
              <a:latin typeface="Calibri"/>
              <a:ea typeface="Calibri"/>
              <a:cs typeface="Calibri"/>
              <a:sym typeface="Calibri"/>
            </a:endParaRPr>
          </a:p>
          <a:p>
            <a:pPr marL="914400" lvl="1"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⅔ of the population has the true answer “No”, but ¼ of the time they will randomly tell us “Yes”. This means we would expect ⅙ of the population to lie and tell us “Yes”</a:t>
            </a:r>
            <a:endParaRPr sz="1600">
              <a:solidFill>
                <a:schemeClr val="dk2"/>
              </a:solidFill>
              <a:latin typeface="Calibri"/>
              <a:ea typeface="Calibri"/>
              <a:cs typeface="Calibri"/>
              <a:sym typeface="Calibri"/>
            </a:endParaRPr>
          </a:p>
          <a:p>
            <a:pPr marL="914400" lvl="1"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Total of “Yes” received (on average): ¼ + ⅙ = 5/12</a:t>
            </a:r>
            <a:endParaRPr sz="1600">
              <a:solidFill>
                <a:schemeClr val="dk2"/>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In general, work backwards to solve for underlying probability</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On-screen Show (16:9)</PresentationFormat>
  <Paragraphs>65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Nunito</vt:lpstr>
      <vt:lpstr>Shift</vt:lpstr>
      <vt:lpstr>CSE 163 Data &amp; Privacy  Adrian Salguero Spring 2026  💭Icebreaker (discuss with neighbors):  Humans no longer need sleep to function! How would you spend that time? Add to our Slido!  </vt:lpstr>
      <vt:lpstr>Announcements</vt:lpstr>
      <vt:lpstr>Anonymous Data Isn’t</vt:lpstr>
      <vt:lpstr>k-anonymity</vt:lpstr>
      <vt:lpstr>Differential Privacy</vt:lpstr>
      <vt:lpstr>Differential Privacy</vt:lpstr>
      <vt:lpstr>Jittering</vt:lpstr>
      <vt:lpstr>Randomized Response</vt:lpstr>
      <vt:lpstr>Randomized Response Analysis</vt:lpstr>
      <vt:lpstr>Case Studies 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Adrian Salguero</cp:lastModifiedBy>
  <cp:revision>1</cp:revision>
  <dcterms:modified xsi:type="dcterms:W3CDTF">2026-05-22T16:06:29Z</dcterms:modified>
</cp:coreProperties>
</file>