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Nunito" pitchFamily="2" charset="0"/>
      <p:regular r:id="rId16"/>
      <p:bold r:id="rId17"/>
      <p:italic r:id="rId18"/>
      <p:boldItalic r:id="rId19"/>
    </p:embeddedFont>
    <p:embeddedFont>
      <p:font typeface="Nunito Sans"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y+x3cgzOOrdrUDsr7u/t6em1h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0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modSld">
      <pc:chgData name="Adrian Salguero" userId="f921b06be2346e4d" providerId="LiveId" clId="{42694335-63BB-46EC-AF38-63FE051D1C63}" dt="2026-05-20T15:44:23.324" v="2" actId="20577"/>
      <pc:docMkLst>
        <pc:docMk/>
      </pc:docMkLst>
      <pc:sldChg chg="modSp mod">
        <pc:chgData name="Adrian Salguero" userId="f921b06be2346e4d" providerId="LiveId" clId="{42694335-63BB-46EC-AF38-63FE051D1C63}" dt="2026-05-20T15:44:23.324" v="2" actId="20577"/>
        <pc:sldMkLst>
          <pc:docMk/>
          <pc:sldMk cId="0" sldId="257"/>
        </pc:sldMkLst>
        <pc:spChg chg="mod">
          <ac:chgData name="Adrian Salguero" userId="f921b06be2346e4d" providerId="LiveId" clId="{42694335-63BB-46EC-AF38-63FE051D1C63}" dt="2026-05-20T15:44:23.324" v="2" actId="20577"/>
          <ac:spMkLst>
            <pc:docMk/>
            <pc:sldMk cId="0" sldId="257"/>
            <ac:spMk id="143" creationId="{00000000-0000-0000-0000-000000000000}"/>
          </ac:spMkLst>
        </pc:spChg>
      </pc:sldChg>
      <pc:sldChg chg="modSp mod">
        <pc:chgData name="Adrian Salguero" userId="f921b06be2346e4d" providerId="LiveId" clId="{42694335-63BB-46EC-AF38-63FE051D1C63}" dt="2026-05-20T15:43:11.375" v="0" actId="14100"/>
        <pc:sldMkLst>
          <pc:docMk/>
          <pc:sldMk cId="0" sldId="264"/>
        </pc:sldMkLst>
        <pc:spChg chg="mod">
          <ac:chgData name="Adrian Salguero" userId="f921b06be2346e4d" providerId="LiveId" clId="{42694335-63BB-46EC-AF38-63FE051D1C63}" dt="2026-05-20T15:43:11.375" v="0" actId="14100"/>
          <ac:spMkLst>
            <pc:docMk/>
            <pc:sldMk cId="0" sldId="264"/>
            <ac:spMk id="1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e1b4f5b9a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3e1b4f5b9a5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e1b4f5b9a5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e1b4f5b9a5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e1b4f5b9a5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e1b4f5b9a5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1b4f5b9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3e1b4f5b9a5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d7cce7e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dd7cce7e2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1b43486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3e1b43486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e1b4f5b9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3e1b4f5b9a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1b4f5b9a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e1b4f5b9a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1b4f5b9a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e1b4f5b9a5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1b4f5b9a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3e1b4f5b9a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e1b4f5b9a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e1b4f5b9a5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1b4f5b9a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3e1b4f5b9a5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
        <p:cNvGrpSpPr/>
        <p:nvPr/>
      </p:nvGrpSpPr>
      <p:grpSpPr>
        <a:xfrm>
          <a:off x="0" y="0"/>
          <a:ext cx="0" cy="0"/>
          <a:chOff x="0" y="0"/>
          <a:chExt cx="0" cy="0"/>
        </a:xfrm>
      </p:grpSpPr>
      <p:sp>
        <p:nvSpPr>
          <p:cNvPr id="10" name="Google Shape;10;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9"/>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 name="Google Shape;15;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8"/>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8"/>
          <p:cNvGrpSpPr/>
          <p:nvPr/>
        </p:nvGrpSpPr>
        <p:grpSpPr>
          <a:xfrm>
            <a:off x="5959222" y="4119576"/>
            <a:ext cx="2520951" cy="1024165"/>
            <a:chOff x="6917201" y="0"/>
            <a:chExt cx="2227776" cy="863400"/>
          </a:xfrm>
        </p:grpSpPr>
        <p:sp>
          <p:nvSpPr>
            <p:cNvPr id="112" name="Google Shape;112;p1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8"/>
          <p:cNvGrpSpPr/>
          <p:nvPr/>
        </p:nvGrpSpPr>
        <p:grpSpPr>
          <a:xfrm>
            <a:off x="199149" y="2"/>
            <a:ext cx="2795413" cy="1083308"/>
            <a:chOff x="6917201" y="0"/>
            <a:chExt cx="2227776" cy="863400"/>
          </a:xfrm>
        </p:grpSpPr>
        <p:sp>
          <p:nvSpPr>
            <p:cNvPr id="116" name="Google Shape;116;p1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18"/>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8"/>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1">
  <p:cSld name="TITLE_2">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2">
            <a:alphaModFix/>
          </a:blip>
          <a:srcRect/>
          <a:stretch/>
        </p:blipFill>
        <p:spPr>
          <a:xfrm>
            <a:off x="4540335" y="0"/>
            <a:ext cx="4603667" cy="5143500"/>
          </a:xfrm>
          <a:prstGeom prst="rect">
            <a:avLst/>
          </a:prstGeom>
          <a:noFill/>
          <a:ln>
            <a:noFill/>
          </a:ln>
        </p:spPr>
      </p:pic>
      <p:sp>
        <p:nvSpPr>
          <p:cNvPr id="126" name="Google Shape;126;p20"/>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0"/>
          <p:cNvSpPr txBox="1">
            <a:spLocks noGrp="1"/>
          </p:cNvSpPr>
          <p:nvPr>
            <p:ph type="ctrTitle"/>
          </p:nvPr>
        </p:nvSpPr>
        <p:spPr>
          <a:xfrm>
            <a:off x="468925" y="2387250"/>
            <a:ext cx="3636600" cy="22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3000"/>
              <a:buNone/>
              <a:defRPr sz="3000" b="1">
                <a:solidFill>
                  <a:schemeClr val="accent4"/>
                </a:solidFill>
              </a:defRPr>
            </a:lvl1pPr>
            <a:lvl2pPr lvl="1" algn="l">
              <a:lnSpc>
                <a:spcPct val="100000"/>
              </a:lnSpc>
              <a:spcBef>
                <a:spcPts val="0"/>
              </a:spcBef>
              <a:spcAft>
                <a:spcPts val="0"/>
              </a:spcAft>
              <a:buClr>
                <a:srgbClr val="F67031"/>
              </a:buClr>
              <a:buSzPts val="3000"/>
              <a:buNone/>
              <a:defRPr sz="3000" b="1">
                <a:solidFill>
                  <a:srgbClr val="F67031"/>
                </a:solidFill>
              </a:defRPr>
            </a:lvl2pPr>
            <a:lvl3pPr lvl="2" algn="l">
              <a:lnSpc>
                <a:spcPct val="100000"/>
              </a:lnSpc>
              <a:spcBef>
                <a:spcPts val="0"/>
              </a:spcBef>
              <a:spcAft>
                <a:spcPts val="0"/>
              </a:spcAft>
              <a:buClr>
                <a:srgbClr val="F67031"/>
              </a:buClr>
              <a:buSzPts val="3000"/>
              <a:buNone/>
              <a:defRPr sz="3000" b="1">
                <a:solidFill>
                  <a:srgbClr val="F67031"/>
                </a:solidFill>
              </a:defRPr>
            </a:lvl3pPr>
            <a:lvl4pPr lvl="3" algn="l">
              <a:lnSpc>
                <a:spcPct val="100000"/>
              </a:lnSpc>
              <a:spcBef>
                <a:spcPts val="0"/>
              </a:spcBef>
              <a:spcAft>
                <a:spcPts val="0"/>
              </a:spcAft>
              <a:buClr>
                <a:srgbClr val="F67031"/>
              </a:buClr>
              <a:buSzPts val="3000"/>
              <a:buNone/>
              <a:defRPr sz="3000" b="1">
                <a:solidFill>
                  <a:srgbClr val="F67031"/>
                </a:solidFill>
              </a:defRPr>
            </a:lvl4pPr>
            <a:lvl5pPr lvl="4" algn="l">
              <a:lnSpc>
                <a:spcPct val="100000"/>
              </a:lnSpc>
              <a:spcBef>
                <a:spcPts val="0"/>
              </a:spcBef>
              <a:spcAft>
                <a:spcPts val="0"/>
              </a:spcAft>
              <a:buClr>
                <a:srgbClr val="F67031"/>
              </a:buClr>
              <a:buSzPts val="3000"/>
              <a:buNone/>
              <a:defRPr sz="3000" b="1">
                <a:solidFill>
                  <a:srgbClr val="F67031"/>
                </a:solidFill>
              </a:defRPr>
            </a:lvl5pPr>
            <a:lvl6pPr lvl="5" algn="l">
              <a:lnSpc>
                <a:spcPct val="100000"/>
              </a:lnSpc>
              <a:spcBef>
                <a:spcPts val="0"/>
              </a:spcBef>
              <a:spcAft>
                <a:spcPts val="0"/>
              </a:spcAft>
              <a:buClr>
                <a:srgbClr val="F67031"/>
              </a:buClr>
              <a:buSzPts val="3000"/>
              <a:buNone/>
              <a:defRPr sz="3000" b="1">
                <a:solidFill>
                  <a:srgbClr val="F67031"/>
                </a:solidFill>
              </a:defRPr>
            </a:lvl6pPr>
            <a:lvl7pPr lvl="6" algn="l">
              <a:lnSpc>
                <a:spcPct val="100000"/>
              </a:lnSpc>
              <a:spcBef>
                <a:spcPts val="0"/>
              </a:spcBef>
              <a:spcAft>
                <a:spcPts val="0"/>
              </a:spcAft>
              <a:buClr>
                <a:srgbClr val="F67031"/>
              </a:buClr>
              <a:buSzPts val="3000"/>
              <a:buNone/>
              <a:defRPr sz="3000" b="1">
                <a:solidFill>
                  <a:srgbClr val="F67031"/>
                </a:solidFill>
              </a:defRPr>
            </a:lvl7pPr>
            <a:lvl8pPr lvl="7" algn="l">
              <a:lnSpc>
                <a:spcPct val="100000"/>
              </a:lnSpc>
              <a:spcBef>
                <a:spcPts val="0"/>
              </a:spcBef>
              <a:spcAft>
                <a:spcPts val="0"/>
              </a:spcAft>
              <a:buClr>
                <a:srgbClr val="F67031"/>
              </a:buClr>
              <a:buSzPts val="3000"/>
              <a:buNone/>
              <a:defRPr sz="3000" b="1">
                <a:solidFill>
                  <a:srgbClr val="F67031"/>
                </a:solidFill>
              </a:defRPr>
            </a:lvl8pPr>
            <a:lvl9pPr lvl="8" algn="l">
              <a:lnSpc>
                <a:spcPct val="100000"/>
              </a:lnSpc>
              <a:spcBef>
                <a:spcPts val="0"/>
              </a:spcBef>
              <a:spcAft>
                <a:spcPts val="0"/>
              </a:spcAft>
              <a:buClr>
                <a:srgbClr val="F67031"/>
              </a:buClr>
              <a:buSzPts val="3000"/>
              <a:buNone/>
              <a:defRPr sz="3000" b="1">
                <a:solidFill>
                  <a:srgbClr val="F67031"/>
                </a:solidFill>
              </a:defRPr>
            </a:lvl9pPr>
          </a:lstStyle>
          <a:p>
            <a:endParaRPr/>
          </a:p>
        </p:txBody>
      </p:sp>
      <p:sp>
        <p:nvSpPr>
          <p:cNvPr id="128" name="Google Shape;128;p20"/>
          <p:cNvSpPr/>
          <p:nvPr/>
        </p:nvSpPr>
        <p:spPr>
          <a:xfrm>
            <a:off x="4574900" y="-150"/>
            <a:ext cx="185400" cy="5143500"/>
          </a:xfrm>
          <a:prstGeom prst="rect">
            <a:avLst/>
          </a:prstGeom>
          <a:gradFill>
            <a:gsLst>
              <a:gs pos="0">
                <a:srgbClr val="000014">
                  <a:alpha val="49019"/>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6"/>
        <p:cNvGrpSpPr/>
        <p:nvPr/>
      </p:nvGrpSpPr>
      <p:grpSpPr>
        <a:xfrm>
          <a:off x="0" y="0"/>
          <a:ext cx="0" cy="0"/>
          <a:chOff x="0" y="0"/>
          <a:chExt cx="0" cy="0"/>
        </a:xfrm>
      </p:grpSpPr>
      <p:sp>
        <p:nvSpPr>
          <p:cNvPr id="17" name="Google Shape;17;p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0"/>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0"/>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10"/>
          <p:cNvGrpSpPr/>
          <p:nvPr/>
        </p:nvGrpSpPr>
        <p:grpSpPr>
          <a:xfrm>
            <a:off x="255200" y="592"/>
            <a:ext cx="2250363" cy="1044300"/>
            <a:chOff x="255200" y="592"/>
            <a:chExt cx="2250363" cy="1044300"/>
          </a:xfrm>
        </p:grpSpPr>
        <p:sp>
          <p:nvSpPr>
            <p:cNvPr id="22" name="Google Shape;22;p1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10"/>
          <p:cNvGrpSpPr/>
          <p:nvPr/>
        </p:nvGrpSpPr>
        <p:grpSpPr>
          <a:xfrm>
            <a:off x="905395" y="592"/>
            <a:ext cx="2250363" cy="1044300"/>
            <a:chOff x="905395" y="592"/>
            <a:chExt cx="2250363" cy="1044300"/>
          </a:xfrm>
        </p:grpSpPr>
        <p:sp>
          <p:nvSpPr>
            <p:cNvPr id="26" name="Google Shape;26;p1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10"/>
          <p:cNvGrpSpPr/>
          <p:nvPr/>
        </p:nvGrpSpPr>
        <p:grpSpPr>
          <a:xfrm>
            <a:off x="7057468" y="5088"/>
            <a:ext cx="1851281" cy="752108"/>
            <a:chOff x="6917201" y="0"/>
            <a:chExt cx="2227776" cy="863400"/>
          </a:xfrm>
        </p:grpSpPr>
        <p:sp>
          <p:nvSpPr>
            <p:cNvPr id="30" name="Google Shape;30;p1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10"/>
          <p:cNvGrpSpPr/>
          <p:nvPr/>
        </p:nvGrpSpPr>
        <p:grpSpPr>
          <a:xfrm>
            <a:off x="6553032" y="4217852"/>
            <a:ext cx="2389067" cy="925737"/>
            <a:chOff x="6917201" y="0"/>
            <a:chExt cx="2227776" cy="863400"/>
          </a:xfrm>
        </p:grpSpPr>
        <p:sp>
          <p:nvSpPr>
            <p:cNvPr id="34" name="Google Shape;34;p1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10"/>
          <p:cNvGrpSpPr/>
          <p:nvPr/>
        </p:nvGrpSpPr>
        <p:grpSpPr>
          <a:xfrm>
            <a:off x="199149" y="4055652"/>
            <a:ext cx="2795413" cy="1083308"/>
            <a:chOff x="6917201" y="0"/>
            <a:chExt cx="2227776" cy="863400"/>
          </a:xfrm>
        </p:grpSpPr>
        <p:sp>
          <p:nvSpPr>
            <p:cNvPr id="38" name="Google Shape;38;p1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10"/>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10"/>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3" name="Google Shape;43;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1"/>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11"/>
          <p:cNvGrpSpPr/>
          <p:nvPr/>
        </p:nvGrpSpPr>
        <p:grpSpPr>
          <a:xfrm>
            <a:off x="5594191" y="3961115"/>
            <a:ext cx="2910144" cy="1182340"/>
            <a:chOff x="6917201" y="0"/>
            <a:chExt cx="2227776" cy="863400"/>
          </a:xfrm>
        </p:grpSpPr>
        <p:sp>
          <p:nvSpPr>
            <p:cNvPr id="47" name="Google Shape;47;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1"/>
          <p:cNvGrpSpPr/>
          <p:nvPr/>
        </p:nvGrpSpPr>
        <p:grpSpPr>
          <a:xfrm>
            <a:off x="199149" y="2"/>
            <a:ext cx="2795413" cy="1083308"/>
            <a:chOff x="6917201" y="0"/>
            <a:chExt cx="2227776" cy="863400"/>
          </a:xfrm>
        </p:grpSpPr>
        <p:sp>
          <p:nvSpPr>
            <p:cNvPr id="51" name="Google Shape;51;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1"/>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1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1" name="Google Shape;61;p12"/>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2" name="Google Shape;62;p12"/>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1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1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14"/>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15"/>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15"/>
          <p:cNvGrpSpPr/>
          <p:nvPr/>
        </p:nvGrpSpPr>
        <p:grpSpPr>
          <a:xfrm>
            <a:off x="255991" y="-118"/>
            <a:ext cx="2251347" cy="1043408"/>
            <a:chOff x="3961956" y="4383950"/>
            <a:chExt cx="1160548" cy="548700"/>
          </a:xfrm>
        </p:grpSpPr>
        <p:sp>
          <p:nvSpPr>
            <p:cNvPr id="81" name="Google Shape;81;p1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5"/>
          <p:cNvGrpSpPr/>
          <p:nvPr/>
        </p:nvGrpSpPr>
        <p:grpSpPr>
          <a:xfrm>
            <a:off x="34934" y="4522125"/>
            <a:ext cx="1593305" cy="617072"/>
            <a:chOff x="6917201" y="0"/>
            <a:chExt cx="2227776" cy="863400"/>
          </a:xfrm>
        </p:grpSpPr>
        <p:sp>
          <p:nvSpPr>
            <p:cNvPr id="86" name="Google Shape;86;p1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15"/>
          <p:cNvGrpSpPr/>
          <p:nvPr/>
        </p:nvGrpSpPr>
        <p:grpSpPr>
          <a:xfrm>
            <a:off x="5886353" y="1243"/>
            <a:ext cx="3257454" cy="1261514"/>
            <a:chOff x="6917201" y="0"/>
            <a:chExt cx="2227776" cy="863400"/>
          </a:xfrm>
        </p:grpSpPr>
        <p:sp>
          <p:nvSpPr>
            <p:cNvPr id="90" name="Google Shape;90;p1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15"/>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16"/>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16"/>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7"/>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7"/>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8"/>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slido.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urses.cs.washington.edu/courses/cse163/26sp/lessons/lesson22-fairness/#case-studi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docs.google.com/presentation/d/11moBRbeKroELYwEzy02vtSbFuWF3B4Es/edit?usp=sharing&amp;ouid=101495107603597093217&amp;rtpof=true&amp;sd=tru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title="cse163_background.png"/>
          <p:cNvPicPr preferRelativeResize="0"/>
          <p:nvPr/>
        </p:nvPicPr>
        <p:blipFill rotWithShape="1">
          <a:blip r:embed="rId3">
            <a:alphaModFix/>
          </a:blip>
          <a:srcRect/>
          <a:stretch/>
        </p:blipFill>
        <p:spPr>
          <a:xfrm>
            <a:off x="4667600" y="152200"/>
            <a:ext cx="4293599" cy="4839076"/>
          </a:xfrm>
          <a:prstGeom prst="rect">
            <a:avLst/>
          </a:prstGeom>
          <a:noFill/>
          <a:ln>
            <a:noFill/>
          </a:ln>
        </p:spPr>
      </p:pic>
      <p:sp>
        <p:nvSpPr>
          <p:cNvPr id="134" name="Google Shape;134;p1"/>
          <p:cNvSpPr txBox="1">
            <a:spLocks noGrp="1"/>
          </p:cNvSpPr>
          <p:nvPr>
            <p:ph type="ctrTitle" idx="4294967295"/>
          </p:nvPr>
        </p:nvSpPr>
        <p:spPr>
          <a:xfrm>
            <a:off x="459075" y="659075"/>
            <a:ext cx="3993000" cy="39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b="1" i="0" u="none" strike="noStrike" cap="none">
                <a:solidFill>
                  <a:schemeClr val="lt1"/>
                </a:solidFill>
                <a:latin typeface="Nunito"/>
                <a:ea typeface="Nunito"/>
                <a:cs typeface="Nunito"/>
                <a:sym typeface="Nunito"/>
              </a:rPr>
              <a:t>CSE 163</a:t>
            </a:r>
            <a:endParaRPr sz="28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2500" b="1"/>
              <a:t>Fairness</a:t>
            </a: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lt1"/>
                </a:solidFill>
                <a:latin typeface="Nunito"/>
                <a:ea typeface="Nunito"/>
                <a:cs typeface="Nunito"/>
                <a:sym typeface="Nunito"/>
              </a:rPr>
              <a:t>Adrian Salguero</a:t>
            </a:r>
            <a:br>
              <a:rPr lang="en" sz="1400" b="1" i="0" u="none" strike="noStrike" cap="none">
                <a:solidFill>
                  <a:schemeClr val="lt1"/>
                </a:solidFill>
                <a:latin typeface="Nunito"/>
                <a:ea typeface="Nunito"/>
                <a:cs typeface="Nunito"/>
                <a:sym typeface="Nunito"/>
              </a:rPr>
            </a:br>
            <a:r>
              <a:rPr lang="en" sz="1400" b="1" i="0" u="none" strike="noStrike" cap="none">
                <a:solidFill>
                  <a:schemeClr val="lt1"/>
                </a:solidFill>
                <a:latin typeface="Nunito"/>
                <a:ea typeface="Nunito"/>
                <a:cs typeface="Nunito"/>
                <a:sym typeface="Nunito"/>
              </a:rPr>
              <a:t>Spring 2026</a:t>
            </a:r>
            <a:br>
              <a:rPr lang="en" sz="1200" b="1" i="0" u="none" strike="noStrike" cap="none">
                <a:solidFill>
                  <a:schemeClr val="lt1"/>
                </a:solidFill>
                <a:latin typeface="Nunito"/>
                <a:ea typeface="Nunito"/>
                <a:cs typeface="Nunito"/>
                <a:sym typeface="Nunito"/>
              </a:rPr>
            </a:br>
            <a:br>
              <a:rPr lang="en" sz="1200" b="1" i="0" u="none" strike="noStrike" cap="none">
                <a:solidFill>
                  <a:schemeClr val="lt1"/>
                </a:solidFill>
                <a:latin typeface="Nunito"/>
                <a:ea typeface="Nunito"/>
                <a:cs typeface="Nunito"/>
                <a:sym typeface="Nunito"/>
              </a:rPr>
            </a:br>
            <a:r>
              <a:rPr lang="en" sz="1200" b="1" i="0" u="none" strike="noStrike" cap="none">
                <a:solidFill>
                  <a:schemeClr val="lt1"/>
                </a:solidFill>
                <a:latin typeface="Nunito"/>
                <a:ea typeface="Nunito"/>
                <a:cs typeface="Nunito"/>
                <a:sym typeface="Nunito"/>
              </a:rPr>
              <a:t>💭Icebreaker (discuss with neighbors): </a:t>
            </a:r>
            <a:endParaRPr sz="12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a:solidFill>
                  <a:srgbClr val="3F3F3F"/>
                </a:solidFill>
              </a:rPr>
              <a:t>Fiction or non-fiction books?</a:t>
            </a:r>
            <a:endParaRPr sz="1200" b="1" i="0" u="none" strike="noStrike" cap="none">
              <a:solidFill>
                <a:srgbClr val="3F3F3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rgbClr val="3F3F3F"/>
                </a:solidFill>
                <a:latin typeface="Nunito"/>
                <a:ea typeface="Nunito"/>
                <a:cs typeface="Nunito"/>
                <a:sym typeface="Nunito"/>
              </a:rPr>
              <a:t>Add to our Slido!</a:t>
            </a:r>
            <a:endParaRPr sz="1200" b="1" i="0" u="none" strike="noStrike" cap="none">
              <a:solidFill>
                <a:srgbClr val="3F3F3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Nunito"/>
              <a:ea typeface="Nunito"/>
              <a:cs typeface="Nunito"/>
              <a:sym typeface="Nunito"/>
            </a:endParaRPr>
          </a:p>
          <a:p>
            <a:pPr marL="0" marR="0" lvl="0" indent="0" algn="l" rtl="0">
              <a:lnSpc>
                <a:spcPct val="115000"/>
              </a:lnSpc>
              <a:spcBef>
                <a:spcPts val="0"/>
              </a:spcBef>
              <a:spcAft>
                <a:spcPts val="0"/>
              </a:spcAft>
              <a:buClr>
                <a:schemeClr val="dk1"/>
              </a:buClr>
              <a:buSzPts val="1100"/>
              <a:buFont typeface="Arial"/>
              <a:buNone/>
            </a:pPr>
            <a:endParaRPr sz="2800" b="0" i="0" u="none" strike="noStrike" cap="none">
              <a:solidFill>
                <a:schemeClr val="lt1"/>
              </a:solidFill>
              <a:latin typeface="Nunito"/>
              <a:ea typeface="Nunito"/>
              <a:cs typeface="Nunito"/>
              <a:sym typeface="Nunito"/>
            </a:endParaRPr>
          </a:p>
        </p:txBody>
      </p:sp>
      <p:pic>
        <p:nvPicPr>
          <p:cNvPr id="135" name="Google Shape;135;p1"/>
          <p:cNvPicPr preferRelativeResize="0"/>
          <p:nvPr/>
        </p:nvPicPr>
        <p:blipFill rotWithShape="1">
          <a:blip r:embed="rId4">
            <a:alphaModFix amt="31000"/>
          </a:blip>
          <a:srcRect/>
          <a:stretch/>
        </p:blipFill>
        <p:spPr>
          <a:xfrm>
            <a:off x="459087" y="261632"/>
            <a:ext cx="487974" cy="487974"/>
          </a:xfrm>
          <a:prstGeom prst="rect">
            <a:avLst/>
          </a:prstGeom>
          <a:noFill/>
          <a:ln>
            <a:noFill/>
          </a:ln>
        </p:spPr>
      </p:pic>
      <p:sp>
        <p:nvSpPr>
          <p:cNvPr id="136" name="Google Shape;136;p1"/>
          <p:cNvSpPr txBox="1"/>
          <p:nvPr/>
        </p:nvSpPr>
        <p:spPr>
          <a:xfrm>
            <a:off x="2274362" y="3619200"/>
            <a:ext cx="1306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slido.com</a:t>
            </a:r>
            <a:endParaRPr sz="2000" b="0" i="1"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#cse163</a:t>
            </a:r>
            <a:endParaRPr sz="2000" b="0" i="0" u="none" strike="noStrike" cap="none">
              <a:solidFill>
                <a:srgbClr val="000000"/>
              </a:solidFill>
              <a:latin typeface="Arial"/>
              <a:ea typeface="Arial"/>
              <a:cs typeface="Arial"/>
              <a:sym typeface="Arial"/>
            </a:endParaRPr>
          </a:p>
        </p:txBody>
      </p:sp>
      <p:pic>
        <p:nvPicPr>
          <p:cNvPr id="137" name="Google Shape;137;p1" title="slido.png"/>
          <p:cNvPicPr preferRelativeResize="0"/>
          <p:nvPr/>
        </p:nvPicPr>
        <p:blipFill rotWithShape="1">
          <a:blip r:embed="rId6">
            <a:alphaModFix/>
          </a:blip>
          <a:srcRect/>
          <a:stretch/>
        </p:blipFill>
        <p:spPr>
          <a:xfrm>
            <a:off x="979851" y="3322001"/>
            <a:ext cx="1342776" cy="130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e1b4f5b9a5_0_63"/>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Worldview 1: WYSIWYG</a:t>
            </a:r>
            <a:endParaRPr>
              <a:solidFill>
                <a:srgbClr val="AF7B51"/>
              </a:solidFill>
            </a:endParaRPr>
          </a:p>
        </p:txBody>
      </p:sp>
      <p:sp>
        <p:nvSpPr>
          <p:cNvPr id="208" name="Google Shape;208;g3e1b4f5b9a5_0_63"/>
          <p:cNvSpPr txBox="1">
            <a:spLocks noGrp="1"/>
          </p:cNvSpPr>
          <p:nvPr>
            <p:ph type="body" idx="1"/>
          </p:nvPr>
        </p:nvSpPr>
        <p:spPr>
          <a:xfrm>
            <a:off x="819150" y="1360700"/>
            <a:ext cx="7505700" cy="850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Worldview 1: What You See is What You Get (WYSIWYG)</a:t>
            </a:r>
            <a:endParaRPr sz="1600"/>
          </a:p>
          <a:p>
            <a:pPr marL="914400" lvl="1" indent="-317500" algn="l" rtl="0">
              <a:lnSpc>
                <a:spcPct val="115000"/>
              </a:lnSpc>
              <a:spcBef>
                <a:spcPts val="0"/>
              </a:spcBef>
              <a:spcAft>
                <a:spcPts val="0"/>
              </a:spcAft>
              <a:buSzPts val="1400"/>
              <a:buChar char="○"/>
            </a:pPr>
            <a:r>
              <a:rPr lang="en" sz="1400"/>
              <a:t>Assumes the Observed Space is a good representation of the Construct Space</a:t>
            </a:r>
            <a:endParaRPr sz="1400"/>
          </a:p>
        </p:txBody>
      </p:sp>
      <p:pic>
        <p:nvPicPr>
          <p:cNvPr id="209" name="Google Shape;209;g3e1b4f5b9a5_0_63"/>
          <p:cNvPicPr preferRelativeResize="0"/>
          <p:nvPr/>
        </p:nvPicPr>
        <p:blipFill rotWithShape="1">
          <a:blip r:embed="rId3">
            <a:alphaModFix/>
          </a:blip>
          <a:srcRect/>
          <a:stretch/>
        </p:blipFill>
        <p:spPr>
          <a:xfrm>
            <a:off x="6459075" y="224350"/>
            <a:ext cx="2386099" cy="1136350"/>
          </a:xfrm>
          <a:prstGeom prst="rect">
            <a:avLst/>
          </a:prstGeom>
          <a:noFill/>
          <a:ln>
            <a:noFill/>
          </a:ln>
        </p:spPr>
      </p:pic>
      <p:sp>
        <p:nvSpPr>
          <p:cNvPr id="210" name="Google Shape;210;g3e1b4f5b9a5_0_63"/>
          <p:cNvSpPr txBox="1">
            <a:spLocks noGrp="1"/>
          </p:cNvSpPr>
          <p:nvPr>
            <p:ph type="body" idx="1"/>
          </p:nvPr>
        </p:nvSpPr>
        <p:spPr>
          <a:xfrm>
            <a:off x="819150" y="2016700"/>
            <a:ext cx="7505700" cy="12558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Under this worldview, can guarantee </a:t>
            </a:r>
            <a:r>
              <a:rPr lang="en" sz="1600" b="1" i="1"/>
              <a:t>individual fairness</a:t>
            </a:r>
            <a:r>
              <a:rPr lang="en" sz="1600"/>
              <a:t>. Individual fairness says if you people are close in the Construct Space, they should receive similar outcomes</a:t>
            </a:r>
            <a:endParaRPr sz="1600"/>
          </a:p>
          <a:p>
            <a:pPr marL="914400" lvl="1" indent="-317500" algn="l" rtl="0">
              <a:lnSpc>
                <a:spcPct val="115000"/>
              </a:lnSpc>
              <a:spcBef>
                <a:spcPts val="0"/>
              </a:spcBef>
              <a:spcAft>
                <a:spcPts val="0"/>
              </a:spcAft>
              <a:buSzPts val="1400"/>
              <a:buChar char="○"/>
            </a:pPr>
            <a:r>
              <a:rPr lang="en" sz="1400"/>
              <a:t>Easy to verify under this worldview since you can use the Observed Space as a good representation of the Construct Space</a:t>
            </a:r>
            <a:endParaRPr sz="1400"/>
          </a:p>
        </p:txBody>
      </p:sp>
      <p:sp>
        <p:nvSpPr>
          <p:cNvPr id="211" name="Google Shape;211;g3e1b4f5b9a5_0_63"/>
          <p:cNvSpPr txBox="1">
            <a:spLocks noGrp="1"/>
          </p:cNvSpPr>
          <p:nvPr>
            <p:ph type="body" idx="1"/>
          </p:nvPr>
        </p:nvSpPr>
        <p:spPr>
          <a:xfrm>
            <a:off x="819150" y="3272500"/>
            <a:ext cx="7505700" cy="5103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What are some drawbacks of this worldview?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e1b4f5b9a5_0_71"/>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Worldview 2: Bias + WAE</a:t>
            </a:r>
            <a:endParaRPr>
              <a:solidFill>
                <a:srgbClr val="AF7B51"/>
              </a:solidFill>
            </a:endParaRPr>
          </a:p>
        </p:txBody>
      </p:sp>
      <p:sp>
        <p:nvSpPr>
          <p:cNvPr id="217" name="Google Shape;217;g3e1b4f5b9a5_0_71"/>
          <p:cNvSpPr txBox="1">
            <a:spLocks noGrp="1"/>
          </p:cNvSpPr>
          <p:nvPr>
            <p:ph type="body" idx="1"/>
          </p:nvPr>
        </p:nvSpPr>
        <p:spPr>
          <a:xfrm>
            <a:off x="819150" y="1360700"/>
            <a:ext cx="7505700" cy="19440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Worldview 2: Structural Bias and We’re All Equal (WAE)</a:t>
            </a:r>
            <a:endParaRPr sz="1600"/>
          </a:p>
          <a:p>
            <a:pPr marL="914400" lvl="1" indent="-317500" algn="l" rtl="0">
              <a:lnSpc>
                <a:spcPct val="115000"/>
              </a:lnSpc>
              <a:spcBef>
                <a:spcPts val="0"/>
              </a:spcBef>
              <a:spcAft>
                <a:spcPts val="0"/>
              </a:spcAft>
              <a:buSzPts val="1400"/>
              <a:buChar char="○"/>
            </a:pPr>
            <a:r>
              <a:rPr lang="en" sz="1400"/>
              <a:t>Assumes systematic or social systems make different groups that look similar in the Construct Space look more different in the Observed Space</a:t>
            </a:r>
            <a:endParaRPr sz="1400"/>
          </a:p>
          <a:p>
            <a:pPr marL="914400" lvl="1" indent="-317500" algn="l" rtl="0">
              <a:lnSpc>
                <a:spcPct val="115000"/>
              </a:lnSpc>
              <a:spcBef>
                <a:spcPts val="0"/>
              </a:spcBef>
              <a:spcAft>
                <a:spcPts val="0"/>
              </a:spcAft>
              <a:buSzPts val="1400"/>
              <a:buChar char="○"/>
            </a:pPr>
            <a:r>
              <a:rPr lang="en" sz="1400"/>
              <a:t>Example: SAT scores for one group may be artificially high due to better ability to afford SAT prep. Factors outside of qualities of interest now affect our measurements. So we assume any observed differences between groups are systematic factors rather than inherent factors since WAE.</a:t>
            </a:r>
            <a:endParaRPr sz="1400"/>
          </a:p>
        </p:txBody>
      </p:sp>
      <p:pic>
        <p:nvPicPr>
          <p:cNvPr id="218" name="Google Shape;218;g3e1b4f5b9a5_0_71"/>
          <p:cNvPicPr preferRelativeResize="0"/>
          <p:nvPr/>
        </p:nvPicPr>
        <p:blipFill rotWithShape="1">
          <a:blip r:embed="rId3">
            <a:alphaModFix/>
          </a:blip>
          <a:srcRect/>
          <a:stretch/>
        </p:blipFill>
        <p:spPr>
          <a:xfrm>
            <a:off x="6459075" y="224350"/>
            <a:ext cx="2386099" cy="1136350"/>
          </a:xfrm>
          <a:prstGeom prst="rect">
            <a:avLst/>
          </a:prstGeom>
          <a:noFill/>
          <a:ln>
            <a:noFill/>
          </a:ln>
        </p:spPr>
      </p:pic>
      <p:sp>
        <p:nvSpPr>
          <p:cNvPr id="219" name="Google Shape;219;g3e1b4f5b9a5_0_71"/>
          <p:cNvSpPr txBox="1">
            <a:spLocks noGrp="1"/>
          </p:cNvSpPr>
          <p:nvPr>
            <p:ph type="body" idx="1"/>
          </p:nvPr>
        </p:nvSpPr>
        <p:spPr>
          <a:xfrm>
            <a:off x="819150" y="3272500"/>
            <a:ext cx="7505700" cy="13998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Goal in this worldview is to ensure </a:t>
            </a:r>
            <a:r>
              <a:rPr lang="en" sz="1600" b="1" i="1"/>
              <a:t>non-discrimination</a:t>
            </a:r>
            <a:r>
              <a:rPr lang="en" sz="1600"/>
              <a:t> so that someone isn’t negatively impacted by simply being a member of a particular group</a:t>
            </a:r>
            <a:endParaRPr sz="1600"/>
          </a:p>
          <a:p>
            <a:pPr marL="914400" lvl="1" indent="-317500" algn="l" rtl="0">
              <a:lnSpc>
                <a:spcPct val="115000"/>
              </a:lnSpc>
              <a:spcBef>
                <a:spcPts val="0"/>
              </a:spcBef>
              <a:spcAft>
                <a:spcPts val="0"/>
              </a:spcAft>
              <a:buSzPts val="1400"/>
              <a:buChar char="○"/>
            </a:pPr>
            <a:r>
              <a:rPr lang="en" sz="1400"/>
              <a:t>This is the implicit assumption we were making when discussion notions of group fairness earlier</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e1b4f5b9a5_0_80"/>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Contrasting Worldviews</a:t>
            </a:r>
            <a:endParaRPr>
              <a:solidFill>
                <a:srgbClr val="AF7B51"/>
              </a:solidFill>
            </a:endParaRPr>
          </a:p>
        </p:txBody>
      </p:sp>
      <p:sp>
        <p:nvSpPr>
          <p:cNvPr id="225" name="Google Shape;225;g3e1b4f5b9a5_0_80"/>
          <p:cNvSpPr txBox="1">
            <a:spLocks noGrp="1"/>
          </p:cNvSpPr>
          <p:nvPr>
            <p:ph type="body" idx="1"/>
          </p:nvPr>
        </p:nvSpPr>
        <p:spPr>
          <a:xfrm>
            <a:off x="819150" y="1360700"/>
            <a:ext cx="7505700" cy="821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Unfortunately, there is no way to tell which worldview is right for a given problem (no access to Construct Space). </a:t>
            </a:r>
            <a:r>
              <a:rPr lang="en" sz="1600" b="1" i="1"/>
              <a:t>The worldview is a statement of beliefs.</a:t>
            </a:r>
            <a:endParaRPr sz="1400" b="1" i="1"/>
          </a:p>
        </p:txBody>
      </p:sp>
      <p:sp>
        <p:nvSpPr>
          <p:cNvPr id="226" name="Google Shape;226;g3e1b4f5b9a5_0_80"/>
          <p:cNvSpPr txBox="1">
            <a:spLocks noGrp="1"/>
          </p:cNvSpPr>
          <p:nvPr>
            <p:ph type="body" idx="1"/>
          </p:nvPr>
        </p:nvSpPr>
        <p:spPr>
          <a:xfrm>
            <a:off x="819150" y="2068275"/>
            <a:ext cx="7505700" cy="821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i="1"/>
              <a:t>WYSIWYG </a:t>
            </a:r>
            <a:r>
              <a:rPr lang="en" sz="1600"/>
              <a:t>can promise individual fairness but methods of non-discrimination will be individually unfair under this worldview.</a:t>
            </a:r>
            <a:endParaRPr sz="1400"/>
          </a:p>
        </p:txBody>
      </p:sp>
      <p:sp>
        <p:nvSpPr>
          <p:cNvPr id="227" name="Google Shape;227;g3e1b4f5b9a5_0_80"/>
          <p:cNvSpPr txBox="1">
            <a:spLocks noGrp="1"/>
          </p:cNvSpPr>
          <p:nvPr>
            <p:ph type="body" idx="1"/>
          </p:nvPr>
        </p:nvSpPr>
        <p:spPr>
          <a:xfrm>
            <a:off x="819150" y="2771800"/>
            <a:ext cx="7505700" cy="1145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i="1"/>
              <a:t>Structural Bias + WAE </a:t>
            </a:r>
            <a:r>
              <a:rPr lang="en" sz="1600"/>
              <a:t>can promise non-discrimination. Methods of individual fairness will lead to discrimination (since using biased data as our proxy for closeness will lead to a skewed notion of individually fair).</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e1b4f5b9a5_0_88"/>
          <p:cNvSpPr txBox="1">
            <a:spLocks noGrp="1"/>
          </p:cNvSpPr>
          <p:nvPr>
            <p:ph type="title"/>
          </p:nvPr>
        </p:nvSpPr>
        <p:spPr>
          <a:xfrm>
            <a:off x="819150" y="550400"/>
            <a:ext cx="7505700" cy="63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Case Studies</a:t>
            </a:r>
            <a:endParaRPr/>
          </a:p>
        </p:txBody>
      </p:sp>
      <p:sp>
        <p:nvSpPr>
          <p:cNvPr id="233" name="Google Shape;233;g3e1b4f5b9a5_0_8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13</a:t>
            </a:fld>
            <a:endParaRPr/>
          </a:p>
        </p:txBody>
      </p:sp>
      <p:sp>
        <p:nvSpPr>
          <p:cNvPr id="234" name="Google Shape;234;g3e1b4f5b9a5_0_88"/>
          <p:cNvSpPr txBox="1">
            <a:spLocks noGrp="1"/>
          </p:cNvSpPr>
          <p:nvPr>
            <p:ph type="body" idx="1"/>
          </p:nvPr>
        </p:nvSpPr>
        <p:spPr>
          <a:xfrm>
            <a:off x="819150" y="1224700"/>
            <a:ext cx="7505700" cy="760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With people around you, choose the COMPAS or the “Predicting Criminlity” case study from the </a:t>
            </a:r>
            <a:r>
              <a:rPr lang="en" sz="1600" u="sng">
                <a:solidFill>
                  <a:schemeClr val="hlink"/>
                </a:solidFill>
                <a:hlinkClick r:id="rId3"/>
              </a:rPr>
              <a:t>lesson</a:t>
            </a:r>
            <a:r>
              <a:rPr lang="en" sz="1600"/>
              <a:t>.</a:t>
            </a:r>
            <a:endParaRPr sz="1600"/>
          </a:p>
        </p:txBody>
      </p:sp>
      <p:sp>
        <p:nvSpPr>
          <p:cNvPr id="235" name="Google Shape;235;g3e1b4f5b9a5_0_88"/>
          <p:cNvSpPr txBox="1"/>
          <p:nvPr/>
        </p:nvSpPr>
        <p:spPr>
          <a:xfrm>
            <a:off x="819150" y="1941100"/>
            <a:ext cx="7505700" cy="2696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Create a slide in the Google Slides document </a:t>
            </a:r>
            <a:r>
              <a:rPr lang="en" sz="1600" u="sng">
                <a:solidFill>
                  <a:schemeClr val="hlink"/>
                </a:solidFill>
                <a:latin typeface="Calibri"/>
                <a:ea typeface="Calibri"/>
                <a:cs typeface="Calibri"/>
                <a:sym typeface="Calibri"/>
                <a:hlinkClick r:id="rId4"/>
              </a:rPr>
              <a:t>here</a:t>
            </a:r>
            <a:endParaRPr sz="1600">
              <a:solidFill>
                <a:schemeClr val="dk2"/>
              </a:solidFill>
              <a:latin typeface="Calibri"/>
              <a:ea typeface="Calibri"/>
              <a:cs typeface="Calibri"/>
              <a:sym typeface="Calibri"/>
            </a:endParaRPr>
          </a:p>
          <a:p>
            <a:pPr marL="457200" lvl="0"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Share your responses to the “Food for Thought” questions in the lesson.</a:t>
            </a:r>
            <a:endParaRPr sz="16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r>
              <a:rPr lang="en" sz="1600">
                <a:solidFill>
                  <a:schemeClr val="dk2"/>
                </a:solidFill>
                <a:latin typeface="Calibri"/>
                <a:ea typeface="Calibri"/>
                <a:cs typeface="Calibri"/>
                <a:sym typeface="Calibri"/>
              </a:rPr>
              <a:t>Other discussion questions you may discuss and respond to:</a:t>
            </a:r>
            <a:endParaRPr sz="16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2"/>
              </a:solidFill>
              <a:latin typeface="Calibri"/>
              <a:ea typeface="Calibri"/>
              <a:cs typeface="Calibri"/>
              <a:sym typeface="Calibri"/>
            </a:endParaRPr>
          </a:p>
          <a:p>
            <a:pPr marL="457200" lvl="0" indent="-330200" algn="l" rtl="0">
              <a:lnSpc>
                <a:spcPct val="115000"/>
              </a:lnSpc>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Which worldview do you think your case study assumes? (WYSIWYG or WAE, or neither?) Why or why not?</a:t>
            </a:r>
            <a:endParaRPr sz="1600">
              <a:solidFill>
                <a:schemeClr val="dk2"/>
              </a:solidFill>
              <a:latin typeface="Calibri"/>
              <a:ea typeface="Calibri"/>
              <a:cs typeface="Calibri"/>
              <a:sym typeface="Calibri"/>
            </a:endParaRPr>
          </a:p>
          <a:p>
            <a:pPr marL="457200" lvl="0" indent="-330200" algn="l" rtl="0">
              <a:lnSpc>
                <a:spcPct val="115000"/>
              </a:lnSpc>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What is the meaning of a false positive or false negative in your case study? What are the impacts?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dd7cce7e2d_0_0"/>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Announcements</a:t>
            </a:r>
            <a:endParaRPr>
              <a:solidFill>
                <a:srgbClr val="AF7B51"/>
              </a:solidFill>
            </a:endParaRPr>
          </a:p>
        </p:txBody>
      </p:sp>
      <p:sp>
        <p:nvSpPr>
          <p:cNvPr id="143" name="Google Shape;143;g3dd7cce7e2d_0_0"/>
          <p:cNvSpPr txBox="1"/>
          <p:nvPr/>
        </p:nvSpPr>
        <p:spPr>
          <a:xfrm>
            <a:off x="819150" y="1486650"/>
            <a:ext cx="7505700" cy="2752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Take Home Assessment 5: Mapping </a:t>
            </a:r>
            <a:r>
              <a:rPr lang="en" sz="1600" dirty="0">
                <a:solidFill>
                  <a:srgbClr val="233A44"/>
                </a:solidFill>
                <a:latin typeface="Calibri"/>
                <a:ea typeface="Calibri"/>
                <a:cs typeface="Calibri"/>
                <a:sym typeface="Calibri"/>
              </a:rPr>
              <a:t>due Tuesday May 26th at 11:59pm</a:t>
            </a:r>
            <a:endParaRPr sz="1600" dirty="0">
              <a:solidFill>
                <a:srgbClr val="233A44"/>
              </a:solidFill>
              <a:latin typeface="Calibri"/>
              <a:ea typeface="Calibri"/>
              <a:cs typeface="Calibri"/>
              <a:sym typeface="Calibri"/>
            </a:endParaRPr>
          </a:p>
          <a:p>
            <a:pPr marL="457200" lvl="0" indent="-330200" algn="l" rtl="0">
              <a:lnSpc>
                <a:spcPct val="115000"/>
              </a:lnSpc>
              <a:spcBef>
                <a:spcPts val="0"/>
              </a:spcBef>
              <a:spcAft>
                <a:spcPts val="0"/>
              </a:spcAft>
              <a:buClr>
                <a:schemeClr val="dk2"/>
              </a:buClr>
              <a:buSzPts val="1600"/>
              <a:buFont typeface="Calibri"/>
              <a:buChar char="●"/>
            </a:pPr>
            <a:r>
              <a:rPr lang="en" sz="1600" b="1" dirty="0">
                <a:solidFill>
                  <a:schemeClr val="accent2"/>
                </a:solidFill>
                <a:latin typeface="Calibri"/>
                <a:ea typeface="Calibri"/>
                <a:cs typeface="Calibri"/>
                <a:sym typeface="Calibri"/>
              </a:rPr>
              <a:t>Reading Assignment 5</a:t>
            </a:r>
            <a:r>
              <a:rPr lang="en" sz="1600" b="1" dirty="0">
                <a:solidFill>
                  <a:schemeClr val="dk2"/>
                </a:solidFill>
                <a:latin typeface="Calibri"/>
                <a:ea typeface="Calibri"/>
                <a:cs typeface="Calibri"/>
                <a:sym typeface="Calibri"/>
              </a:rPr>
              <a:t> </a:t>
            </a:r>
            <a:r>
              <a:rPr lang="en" sz="1600" dirty="0">
                <a:solidFill>
                  <a:schemeClr val="dk2"/>
                </a:solidFill>
                <a:latin typeface="Calibri"/>
                <a:ea typeface="Calibri"/>
                <a:cs typeface="Calibri"/>
                <a:sym typeface="Calibri"/>
              </a:rPr>
              <a:t>due Tuesday, May 26th at 11:59pm!</a:t>
            </a:r>
            <a:endParaRPr sz="1600" dirty="0">
              <a:solidFill>
                <a:srgbClr val="233A44"/>
              </a:solidFill>
              <a:latin typeface="Calibri"/>
              <a:ea typeface="Calibri"/>
              <a:cs typeface="Calibri"/>
              <a:sym typeface="Calibri"/>
            </a:endParaRPr>
          </a:p>
          <a:p>
            <a:pPr marL="457200" lvl="0" indent="-330200" algn="l" rtl="0">
              <a:lnSpc>
                <a:spcPct val="115000"/>
              </a:lnSpc>
              <a:spcBef>
                <a:spcPts val="0"/>
              </a:spcBef>
              <a:spcAft>
                <a:spcPts val="0"/>
              </a:spcAft>
              <a:buClr>
                <a:srgbClr val="233A44"/>
              </a:buClr>
              <a:buSzPts val="1600"/>
              <a:buFont typeface="Calibri"/>
              <a:buChar char="●"/>
            </a:pPr>
            <a:r>
              <a:rPr lang="en" sz="1600" b="1">
                <a:solidFill>
                  <a:srgbClr val="D9563F"/>
                </a:solidFill>
                <a:latin typeface="Calibri"/>
                <a:ea typeface="Calibri"/>
                <a:cs typeface="Calibri"/>
                <a:sym typeface="Calibri"/>
              </a:rPr>
              <a:t>Lesson 22 Canvas Quiz</a:t>
            </a:r>
            <a:r>
              <a:rPr lang="en" sz="1600" b="1">
                <a:solidFill>
                  <a:srgbClr val="233A44"/>
                </a:solidFill>
                <a:latin typeface="Calibri"/>
                <a:ea typeface="Calibri"/>
                <a:cs typeface="Calibri"/>
                <a:sym typeface="Calibri"/>
              </a:rPr>
              <a:t> </a:t>
            </a:r>
            <a:r>
              <a:rPr lang="en" sz="1600">
                <a:solidFill>
                  <a:srgbClr val="233A44"/>
                </a:solidFill>
                <a:latin typeface="Calibri"/>
                <a:ea typeface="Calibri"/>
                <a:cs typeface="Calibri"/>
                <a:sym typeface="Calibri"/>
              </a:rPr>
              <a:t>due tonight at 11:59pm!</a:t>
            </a:r>
            <a:endParaRPr sz="1600" dirty="0">
              <a:solidFill>
                <a:srgbClr val="233A44"/>
              </a:solidFill>
              <a:latin typeface="Calibri"/>
              <a:ea typeface="Calibri"/>
              <a:cs typeface="Calibri"/>
              <a:sym typeface="Calibri"/>
            </a:endParaRPr>
          </a:p>
          <a:p>
            <a:pPr marL="45720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Project Part 3 </a:t>
            </a:r>
            <a:r>
              <a:rPr lang="en" sz="1600" dirty="0">
                <a:solidFill>
                  <a:srgbClr val="233A44"/>
                </a:solidFill>
                <a:latin typeface="Calibri"/>
                <a:ea typeface="Calibri"/>
                <a:cs typeface="Calibri"/>
                <a:sym typeface="Calibri"/>
              </a:rPr>
              <a:t>due June 1st at 11:59pm on Gradescope!</a:t>
            </a:r>
            <a:endParaRPr sz="1600" dirty="0">
              <a:solidFill>
                <a:srgbClr val="233A4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e1b43486a1_0_0"/>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Group Fairness</a:t>
            </a:r>
            <a:endParaRPr>
              <a:solidFill>
                <a:srgbClr val="AF7B51"/>
              </a:solidFill>
            </a:endParaRPr>
          </a:p>
        </p:txBody>
      </p:sp>
      <p:sp>
        <p:nvSpPr>
          <p:cNvPr id="149" name="Google Shape;149;g3e1b43486a1_0_0"/>
          <p:cNvSpPr txBox="1">
            <a:spLocks noGrp="1"/>
          </p:cNvSpPr>
          <p:nvPr>
            <p:ph type="body" idx="1"/>
          </p:nvPr>
        </p:nvSpPr>
        <p:spPr>
          <a:xfrm>
            <a:off x="819150" y="1372500"/>
            <a:ext cx="7505700" cy="14832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i="1"/>
              <a:t>Intent</a:t>
            </a:r>
            <a:r>
              <a:rPr lang="en" sz="1600"/>
              <a:t>: Avoid discrimination against a particular group, as to avoid membership in the group negatively impact outcomes for people in that group.</a:t>
            </a:r>
            <a:endParaRPr sz="1600"/>
          </a:p>
          <a:p>
            <a:pPr marL="914400" lvl="1" indent="-317500" algn="l" rtl="0">
              <a:lnSpc>
                <a:spcPct val="115000"/>
              </a:lnSpc>
              <a:spcBef>
                <a:spcPts val="0"/>
              </a:spcBef>
              <a:spcAft>
                <a:spcPts val="0"/>
              </a:spcAft>
              <a:buSzPts val="1400"/>
              <a:buChar char="○"/>
            </a:pPr>
            <a:r>
              <a:rPr lang="en" sz="1400"/>
              <a:t>Does not say which groups to protect, that’s a decision of policy and societal norms</a:t>
            </a:r>
            <a:endParaRPr sz="1400"/>
          </a:p>
          <a:p>
            <a:pPr marL="914400" lvl="1" indent="-317500" algn="l" rtl="0">
              <a:lnSpc>
                <a:spcPct val="115000"/>
              </a:lnSpc>
              <a:spcBef>
                <a:spcPts val="0"/>
              </a:spcBef>
              <a:spcAft>
                <a:spcPts val="0"/>
              </a:spcAft>
              <a:buSzPts val="1400"/>
              <a:buChar char="○"/>
            </a:pPr>
            <a:r>
              <a:rPr lang="en" sz="1400"/>
              <a:t>Can be extended to notions of belonging to multiple identities (e.g. intersectionality), but we focus on protecting a single property at this time.</a:t>
            </a:r>
            <a:endParaRPr sz="1400"/>
          </a:p>
        </p:txBody>
      </p:sp>
      <p:sp>
        <p:nvSpPr>
          <p:cNvPr id="150" name="Google Shape;150;g3e1b43486a1_0_0"/>
          <p:cNvSpPr txBox="1">
            <a:spLocks noGrp="1"/>
          </p:cNvSpPr>
          <p:nvPr>
            <p:ph type="body" idx="1"/>
          </p:nvPr>
        </p:nvSpPr>
        <p:spPr>
          <a:xfrm>
            <a:off x="819150" y="2855700"/>
            <a:ext cx="7505700" cy="5511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Usually defined in terms of the </a:t>
            </a:r>
            <a:r>
              <a:rPr lang="en" sz="1600" b="1" i="1"/>
              <a:t>mistakes</a:t>
            </a:r>
            <a:r>
              <a:rPr lang="en" sz="1600"/>
              <a:t> the system might make.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e1b4f5b9a5_0_5"/>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Definition of Fairness*</a:t>
            </a:r>
            <a:endParaRPr>
              <a:solidFill>
                <a:srgbClr val="AF7B51"/>
              </a:solidFill>
            </a:endParaRPr>
          </a:p>
        </p:txBody>
      </p:sp>
      <p:sp>
        <p:nvSpPr>
          <p:cNvPr id="156" name="Google Shape;156;g3e1b4f5b9a5_0_5"/>
          <p:cNvSpPr txBox="1">
            <a:spLocks noGrp="1"/>
          </p:cNvSpPr>
          <p:nvPr>
            <p:ph type="body" idx="1"/>
          </p:nvPr>
        </p:nvSpPr>
        <p:spPr>
          <a:xfrm>
            <a:off x="819150" y="1372500"/>
            <a:ext cx="7505700" cy="7281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i="1"/>
              <a:t>Equality of False Negatives (equal opportunity)</a:t>
            </a:r>
            <a:r>
              <a:rPr lang="en" sz="1600"/>
              <a:t>: False negative rate should be similar across groups.</a:t>
            </a:r>
            <a:endParaRPr sz="1400"/>
          </a:p>
        </p:txBody>
      </p:sp>
      <p:pic>
        <p:nvPicPr>
          <p:cNvPr id="157" name="Google Shape;157;g3e1b4f5b9a5_0_5"/>
          <p:cNvPicPr preferRelativeResize="0"/>
          <p:nvPr/>
        </p:nvPicPr>
        <p:blipFill rotWithShape="1">
          <a:blip r:embed="rId3">
            <a:alphaModFix/>
          </a:blip>
          <a:srcRect/>
          <a:stretch/>
        </p:blipFill>
        <p:spPr>
          <a:xfrm>
            <a:off x="4939447" y="2119725"/>
            <a:ext cx="2821725" cy="2228725"/>
          </a:xfrm>
          <a:prstGeom prst="rect">
            <a:avLst/>
          </a:prstGeom>
          <a:noFill/>
          <a:ln w="9525" cap="flat" cmpd="sng">
            <a:solidFill>
              <a:srgbClr val="000000"/>
            </a:solidFill>
            <a:prstDash val="solid"/>
            <a:round/>
            <a:headEnd type="none" w="sm" len="sm"/>
            <a:tailEnd type="none" w="sm" len="sm"/>
          </a:ln>
        </p:spPr>
      </p:pic>
      <p:pic>
        <p:nvPicPr>
          <p:cNvPr id="158" name="Google Shape;158;g3e1b4f5b9a5_0_5"/>
          <p:cNvPicPr preferRelativeResize="0"/>
          <p:nvPr/>
        </p:nvPicPr>
        <p:blipFill rotWithShape="1">
          <a:blip r:embed="rId4">
            <a:alphaModFix/>
          </a:blip>
          <a:srcRect/>
          <a:stretch/>
        </p:blipFill>
        <p:spPr>
          <a:xfrm>
            <a:off x="760491" y="2351646"/>
            <a:ext cx="3551955" cy="934725"/>
          </a:xfrm>
          <a:prstGeom prst="rect">
            <a:avLst/>
          </a:prstGeom>
          <a:noFill/>
          <a:ln>
            <a:noFill/>
          </a:ln>
        </p:spPr>
      </p:pic>
      <p:sp>
        <p:nvSpPr>
          <p:cNvPr id="159" name="Google Shape;159;g3e1b4f5b9a5_0_5"/>
          <p:cNvSpPr txBox="1"/>
          <p:nvPr/>
        </p:nvSpPr>
        <p:spPr>
          <a:xfrm>
            <a:off x="3782150" y="4367575"/>
            <a:ext cx="5136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Nunito Sans"/>
                <a:ea typeface="Nunito Sans"/>
                <a:cs typeface="Nunito Sans"/>
                <a:sym typeface="Nunito Sans"/>
              </a:rPr>
              <a:t>College admission example:  P = Successful in college, N = Not successful in college</a:t>
            </a:r>
            <a:endParaRPr sz="1000" b="0" i="0" u="none" strike="noStrike" cap="none">
              <a:solidFill>
                <a:srgbClr val="000000"/>
              </a:solidFill>
              <a:latin typeface="Nunito Sans"/>
              <a:ea typeface="Nunito Sans"/>
              <a:cs typeface="Nunito Sans"/>
              <a:sym typeface="Nunito Sans"/>
            </a:endParaRPr>
          </a:p>
        </p:txBody>
      </p:sp>
      <p:sp>
        <p:nvSpPr>
          <p:cNvPr id="160" name="Google Shape;160;g3e1b4f5b9a5_0_5"/>
          <p:cNvSpPr txBox="1">
            <a:spLocks noGrp="1"/>
          </p:cNvSpPr>
          <p:nvPr>
            <p:ph type="body" idx="1"/>
          </p:nvPr>
        </p:nvSpPr>
        <p:spPr>
          <a:xfrm>
            <a:off x="234375" y="4240525"/>
            <a:ext cx="2977800" cy="592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95000"/>
              </a:lnSpc>
              <a:spcBef>
                <a:spcPts val="0"/>
              </a:spcBef>
              <a:spcAft>
                <a:spcPts val="0"/>
              </a:spcAft>
              <a:buSzPts val="853"/>
              <a:buNone/>
            </a:pPr>
            <a:r>
              <a:rPr lang="en" sz="1040"/>
              <a:t>* Many others exist, many are in form of equations on this confusion matrix. There are other notions of fairness too!</a:t>
            </a:r>
            <a:endParaRPr sz="885"/>
          </a:p>
        </p:txBody>
      </p:sp>
      <p:sp>
        <p:nvSpPr>
          <p:cNvPr id="161" name="Google Shape;161;g3e1b4f5b9a5_0_5"/>
          <p:cNvSpPr/>
          <p:nvPr/>
        </p:nvSpPr>
        <p:spPr>
          <a:xfrm>
            <a:off x="5685475" y="2675975"/>
            <a:ext cx="1581000" cy="662700"/>
          </a:xfrm>
          <a:prstGeom prst="rect">
            <a:avLst/>
          </a:prstGeom>
          <a:solidFill>
            <a:srgbClr val="FFFF00">
              <a:alpha val="39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e1b4f5b9a5_0_19"/>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Definition of Fairness*</a:t>
            </a:r>
            <a:endParaRPr>
              <a:solidFill>
                <a:srgbClr val="AF7B51"/>
              </a:solidFill>
            </a:endParaRPr>
          </a:p>
        </p:txBody>
      </p:sp>
      <p:sp>
        <p:nvSpPr>
          <p:cNvPr id="167" name="Google Shape;167;g3e1b4f5b9a5_0_19"/>
          <p:cNvSpPr txBox="1">
            <a:spLocks noGrp="1"/>
          </p:cNvSpPr>
          <p:nvPr>
            <p:ph type="body" idx="1"/>
          </p:nvPr>
        </p:nvSpPr>
        <p:spPr>
          <a:xfrm>
            <a:off x="819150" y="1372500"/>
            <a:ext cx="7505700" cy="7281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i="1"/>
              <a:t>Equality of False Positives (predictive equality)</a:t>
            </a:r>
            <a:r>
              <a:rPr lang="en" sz="1600"/>
              <a:t>: False positive rate should be similar across groups.</a:t>
            </a:r>
            <a:endParaRPr sz="1400"/>
          </a:p>
        </p:txBody>
      </p:sp>
      <p:pic>
        <p:nvPicPr>
          <p:cNvPr id="168" name="Google Shape;168;g3e1b4f5b9a5_0_19"/>
          <p:cNvPicPr preferRelativeResize="0"/>
          <p:nvPr/>
        </p:nvPicPr>
        <p:blipFill rotWithShape="1">
          <a:blip r:embed="rId3">
            <a:alphaModFix/>
          </a:blip>
          <a:srcRect/>
          <a:stretch/>
        </p:blipFill>
        <p:spPr>
          <a:xfrm>
            <a:off x="4939447" y="2119725"/>
            <a:ext cx="2821725" cy="2228725"/>
          </a:xfrm>
          <a:prstGeom prst="rect">
            <a:avLst/>
          </a:prstGeom>
          <a:noFill/>
          <a:ln w="9525" cap="flat" cmpd="sng">
            <a:solidFill>
              <a:srgbClr val="000000"/>
            </a:solidFill>
            <a:prstDash val="solid"/>
            <a:round/>
            <a:headEnd type="none" w="sm" len="sm"/>
            <a:tailEnd type="none" w="sm" len="sm"/>
          </a:ln>
        </p:spPr>
      </p:pic>
      <p:sp>
        <p:nvSpPr>
          <p:cNvPr id="169" name="Google Shape;169;g3e1b4f5b9a5_0_19"/>
          <p:cNvSpPr txBox="1"/>
          <p:nvPr/>
        </p:nvSpPr>
        <p:spPr>
          <a:xfrm>
            <a:off x="3782150" y="4367575"/>
            <a:ext cx="5136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Nunito Sans"/>
                <a:ea typeface="Nunito Sans"/>
                <a:cs typeface="Nunito Sans"/>
                <a:sym typeface="Nunito Sans"/>
              </a:rPr>
              <a:t>College admission example:  P = Successful in college, N = Not successful in college</a:t>
            </a:r>
            <a:endParaRPr sz="1000" b="0" i="0" u="none" strike="noStrike" cap="none">
              <a:solidFill>
                <a:srgbClr val="000000"/>
              </a:solidFill>
              <a:latin typeface="Nunito Sans"/>
              <a:ea typeface="Nunito Sans"/>
              <a:cs typeface="Nunito Sans"/>
              <a:sym typeface="Nunito Sans"/>
            </a:endParaRPr>
          </a:p>
        </p:txBody>
      </p:sp>
      <p:sp>
        <p:nvSpPr>
          <p:cNvPr id="170" name="Google Shape;170;g3e1b4f5b9a5_0_19"/>
          <p:cNvSpPr txBox="1">
            <a:spLocks noGrp="1"/>
          </p:cNvSpPr>
          <p:nvPr>
            <p:ph type="body" idx="1"/>
          </p:nvPr>
        </p:nvSpPr>
        <p:spPr>
          <a:xfrm>
            <a:off x="234375" y="4240525"/>
            <a:ext cx="2977800" cy="592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95000"/>
              </a:lnSpc>
              <a:spcBef>
                <a:spcPts val="0"/>
              </a:spcBef>
              <a:spcAft>
                <a:spcPts val="0"/>
              </a:spcAft>
              <a:buSzPts val="853"/>
              <a:buNone/>
            </a:pPr>
            <a:r>
              <a:rPr lang="en" sz="1040"/>
              <a:t>* Many others exist, many are in form of equations on this confusion matrix. There are other notions of fairness too!</a:t>
            </a:r>
            <a:endParaRPr sz="885"/>
          </a:p>
        </p:txBody>
      </p:sp>
      <p:pic>
        <p:nvPicPr>
          <p:cNvPr id="171" name="Google Shape;171;g3e1b4f5b9a5_0_19"/>
          <p:cNvPicPr preferRelativeResize="0"/>
          <p:nvPr/>
        </p:nvPicPr>
        <p:blipFill rotWithShape="1">
          <a:blip r:embed="rId4">
            <a:alphaModFix/>
          </a:blip>
          <a:srcRect/>
          <a:stretch/>
        </p:blipFill>
        <p:spPr>
          <a:xfrm>
            <a:off x="1071550" y="2474751"/>
            <a:ext cx="3500439" cy="934725"/>
          </a:xfrm>
          <a:prstGeom prst="rect">
            <a:avLst/>
          </a:prstGeom>
          <a:noFill/>
          <a:ln>
            <a:noFill/>
          </a:ln>
        </p:spPr>
      </p:pic>
      <p:sp>
        <p:nvSpPr>
          <p:cNvPr id="172" name="Google Shape;172;g3e1b4f5b9a5_0_19"/>
          <p:cNvSpPr/>
          <p:nvPr/>
        </p:nvSpPr>
        <p:spPr>
          <a:xfrm>
            <a:off x="5685775" y="3312456"/>
            <a:ext cx="1581000" cy="662700"/>
          </a:xfrm>
          <a:prstGeom prst="rect">
            <a:avLst/>
          </a:prstGeom>
          <a:solidFill>
            <a:srgbClr val="FFFF00">
              <a:alpha val="39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e1b4f5b9a5_0_32"/>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Human Choice</a:t>
            </a:r>
            <a:endParaRPr>
              <a:solidFill>
                <a:srgbClr val="AF7B51"/>
              </a:solidFill>
            </a:endParaRPr>
          </a:p>
        </p:txBody>
      </p:sp>
      <p:sp>
        <p:nvSpPr>
          <p:cNvPr id="178" name="Google Shape;178;g3e1b4f5b9a5_0_32"/>
          <p:cNvSpPr txBox="1">
            <a:spLocks noGrp="1"/>
          </p:cNvSpPr>
          <p:nvPr>
            <p:ph type="body" idx="1"/>
          </p:nvPr>
        </p:nvSpPr>
        <p:spPr>
          <a:xfrm>
            <a:off x="819150" y="1372500"/>
            <a:ext cx="7505700" cy="8097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There is no one “right” definition of fairness. They are all valid and are simply statements of what you believe fairness means in your system.</a:t>
            </a:r>
            <a:endParaRPr sz="1400"/>
          </a:p>
        </p:txBody>
      </p:sp>
      <p:sp>
        <p:nvSpPr>
          <p:cNvPr id="179" name="Google Shape;179;g3e1b4f5b9a5_0_32"/>
          <p:cNvSpPr txBox="1">
            <a:spLocks noGrp="1"/>
          </p:cNvSpPr>
          <p:nvPr>
            <p:ph type="body" idx="1"/>
          </p:nvPr>
        </p:nvSpPr>
        <p:spPr>
          <a:xfrm>
            <a:off x="819150" y="2020650"/>
            <a:ext cx="7505700" cy="8097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It’s possible for definitions of fairness to contradict each other, so it’s important that you pick the one that reflects your values.</a:t>
            </a:r>
            <a:endParaRPr sz="1600"/>
          </a:p>
        </p:txBody>
      </p:sp>
      <p:sp>
        <p:nvSpPr>
          <p:cNvPr id="180" name="Google Shape;180;g3e1b4f5b9a5_0_32"/>
          <p:cNvSpPr txBox="1">
            <a:spLocks noGrp="1"/>
          </p:cNvSpPr>
          <p:nvPr>
            <p:ph type="body" idx="1"/>
          </p:nvPr>
        </p:nvSpPr>
        <p:spPr>
          <a:xfrm>
            <a:off x="819150" y="2728300"/>
            <a:ext cx="7505700" cy="1025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i="1"/>
              <a:t>Emphasizes the role of people in the process of fixing bias in ML algorithms</a:t>
            </a:r>
            <a:endParaRPr sz="1600" b="1" i="1"/>
          </a:p>
          <a:p>
            <a:pPr marL="914400" lvl="1" indent="-317500" algn="l" rtl="0">
              <a:lnSpc>
                <a:spcPct val="115000"/>
              </a:lnSpc>
              <a:spcBef>
                <a:spcPts val="0"/>
              </a:spcBef>
              <a:spcAft>
                <a:spcPts val="0"/>
              </a:spcAft>
              <a:buSzPts val="1400"/>
              <a:buChar char="○"/>
            </a:pPr>
            <a:r>
              <a:rPr lang="en" sz="1400"/>
              <a:t>Algorithms will do their best to optimize what is asked of them</a:t>
            </a:r>
            <a:endParaRPr sz="1400"/>
          </a:p>
          <a:p>
            <a:pPr marL="914400" lvl="1" indent="-317500" algn="l" rtl="0">
              <a:lnSpc>
                <a:spcPct val="115000"/>
              </a:lnSpc>
              <a:spcBef>
                <a:spcPts val="0"/>
              </a:spcBef>
              <a:spcAft>
                <a:spcPts val="0"/>
              </a:spcAft>
              <a:buSzPts val="1400"/>
              <a:buChar char="○"/>
            </a:pPr>
            <a:r>
              <a:rPr lang="en" sz="1400"/>
              <a:t>This may lead to unforeseen consequences or behavior</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e1b4f5b9a5_0_39"/>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Tradeoff between Fairness and Accuracy</a:t>
            </a:r>
            <a:endParaRPr>
              <a:solidFill>
                <a:srgbClr val="AF7B51"/>
              </a:solidFill>
            </a:endParaRPr>
          </a:p>
        </p:txBody>
      </p:sp>
      <p:sp>
        <p:nvSpPr>
          <p:cNvPr id="186" name="Google Shape;186;g3e1b4f5b9a5_0_39"/>
          <p:cNvSpPr txBox="1">
            <a:spLocks noGrp="1"/>
          </p:cNvSpPr>
          <p:nvPr>
            <p:ph type="body" idx="1"/>
          </p:nvPr>
        </p:nvSpPr>
        <p:spPr>
          <a:xfrm>
            <a:off x="819150" y="1372500"/>
            <a:ext cx="7505700" cy="13200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We can’t get fairness for free, generally finding a more fair model will yield to one that is less accurate.</a:t>
            </a:r>
            <a:endParaRPr sz="1600"/>
          </a:p>
          <a:p>
            <a:pPr marL="914400" lvl="1" indent="-330200" algn="l" rtl="0">
              <a:lnSpc>
                <a:spcPct val="115000"/>
              </a:lnSpc>
              <a:spcBef>
                <a:spcPts val="0"/>
              </a:spcBef>
              <a:spcAft>
                <a:spcPts val="0"/>
              </a:spcAft>
              <a:buSzPts val="1600"/>
              <a:buChar char="○"/>
            </a:pPr>
            <a:r>
              <a:rPr lang="en" sz="1600"/>
              <a:t>Intuition: We saw lots of examples where bias was a byproduct of an “accurate” model since that model was not trained with fairness in mind. </a:t>
            </a:r>
            <a:endParaRPr sz="1600"/>
          </a:p>
        </p:txBody>
      </p:sp>
      <p:pic>
        <p:nvPicPr>
          <p:cNvPr id="187" name="Google Shape;187;g3e1b4f5b9a5_0_39"/>
          <p:cNvPicPr preferRelativeResize="0"/>
          <p:nvPr/>
        </p:nvPicPr>
        <p:blipFill rotWithShape="1">
          <a:blip r:embed="rId3">
            <a:alphaModFix/>
          </a:blip>
          <a:srcRect/>
          <a:stretch/>
        </p:blipFill>
        <p:spPr>
          <a:xfrm>
            <a:off x="1773900" y="2794555"/>
            <a:ext cx="5596198" cy="18710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e1b4f5b9a5_0_47"/>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Pareto Frontiers</a:t>
            </a:r>
            <a:endParaRPr>
              <a:solidFill>
                <a:srgbClr val="AF7B51"/>
              </a:solidFill>
            </a:endParaRPr>
          </a:p>
        </p:txBody>
      </p:sp>
      <p:pic>
        <p:nvPicPr>
          <p:cNvPr id="193" name="Google Shape;193;g3e1b4f5b9a5_0_47"/>
          <p:cNvPicPr preferRelativeResize="0"/>
          <p:nvPr/>
        </p:nvPicPr>
        <p:blipFill rotWithShape="1">
          <a:blip r:embed="rId3">
            <a:alphaModFix/>
          </a:blip>
          <a:srcRect/>
          <a:stretch/>
        </p:blipFill>
        <p:spPr>
          <a:xfrm>
            <a:off x="164100" y="2317650"/>
            <a:ext cx="5182784" cy="1732850"/>
          </a:xfrm>
          <a:prstGeom prst="rect">
            <a:avLst/>
          </a:prstGeom>
          <a:noFill/>
          <a:ln>
            <a:noFill/>
          </a:ln>
        </p:spPr>
      </p:pic>
      <p:pic>
        <p:nvPicPr>
          <p:cNvPr id="194" name="Google Shape;194;g3e1b4f5b9a5_0_47"/>
          <p:cNvPicPr preferRelativeResize="0"/>
          <p:nvPr/>
        </p:nvPicPr>
        <p:blipFill rotWithShape="1">
          <a:blip r:embed="rId4">
            <a:alphaModFix/>
          </a:blip>
          <a:srcRect/>
          <a:stretch/>
        </p:blipFill>
        <p:spPr>
          <a:xfrm>
            <a:off x="5346863" y="1365025"/>
            <a:ext cx="3457500" cy="329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e1b4f5b9a5_0_55"/>
          <p:cNvSpPr txBox="1">
            <a:spLocks noGrp="1"/>
          </p:cNvSpPr>
          <p:nvPr>
            <p:ph type="title"/>
          </p:nvPr>
        </p:nvSpPr>
        <p:spPr>
          <a:xfrm>
            <a:off x="819149" y="625150"/>
            <a:ext cx="7757291"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solidFill>
                  <a:srgbClr val="AF7B51"/>
                </a:solidFill>
              </a:rPr>
              <a:t>Fairness Worldviews - College Admissions</a:t>
            </a:r>
            <a:endParaRPr dirty="0">
              <a:solidFill>
                <a:srgbClr val="AF7B51"/>
              </a:solidFill>
            </a:endParaRPr>
          </a:p>
        </p:txBody>
      </p:sp>
      <p:sp>
        <p:nvSpPr>
          <p:cNvPr id="200" name="Google Shape;200;g3e1b4f5b9a5_0_55"/>
          <p:cNvSpPr txBox="1">
            <a:spLocks noGrp="1"/>
          </p:cNvSpPr>
          <p:nvPr>
            <p:ph type="body" idx="1"/>
          </p:nvPr>
        </p:nvSpPr>
        <p:spPr>
          <a:xfrm>
            <a:off x="819150" y="1270450"/>
            <a:ext cx="7505700" cy="645300"/>
          </a:xfrm>
          <a:prstGeom prst="rect">
            <a:avLst/>
          </a:prstGeom>
          <a:noFill/>
          <a:ln>
            <a:noFill/>
          </a:ln>
        </p:spPr>
        <p:txBody>
          <a:bodyPr spcFirstLastPara="1" wrap="square" lIns="91425" tIns="91425" rIns="91425" bIns="91425" anchor="t" anchorCtr="0">
            <a:normAutofit fontScale="92500" lnSpcReduction="10000"/>
          </a:bodyPr>
          <a:lstStyle/>
          <a:p>
            <a:pPr marL="457200" lvl="0" indent="-322580" algn="l" rtl="0">
              <a:lnSpc>
                <a:spcPct val="115000"/>
              </a:lnSpc>
              <a:spcBef>
                <a:spcPts val="0"/>
              </a:spcBef>
              <a:spcAft>
                <a:spcPts val="0"/>
              </a:spcAft>
              <a:buSzPct val="100000"/>
              <a:buChar char="●"/>
            </a:pPr>
            <a:r>
              <a:rPr lang="en" sz="1600"/>
              <a:t>We want to measure abstract qualities about a person (e.g. intelligence, grit), but real life measurements may not measure abstract qualities well.</a:t>
            </a:r>
            <a:endParaRPr sz="1600"/>
          </a:p>
        </p:txBody>
      </p:sp>
      <p:pic>
        <p:nvPicPr>
          <p:cNvPr id="201" name="Google Shape;201;g3e1b4f5b9a5_0_55"/>
          <p:cNvPicPr preferRelativeResize="0"/>
          <p:nvPr/>
        </p:nvPicPr>
        <p:blipFill rotWithShape="1">
          <a:blip r:embed="rId3">
            <a:alphaModFix/>
          </a:blip>
          <a:srcRect/>
          <a:stretch/>
        </p:blipFill>
        <p:spPr>
          <a:xfrm>
            <a:off x="1952075" y="2333475"/>
            <a:ext cx="5239850" cy="2495400"/>
          </a:xfrm>
          <a:prstGeom prst="rect">
            <a:avLst/>
          </a:prstGeom>
          <a:noFill/>
          <a:ln>
            <a:noFill/>
          </a:ln>
        </p:spPr>
      </p:pic>
      <p:sp>
        <p:nvSpPr>
          <p:cNvPr id="202" name="Google Shape;202;g3e1b4f5b9a5_0_55"/>
          <p:cNvSpPr txBox="1">
            <a:spLocks noGrp="1"/>
          </p:cNvSpPr>
          <p:nvPr>
            <p:ph type="body" idx="1"/>
          </p:nvPr>
        </p:nvSpPr>
        <p:spPr>
          <a:xfrm>
            <a:off x="819150" y="1831050"/>
            <a:ext cx="7505700" cy="645300"/>
          </a:xfrm>
          <a:prstGeom prst="rect">
            <a:avLst/>
          </a:prstGeom>
          <a:noFill/>
          <a:ln>
            <a:noFill/>
          </a:ln>
        </p:spPr>
        <p:txBody>
          <a:bodyPr spcFirstLastPara="1" wrap="square" lIns="91425" tIns="91425" rIns="91425" bIns="91425" anchor="t" anchorCtr="0">
            <a:normAutofit fontScale="92500" lnSpcReduction="10000"/>
          </a:bodyPr>
          <a:lstStyle/>
          <a:p>
            <a:pPr marL="457200" lvl="0" indent="-322580" algn="l" rtl="0">
              <a:lnSpc>
                <a:spcPct val="115000"/>
              </a:lnSpc>
              <a:spcBef>
                <a:spcPts val="0"/>
              </a:spcBef>
              <a:spcAft>
                <a:spcPts val="0"/>
              </a:spcAft>
              <a:buSzPct val="100000"/>
              <a:buChar char="●"/>
            </a:pPr>
            <a:r>
              <a:rPr lang="en" sz="1600"/>
              <a:t>Only have access to </a:t>
            </a:r>
            <a:r>
              <a:rPr lang="en" sz="1600" b="1" i="1"/>
              <a:t>Observed Space </a:t>
            </a:r>
            <a:r>
              <a:rPr lang="en" sz="1600"/>
              <a:t>and we hope it’s a good representation of </a:t>
            </a:r>
            <a:r>
              <a:rPr lang="en" sz="1600" b="1" i="1"/>
              <a:t>Construct Space</a:t>
            </a:r>
            <a:endParaRPr sz="1600" b="1" i="1"/>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On-screen Show (16:9)</PresentationFormat>
  <Paragraphs>65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Nunito Sans</vt:lpstr>
      <vt:lpstr>Arial</vt:lpstr>
      <vt:lpstr>Calibri</vt:lpstr>
      <vt:lpstr>Nunito</vt:lpstr>
      <vt:lpstr>Shift</vt:lpstr>
      <vt:lpstr>CSE 163 Fairness  Adrian Salguero Spring 2026  💭Icebreaker (discuss with neighbors):  Fiction or non-fiction books? Add to our Slido!  </vt:lpstr>
      <vt:lpstr>Announcements</vt:lpstr>
      <vt:lpstr>Group Fairness</vt:lpstr>
      <vt:lpstr>Definition of Fairness*</vt:lpstr>
      <vt:lpstr>Definition of Fairness*</vt:lpstr>
      <vt:lpstr>Human Choice</vt:lpstr>
      <vt:lpstr>Tradeoff between Fairness and Accuracy</vt:lpstr>
      <vt:lpstr>Pareto Frontiers</vt:lpstr>
      <vt:lpstr>Fairness Worldviews - College Admissions</vt:lpstr>
      <vt:lpstr>Worldview 1: WYSIWYG</vt:lpstr>
      <vt:lpstr>Worldview 2: Bias + WAE</vt:lpstr>
      <vt:lpstr>Contrasting Worldviews</vt:lpstr>
      <vt:lpstr>Case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Adrian Salguero</cp:lastModifiedBy>
  <cp:revision>1</cp:revision>
  <dcterms:modified xsi:type="dcterms:W3CDTF">2026-05-20T15:44:33Z</dcterms:modified>
</cp:coreProperties>
</file>