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Nunito Sans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ZWbY+Cvon5CRGZw0hE10ABuM9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ADE27-97B1-49DE-9C36-B8BCB4A2A0EF}" v="1" dt="2026-05-18T16:30:28.181"/>
  </p1510:revLst>
</p1510:revInfo>
</file>

<file path=ppt/tableStyles.xml><?xml version="1.0" encoding="utf-8"?>
<a:tblStyleLst xmlns:a="http://schemas.openxmlformats.org/drawingml/2006/main" def="{99983567-21FB-424F-AEB4-FB47C3AB420F}">
  <a:tblStyle styleId="{99983567-21FB-424F-AEB4-FB47C3AB420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0" y="16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addSld delSld modSld">
      <pc:chgData name="Adrian Salguero" userId="f921b06be2346e4d" providerId="LiveId" clId="{42694335-63BB-46EC-AF38-63FE051D1C63}" dt="2026-05-18T16:31:19.565" v="160" actId="20577"/>
      <pc:docMkLst>
        <pc:docMk/>
      </pc:docMkLst>
      <pc:sldChg chg="modSp mod">
        <pc:chgData name="Adrian Salguero" userId="f921b06be2346e4d" providerId="LiveId" clId="{42694335-63BB-46EC-AF38-63FE051D1C63}" dt="2026-05-18T16:30:28.252" v="4" actId="27636"/>
        <pc:sldMkLst>
          <pc:docMk/>
          <pc:sldMk cId="0" sldId="258"/>
        </pc:sldMkLst>
        <pc:spChg chg="mod">
          <ac:chgData name="Adrian Salguero" userId="f921b06be2346e4d" providerId="LiveId" clId="{42694335-63BB-46EC-AF38-63FE051D1C63}" dt="2026-05-18T16:30:28.252" v="4" actId="27636"/>
          <ac:spMkLst>
            <pc:docMk/>
            <pc:sldMk cId="0" sldId="258"/>
            <ac:spMk id="149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47" v="2" actId="27636"/>
          <ac:spMkLst>
            <pc:docMk/>
            <pc:sldMk cId="0" sldId="258"/>
            <ac:spMk id="150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52" v="3" actId="27636"/>
          <ac:spMkLst>
            <pc:docMk/>
            <pc:sldMk cId="0" sldId="258"/>
            <ac:spMk id="151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5-18T16:30:28.267" v="6" actId="27636"/>
        <pc:sldMkLst>
          <pc:docMk/>
          <pc:sldMk cId="0" sldId="259"/>
        </pc:sldMkLst>
        <pc:spChg chg="mod">
          <ac:chgData name="Adrian Salguero" userId="f921b06be2346e4d" providerId="LiveId" clId="{42694335-63BB-46EC-AF38-63FE051D1C63}" dt="2026-05-18T16:30:28.267" v="6" actId="27636"/>
          <ac:spMkLst>
            <pc:docMk/>
            <pc:sldMk cId="0" sldId="259"/>
            <ac:spMk id="160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67" v="5" actId="27636"/>
          <ac:spMkLst>
            <pc:docMk/>
            <pc:sldMk cId="0" sldId="259"/>
            <ac:spMk id="161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5-18T16:30:28.282" v="7" actId="27636"/>
        <pc:sldMkLst>
          <pc:docMk/>
          <pc:sldMk cId="0" sldId="265"/>
        </pc:sldMkLst>
        <pc:spChg chg="mod">
          <ac:chgData name="Adrian Salguero" userId="f921b06be2346e4d" providerId="LiveId" clId="{42694335-63BB-46EC-AF38-63FE051D1C63}" dt="2026-05-18T16:30:28.282" v="7" actId="27636"/>
          <ac:spMkLst>
            <pc:docMk/>
            <pc:sldMk cId="0" sldId="265"/>
            <ac:spMk id="225" creationId="{00000000-0000-0000-0000-000000000000}"/>
          </ac:spMkLst>
        </pc:spChg>
      </pc:sldChg>
      <pc:sldChg chg="del">
        <pc:chgData name="Adrian Salguero" userId="f921b06be2346e4d" providerId="LiveId" clId="{42694335-63BB-46EC-AF38-63FE051D1C63}" dt="2026-05-18T16:25:27.050" v="0" actId="47"/>
        <pc:sldMkLst>
          <pc:docMk/>
          <pc:sldMk cId="0" sldId="266"/>
        </pc:sldMkLst>
      </pc:sldChg>
      <pc:sldChg chg="modSp mod">
        <pc:chgData name="Adrian Salguero" userId="f921b06be2346e4d" providerId="LiveId" clId="{42694335-63BB-46EC-AF38-63FE051D1C63}" dt="2026-05-18T16:30:28.292" v="10" actId="27636"/>
        <pc:sldMkLst>
          <pc:docMk/>
          <pc:sldMk cId="0" sldId="269"/>
        </pc:sldMkLst>
        <pc:spChg chg="mod">
          <ac:chgData name="Adrian Salguero" userId="f921b06be2346e4d" providerId="LiveId" clId="{42694335-63BB-46EC-AF38-63FE051D1C63}" dt="2026-05-18T16:30:28.292" v="9" actId="27636"/>
          <ac:spMkLst>
            <pc:docMk/>
            <pc:sldMk cId="0" sldId="269"/>
            <ac:spMk id="254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92" v="10" actId="27636"/>
          <ac:spMkLst>
            <pc:docMk/>
            <pc:sldMk cId="0" sldId="269"/>
            <ac:spMk id="257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87" v="8" actId="27636"/>
          <ac:spMkLst>
            <pc:docMk/>
            <pc:sldMk cId="0" sldId="269"/>
            <ac:spMk id="258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5-18T16:30:28.297" v="15" actId="27636"/>
        <pc:sldMkLst>
          <pc:docMk/>
          <pc:sldMk cId="0" sldId="270"/>
        </pc:sldMkLst>
        <pc:spChg chg="mod">
          <ac:chgData name="Adrian Salguero" userId="f921b06be2346e4d" providerId="LiveId" clId="{42694335-63BB-46EC-AF38-63FE051D1C63}" dt="2026-05-18T16:30:28.297" v="12" actId="27636"/>
          <ac:spMkLst>
            <pc:docMk/>
            <pc:sldMk cId="0" sldId="270"/>
            <ac:spMk id="264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97" v="15" actId="27636"/>
          <ac:spMkLst>
            <pc:docMk/>
            <pc:sldMk cId="0" sldId="270"/>
            <ac:spMk id="265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97" v="11" actId="27636"/>
          <ac:spMkLst>
            <pc:docMk/>
            <pc:sldMk cId="0" sldId="270"/>
            <ac:spMk id="266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97" v="14" actId="27636"/>
          <ac:spMkLst>
            <pc:docMk/>
            <pc:sldMk cId="0" sldId="270"/>
            <ac:spMk id="267" creationId="{00000000-0000-0000-0000-000000000000}"/>
          </ac:spMkLst>
        </pc:spChg>
        <pc:spChg chg="mod">
          <ac:chgData name="Adrian Salguero" userId="f921b06be2346e4d" providerId="LiveId" clId="{42694335-63BB-46EC-AF38-63FE051D1C63}" dt="2026-05-18T16:30:28.297" v="13" actId="27636"/>
          <ac:spMkLst>
            <pc:docMk/>
            <pc:sldMk cId="0" sldId="270"/>
            <ac:spMk id="268" creationId="{00000000-0000-0000-0000-000000000000}"/>
          </ac:spMkLst>
        </pc:spChg>
      </pc:sldChg>
      <pc:sldChg chg="modSp add mod">
        <pc:chgData name="Adrian Salguero" userId="f921b06be2346e4d" providerId="LiveId" clId="{42694335-63BB-46EC-AF38-63FE051D1C63}" dt="2026-05-18T16:31:19.565" v="160" actId="20577"/>
        <pc:sldMkLst>
          <pc:docMk/>
          <pc:sldMk cId="225365666" sldId="271"/>
        </pc:sldMkLst>
        <pc:spChg chg="mod">
          <ac:chgData name="Adrian Salguero" userId="f921b06be2346e4d" providerId="LiveId" clId="{42694335-63BB-46EC-AF38-63FE051D1C63}" dt="2026-05-18T16:30:34.239" v="36" actId="20577"/>
          <ac:spMkLst>
            <pc:docMk/>
            <pc:sldMk cId="225365666" sldId="271"/>
            <ac:spMk id="142" creationId="{B6594EF9-4243-96E4-4B52-FDA72FE515F1}"/>
          </ac:spMkLst>
        </pc:spChg>
        <pc:spChg chg="mod">
          <ac:chgData name="Adrian Salguero" userId="f921b06be2346e4d" providerId="LiveId" clId="{42694335-63BB-46EC-AF38-63FE051D1C63}" dt="2026-05-18T16:31:19.565" v="160" actId="20577"/>
          <ac:spMkLst>
            <pc:docMk/>
            <pc:sldMk cId="225365666" sldId="271"/>
            <ac:spMk id="143" creationId="{593907FC-4230-4EDE-AAA1-AF1DE6C88B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1b43486a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3e1b43486a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1b43486a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e1b43486a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e1b43486a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e1b43486a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e1b43486a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e1b43486a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1b43486a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e1b43486a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1b43486a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e1b43486a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d7cce7e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dd7cce7e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219E3DE6-0054-CCB1-5779-2B65E4FF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d7cce7e2d_0_0:notes">
            <a:extLst>
              <a:ext uri="{FF2B5EF4-FFF2-40B4-BE49-F238E27FC236}">
                <a16:creationId xmlns:a16="http://schemas.microsoft.com/office/drawing/2014/main" id="{70532F77-639E-83DB-0110-CA27CC6E8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dd7cce7e2d_0_0:notes">
            <a:extLst>
              <a:ext uri="{FF2B5EF4-FFF2-40B4-BE49-F238E27FC236}">
                <a16:creationId xmlns:a16="http://schemas.microsoft.com/office/drawing/2014/main" id="{351787F1-AB20-7B32-C7BB-15653C267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97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1b43486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e1b43486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1b43486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e1b43486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1b43486a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e1b43486a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1b43486a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e1b43486a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1b43486a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e1b43486a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1b43486a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e1b43486a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ML and Images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Favorite band or musical artist?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500" y="3309650"/>
            <a:ext cx="1333501" cy="13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e1b43486a1_0_95"/>
          <p:cNvSpPr txBox="1">
            <a:spLocks noGrp="1"/>
          </p:cNvSpPr>
          <p:nvPr>
            <p:ph type="title"/>
          </p:nvPr>
        </p:nvSpPr>
        <p:spPr>
          <a:xfrm>
            <a:off x="819138" y="4822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Image Classification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219" name="Google Shape;219;g3e1b43486a1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4837" y="1270450"/>
            <a:ext cx="4154324" cy="34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e1b43486a1_0_102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Unsupervised Learning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25" name="Google Shape;225;g3e1b43486a1_0_102"/>
          <p:cNvSpPr txBox="1">
            <a:spLocks noGrp="1"/>
          </p:cNvSpPr>
          <p:nvPr>
            <p:ph type="body" idx="1"/>
          </p:nvPr>
        </p:nvSpPr>
        <p:spPr>
          <a:xfrm>
            <a:off x="819150" y="1270450"/>
            <a:ext cx="712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 far, we have seen </a:t>
            </a:r>
            <a:r>
              <a:rPr lang="en" sz="1600" b="1" i="1"/>
              <a:t>supervised </a:t>
            </a:r>
            <a:r>
              <a:rPr lang="en" sz="1600"/>
              <a:t>machine learning. We explicitly show the algorithm the labels.</a:t>
            </a:r>
            <a:endParaRPr sz="1600"/>
          </a:p>
        </p:txBody>
      </p:sp>
      <p:sp>
        <p:nvSpPr>
          <p:cNvPr id="226" name="Google Shape;226;g3e1b43486a1_0_102"/>
          <p:cNvSpPr txBox="1">
            <a:spLocks noGrp="1"/>
          </p:cNvSpPr>
          <p:nvPr>
            <p:ph type="body" idx="1"/>
          </p:nvPr>
        </p:nvSpPr>
        <p:spPr>
          <a:xfrm>
            <a:off x="819150" y="1998550"/>
            <a:ext cx="71298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Unsupervised </a:t>
            </a:r>
            <a:r>
              <a:rPr lang="en" sz="1600"/>
              <a:t>machine learning lets the algorithm try to lean the trends on its own without providing explicit labels.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Clustering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Outlier detection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Dimensionality reduction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1b43486a1_0_116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Deliverables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e1b43486a1_0_121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Graphs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244" name="Google Shape;244;g3e1b43486a1_0_121"/>
          <p:cNvPicPr preferRelativeResize="0"/>
          <p:nvPr/>
        </p:nvPicPr>
        <p:blipFill rotWithShape="1">
          <a:blip r:embed="rId3">
            <a:alphaModFix/>
          </a:blip>
          <a:srcRect t="1855"/>
          <a:stretch/>
        </p:blipFill>
        <p:spPr>
          <a:xfrm>
            <a:off x="1335650" y="1270450"/>
            <a:ext cx="2359201" cy="23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e1b43486a1_0_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0796" y="760296"/>
            <a:ext cx="3053474" cy="2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e1b43486a1_0_121"/>
          <p:cNvSpPr txBox="1"/>
          <p:nvPr/>
        </p:nvSpPr>
        <p:spPr>
          <a:xfrm>
            <a:off x="5290079" y="3403639"/>
            <a:ext cx="191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1. A line plot showing the relationship between shark ages in months and caudal fin lengths in inches.</a:t>
            </a:r>
            <a:endParaRPr/>
          </a:p>
        </p:txBody>
      </p:sp>
      <p:sp>
        <p:nvSpPr>
          <p:cNvPr id="247" name="Google Shape;247;g3e1b43486a1_0_121"/>
          <p:cNvSpPr/>
          <p:nvPr/>
        </p:nvSpPr>
        <p:spPr>
          <a:xfrm>
            <a:off x="2092250" y="3936450"/>
            <a:ext cx="846000" cy="804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e1b43486a1_0_121"/>
          <p:cNvSpPr txBox="1"/>
          <p:nvPr/>
        </p:nvSpPr>
        <p:spPr>
          <a:xfrm>
            <a:off x="5754788" y="3995100"/>
            <a:ext cx="9855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✅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1b43486a1_0_135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Don’t let numbers float!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54" name="Google Shape;254;g3e1b43486a1_0_135"/>
          <p:cNvSpPr txBox="1">
            <a:spLocks noGrp="1"/>
          </p:cNvSpPr>
          <p:nvPr>
            <p:ph type="body" idx="1"/>
          </p:nvPr>
        </p:nvSpPr>
        <p:spPr>
          <a:xfrm>
            <a:off x="819150" y="1270450"/>
            <a:ext cx="7129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Accuracy / MSE</a:t>
            </a:r>
            <a:r>
              <a:rPr lang="en" sz="1600"/>
              <a:t> – what do these numbers mean for your ML model?</a:t>
            </a:r>
            <a:endParaRPr sz="1600"/>
          </a:p>
        </p:txBody>
      </p:sp>
      <p:sp>
        <p:nvSpPr>
          <p:cNvPr id="255" name="Google Shape;255;g3e1b43486a1_0_135"/>
          <p:cNvSpPr txBox="1">
            <a:spLocks noGrp="1"/>
          </p:cNvSpPr>
          <p:nvPr>
            <p:ph type="body" idx="1"/>
          </p:nvPr>
        </p:nvSpPr>
        <p:spPr>
          <a:xfrm>
            <a:off x="819150" y="1712650"/>
            <a:ext cx="71298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Pearson’s R or R-squared values</a:t>
            </a:r>
            <a:r>
              <a:rPr lang="en" sz="1600"/>
              <a:t> – what does this imply about the strength or direction of the relationship between variables? </a:t>
            </a:r>
            <a:endParaRPr sz="1600"/>
          </a:p>
        </p:txBody>
      </p:sp>
      <p:sp>
        <p:nvSpPr>
          <p:cNvPr id="256" name="Google Shape;256;g3e1b43486a1_0_135"/>
          <p:cNvSpPr txBox="1">
            <a:spLocks noGrp="1"/>
          </p:cNvSpPr>
          <p:nvPr>
            <p:ph type="body" idx="1"/>
          </p:nvPr>
        </p:nvSpPr>
        <p:spPr>
          <a:xfrm>
            <a:off x="819150" y="2350650"/>
            <a:ext cx="71298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p-values</a:t>
            </a:r>
            <a:r>
              <a:rPr lang="en" sz="1600"/>
              <a:t> – do you reject or fail to reject the null hypothesis? What does this imply about your results?</a:t>
            </a:r>
            <a:endParaRPr sz="1600"/>
          </a:p>
        </p:txBody>
      </p:sp>
      <p:sp>
        <p:nvSpPr>
          <p:cNvPr id="257" name="Google Shape;257;g3e1b43486a1_0_135"/>
          <p:cNvSpPr txBox="1">
            <a:spLocks noGrp="1"/>
          </p:cNvSpPr>
          <p:nvPr>
            <p:ph type="body" idx="1"/>
          </p:nvPr>
        </p:nvSpPr>
        <p:spPr>
          <a:xfrm>
            <a:off x="819150" y="3105750"/>
            <a:ext cx="7129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Percentages, counts, averages, sums, etc.</a:t>
            </a:r>
            <a:endParaRPr sz="1600"/>
          </a:p>
        </p:txBody>
      </p:sp>
      <p:sp>
        <p:nvSpPr>
          <p:cNvPr id="258" name="Google Shape;258;g3e1b43486a1_0_135"/>
          <p:cNvSpPr txBox="1">
            <a:spLocks noGrp="1"/>
          </p:cNvSpPr>
          <p:nvPr>
            <p:ph type="body" idx="1"/>
          </p:nvPr>
        </p:nvSpPr>
        <p:spPr>
          <a:xfrm>
            <a:off x="819150" y="3547950"/>
            <a:ext cx="7129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Make sure your numbers have context attached to them!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1b43486a1_0_145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Length Requirements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64" name="Google Shape;264;g3e1b43486a1_0_145"/>
          <p:cNvSpPr txBox="1">
            <a:spLocks noGrp="1"/>
          </p:cNvSpPr>
          <p:nvPr>
            <p:ph type="body" idx="1"/>
          </p:nvPr>
        </p:nvSpPr>
        <p:spPr>
          <a:xfrm>
            <a:off x="819150" y="1270450"/>
            <a:ext cx="7129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10 - 15 pages for the reports</a:t>
            </a:r>
            <a:r>
              <a:rPr lang="en" sz="1600"/>
              <a:t> (excluding optional title page and appendix)</a:t>
            </a:r>
            <a:endParaRPr sz="1600"/>
          </a:p>
        </p:txBody>
      </p:sp>
      <p:sp>
        <p:nvSpPr>
          <p:cNvPr id="265" name="Google Shape;265;g3e1b43486a1_0_145"/>
          <p:cNvSpPr txBox="1">
            <a:spLocks noGrp="1"/>
          </p:cNvSpPr>
          <p:nvPr>
            <p:ph type="body" idx="1"/>
          </p:nvPr>
        </p:nvSpPr>
        <p:spPr>
          <a:xfrm>
            <a:off x="819150" y="1712650"/>
            <a:ext cx="7129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3 minute presentation</a:t>
            </a:r>
            <a:endParaRPr sz="1600"/>
          </a:p>
        </p:txBody>
      </p:sp>
      <p:sp>
        <p:nvSpPr>
          <p:cNvPr id="266" name="Google Shape;266;g3e1b43486a1_0_145"/>
          <p:cNvSpPr txBox="1">
            <a:spLocks noGrp="1"/>
          </p:cNvSpPr>
          <p:nvPr>
            <p:ph type="body" idx="1"/>
          </p:nvPr>
        </p:nvSpPr>
        <p:spPr>
          <a:xfrm>
            <a:off x="819150" y="2129550"/>
            <a:ext cx="7129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Does a 16 page report count if the last page only has one word? </a:t>
            </a:r>
            <a:r>
              <a:rPr lang="en" sz="1600" b="1" i="1"/>
              <a:t>– NO!</a:t>
            </a:r>
            <a:endParaRPr sz="1600"/>
          </a:p>
        </p:txBody>
      </p:sp>
      <p:sp>
        <p:nvSpPr>
          <p:cNvPr id="267" name="Google Shape;267;g3e1b43486a1_0_145"/>
          <p:cNvSpPr txBox="1">
            <a:spLocks noGrp="1"/>
          </p:cNvSpPr>
          <p:nvPr>
            <p:ph type="body" idx="1"/>
          </p:nvPr>
        </p:nvSpPr>
        <p:spPr>
          <a:xfrm>
            <a:off x="819150" y="2571750"/>
            <a:ext cx="73671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Does a 3:01 minute presentation count? – </a:t>
            </a:r>
            <a:r>
              <a:rPr lang="en" sz="1600" b="1" i="1"/>
              <a:t>Try your best to keep it within 3 min</a:t>
            </a:r>
            <a:endParaRPr sz="1600" b="1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If your presentation does exceed the time limit by a lot (e.g. 4-5 min presentation) you will be marked down</a:t>
            </a:r>
            <a:endParaRPr sz="1400"/>
          </a:p>
        </p:txBody>
      </p:sp>
      <p:sp>
        <p:nvSpPr>
          <p:cNvPr id="268" name="Google Shape;268;g3e1b43486a1_0_145"/>
          <p:cNvSpPr txBox="1">
            <a:spLocks noGrp="1"/>
          </p:cNvSpPr>
          <p:nvPr>
            <p:ph type="body" idx="1"/>
          </p:nvPr>
        </p:nvSpPr>
        <p:spPr>
          <a:xfrm>
            <a:off x="819150" y="3496950"/>
            <a:ext cx="7129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These are strict maximum length requirements.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d7cce7e2d_0_0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g3dd7cce7e2d_0_0"/>
          <p:cNvSpPr txBox="1">
            <a:spLocks noGrp="1"/>
          </p:cNvSpPr>
          <p:nvPr>
            <p:ph type="body" idx="1"/>
          </p:nvPr>
        </p:nvSpPr>
        <p:spPr>
          <a:xfrm>
            <a:off x="819150" y="1486650"/>
            <a:ext cx="7505700" cy="2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Take Home Assessment 5: Mapping </a:t>
            </a:r>
            <a:r>
              <a:rPr lang="en" sz="1600"/>
              <a:t>due Tuesday May 26th at 11:59pm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Lesson 20 Canvas Quiz</a:t>
            </a:r>
            <a:r>
              <a:rPr lang="en" sz="1600" b="1"/>
              <a:t> </a:t>
            </a:r>
            <a:r>
              <a:rPr lang="en" sz="1600"/>
              <a:t>due tonight at 11:59pm!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Checkpoint 4 </a:t>
            </a:r>
            <a:r>
              <a:rPr lang="en" sz="1600"/>
              <a:t>due tonight at 11:59pm!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Project Part 3 </a:t>
            </a:r>
            <a:r>
              <a:rPr lang="en" sz="1600"/>
              <a:t>now available, due June 1st at 11:59pm on Gradescope!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9ED9E221-3B87-9F96-8A3E-AFA24584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d7cce7e2d_0_0">
            <a:extLst>
              <a:ext uri="{FF2B5EF4-FFF2-40B4-BE49-F238E27FC236}">
                <a16:creationId xmlns:a16="http://schemas.microsoft.com/office/drawing/2014/main" id="{B6594EF9-4243-96E4-4B52-FDA72FE515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>
                <a:solidFill>
                  <a:srgbClr val="AF7B51"/>
                </a:solidFill>
              </a:rPr>
              <a:t>Revisiting ML Terms</a:t>
            </a:r>
            <a:endParaRPr dirty="0">
              <a:solidFill>
                <a:srgbClr val="AF7B51"/>
              </a:solidFill>
            </a:endParaRPr>
          </a:p>
        </p:txBody>
      </p:sp>
      <p:sp>
        <p:nvSpPr>
          <p:cNvPr id="143" name="Google Shape;143;g3dd7cce7e2d_0_0">
            <a:extLst>
              <a:ext uri="{FF2B5EF4-FFF2-40B4-BE49-F238E27FC236}">
                <a16:creationId xmlns:a16="http://schemas.microsoft.com/office/drawing/2014/main" id="{593907FC-4230-4EDE-AAA1-AF1DE6C88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9150" y="1486650"/>
            <a:ext cx="7505700" cy="2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Features / Labels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Learning algorithm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Model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Model class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Training set / Test set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Parameters </a:t>
            </a:r>
            <a:r>
              <a:rPr lang="en-US" sz="1600"/>
              <a:t>/ Hyperparameters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2536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1b43486a1_0_0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ML on Images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g3e1b43486a1_0_0"/>
          <p:cNvSpPr txBox="1">
            <a:spLocks noGrp="1"/>
          </p:cNvSpPr>
          <p:nvPr>
            <p:ph type="body" idx="1"/>
          </p:nvPr>
        </p:nvSpPr>
        <p:spPr>
          <a:xfrm>
            <a:off x="819150" y="1270450"/>
            <a:ext cx="55470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do we do machine learning on images?</a:t>
            </a:r>
            <a:endParaRPr sz="1600"/>
          </a:p>
        </p:txBody>
      </p:sp>
      <p:sp>
        <p:nvSpPr>
          <p:cNvPr id="150" name="Google Shape;150;g3e1b43486a1_0_0"/>
          <p:cNvSpPr txBox="1">
            <a:spLocks noGrp="1"/>
          </p:cNvSpPr>
          <p:nvPr>
            <p:ph type="body" idx="1"/>
          </p:nvPr>
        </p:nvSpPr>
        <p:spPr>
          <a:xfrm>
            <a:off x="819150" y="1733050"/>
            <a:ext cx="57009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Simplest</a:t>
            </a:r>
            <a:r>
              <a:rPr lang="en" sz="1600"/>
              <a:t>: Unroll the image into a vector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Complex</a:t>
            </a:r>
            <a:r>
              <a:rPr lang="en" sz="1600"/>
              <a:t>: Use other tools to extract features from the images</a:t>
            </a:r>
            <a:endParaRPr sz="1600"/>
          </a:p>
        </p:txBody>
      </p:sp>
      <p:sp>
        <p:nvSpPr>
          <p:cNvPr id="151" name="Google Shape;151;g3e1b43486a1_0_0"/>
          <p:cNvSpPr txBox="1">
            <a:spLocks noGrp="1"/>
          </p:cNvSpPr>
          <p:nvPr>
            <p:ph type="body" idx="1"/>
          </p:nvPr>
        </p:nvSpPr>
        <p:spPr>
          <a:xfrm>
            <a:off x="2309125" y="2733350"/>
            <a:ext cx="11901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Raw Image</a:t>
            </a:r>
            <a:endParaRPr sz="1600"/>
          </a:p>
        </p:txBody>
      </p:sp>
      <p:graphicFrame>
        <p:nvGraphicFramePr>
          <p:cNvPr id="152" name="Google Shape;152;g3e1b43486a1_0_0"/>
          <p:cNvGraphicFramePr/>
          <p:nvPr/>
        </p:nvGraphicFramePr>
        <p:xfrm>
          <a:off x="2328100" y="3260475"/>
          <a:ext cx="1152150" cy="1188630"/>
        </p:xfrm>
        <a:graphic>
          <a:graphicData uri="http://schemas.openxmlformats.org/drawingml/2006/table">
            <a:tbl>
              <a:tblPr>
                <a:noFill/>
                <a:tableStyleId>{99983567-21FB-424F-AEB4-FB47C3AB420F}</a:tableStyleId>
              </a:tblPr>
              <a:tblGrid>
                <a:gridCol w="38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60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70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80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90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" name="Google Shape;153;g3e1b43486a1_0_0"/>
          <p:cNvSpPr txBox="1">
            <a:spLocks noGrp="1"/>
          </p:cNvSpPr>
          <p:nvPr>
            <p:ph type="body" idx="1"/>
          </p:nvPr>
        </p:nvSpPr>
        <p:spPr>
          <a:xfrm>
            <a:off x="5176175" y="3477225"/>
            <a:ext cx="11901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“Unrolled”</a:t>
            </a:r>
            <a:endParaRPr sz="1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Image</a:t>
            </a:r>
            <a:endParaRPr sz="1600"/>
          </a:p>
        </p:txBody>
      </p:sp>
      <p:graphicFrame>
        <p:nvGraphicFramePr>
          <p:cNvPr id="154" name="Google Shape;154;g3e1b43486a1_0_0"/>
          <p:cNvGraphicFramePr/>
          <p:nvPr/>
        </p:nvGraphicFramePr>
        <p:xfrm>
          <a:off x="6613025" y="1270450"/>
          <a:ext cx="1143000" cy="3291570"/>
        </p:xfrm>
        <a:graphic>
          <a:graphicData uri="http://schemas.openxmlformats.org/drawingml/2006/table">
            <a:tbl>
              <a:tblPr>
                <a:noFill/>
                <a:tableStyleId>{99983567-21FB-424F-AEB4-FB47C3AB420F}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20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30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40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50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60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70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80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90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1b43486a1_0_10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ML on Images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60" name="Google Shape;160;g3e1b43486a1_0_10"/>
          <p:cNvSpPr txBox="1">
            <a:spLocks noGrp="1"/>
          </p:cNvSpPr>
          <p:nvPr>
            <p:ph type="body" idx="1"/>
          </p:nvPr>
        </p:nvSpPr>
        <p:spPr>
          <a:xfrm>
            <a:off x="819150" y="1270450"/>
            <a:ext cx="71298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Pros</a:t>
            </a:r>
            <a:r>
              <a:rPr lang="en" sz="1600"/>
              <a:t>: Simple transformation (call to reshape!)</a:t>
            </a:r>
            <a:endParaRPr sz="1600"/>
          </a:p>
        </p:txBody>
      </p:sp>
      <p:sp>
        <p:nvSpPr>
          <p:cNvPr id="161" name="Google Shape;161;g3e1b43486a1_0_10"/>
          <p:cNvSpPr txBox="1">
            <a:spLocks noGrp="1"/>
          </p:cNvSpPr>
          <p:nvPr>
            <p:ph type="body" idx="1"/>
          </p:nvPr>
        </p:nvSpPr>
        <p:spPr>
          <a:xfrm>
            <a:off x="819150" y="1651400"/>
            <a:ext cx="7129800" cy="11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Cons</a:t>
            </a:r>
            <a:r>
              <a:rPr lang="en" sz="1600"/>
              <a:t>: Loss of idea of “neighboring” pixels (up/down)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Most machine learning models don’t take position of features into account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More complex models (e.g. convolutional neural networks) come in to encode the local information as features</a:t>
            </a:r>
            <a:endParaRPr sz="1400"/>
          </a:p>
        </p:txBody>
      </p:sp>
      <p:pic>
        <p:nvPicPr>
          <p:cNvPr id="162" name="Google Shape;162;g3e1b43486a1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5488" y="2916850"/>
            <a:ext cx="1833026" cy="183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1b43486a1_0_22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Neural Networks - based on our brains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168" name="Google Shape;168;g3e1b43486a1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094" y="1270459"/>
            <a:ext cx="2809627" cy="33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e1b43486a1_0_22" descr="Neurons are genetically programmed to have long lives | UCR News | UC  Riversi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4280" y="2096945"/>
            <a:ext cx="3020268" cy="169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1b43486a1_0_31"/>
          <p:cNvSpPr/>
          <p:nvPr/>
        </p:nvSpPr>
        <p:spPr>
          <a:xfrm rot="5400000">
            <a:off x="7660788" y="26787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e1b43486a1_0_31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Neural Networks - Example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6" name="Google Shape;176;g3e1b43486a1_0_31"/>
          <p:cNvSpPr/>
          <p:nvPr/>
        </p:nvSpPr>
        <p:spPr>
          <a:xfrm rot="5400000">
            <a:off x="4725713" y="17406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e1b43486a1_0_31"/>
          <p:cNvSpPr/>
          <p:nvPr/>
        </p:nvSpPr>
        <p:spPr>
          <a:xfrm rot="5400000">
            <a:off x="4725713" y="36438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g3e1b43486a1_0_31"/>
          <p:cNvCxnSpPr>
            <a:stCxn id="176" idx="0"/>
          </p:cNvCxnSpPr>
          <p:nvPr/>
        </p:nvCxnSpPr>
        <p:spPr>
          <a:xfrm>
            <a:off x="5668313" y="2207475"/>
            <a:ext cx="2001600" cy="938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g3e1b43486a1_0_31"/>
          <p:cNvCxnSpPr/>
          <p:nvPr/>
        </p:nvCxnSpPr>
        <p:spPr>
          <a:xfrm rot="10800000" flipH="1">
            <a:off x="5668188" y="3145575"/>
            <a:ext cx="2001600" cy="965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g3e1b43486a1_0_31"/>
          <p:cNvSpPr txBox="1"/>
          <p:nvPr/>
        </p:nvSpPr>
        <p:spPr>
          <a:xfrm>
            <a:off x="6512550" y="2207475"/>
            <a:ext cx="3129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1" name="Google Shape;181;g3e1b43486a1_0_31"/>
          <p:cNvSpPr txBox="1"/>
          <p:nvPr/>
        </p:nvSpPr>
        <p:spPr>
          <a:xfrm>
            <a:off x="6417225" y="3710625"/>
            <a:ext cx="376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-2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2" name="Google Shape;182;g3e1b43486a1_0_31"/>
          <p:cNvSpPr txBox="1"/>
          <p:nvPr/>
        </p:nvSpPr>
        <p:spPr>
          <a:xfrm>
            <a:off x="7948350" y="2977725"/>
            <a:ext cx="376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3" name="Google Shape;183;g3e1b43486a1_0_31"/>
          <p:cNvSpPr txBox="1">
            <a:spLocks noGrp="1"/>
          </p:cNvSpPr>
          <p:nvPr>
            <p:ph type="body" idx="1"/>
          </p:nvPr>
        </p:nvSpPr>
        <p:spPr>
          <a:xfrm>
            <a:off x="819150" y="1549400"/>
            <a:ext cx="3753000" cy="2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is the output for this neuron if the inputs are 0 for the first input and 1 for the second?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lang="en" sz="1600" b="1" i="1"/>
              <a:t>activation function</a:t>
            </a:r>
            <a:r>
              <a:rPr lang="en" sz="1600"/>
              <a:t> is the step function (0 if negative, 1 otherwise)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lang="en" sz="1600" b="1" i="1"/>
              <a:t>bias </a:t>
            </a:r>
            <a:r>
              <a:rPr lang="en" sz="1600"/>
              <a:t>should be subtracted from the weighted sum before applying the activation function 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1b43486a1_0_53"/>
          <p:cNvSpPr/>
          <p:nvPr/>
        </p:nvSpPr>
        <p:spPr>
          <a:xfrm rot="5400000">
            <a:off x="7660788" y="26787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e1b43486a1_0_53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Neural Networks - Example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90" name="Google Shape;190;g3e1b43486a1_0_53"/>
          <p:cNvSpPr/>
          <p:nvPr/>
        </p:nvSpPr>
        <p:spPr>
          <a:xfrm rot="5400000">
            <a:off x="4725713" y="17406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e1b43486a1_0_53"/>
          <p:cNvSpPr/>
          <p:nvPr/>
        </p:nvSpPr>
        <p:spPr>
          <a:xfrm rot="5400000">
            <a:off x="4725713" y="36438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g3e1b43486a1_0_53"/>
          <p:cNvCxnSpPr>
            <a:stCxn id="190" idx="0"/>
          </p:cNvCxnSpPr>
          <p:nvPr/>
        </p:nvCxnSpPr>
        <p:spPr>
          <a:xfrm>
            <a:off x="5668313" y="2207475"/>
            <a:ext cx="2001600" cy="938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g3e1b43486a1_0_53"/>
          <p:cNvCxnSpPr/>
          <p:nvPr/>
        </p:nvCxnSpPr>
        <p:spPr>
          <a:xfrm rot="10800000" flipH="1">
            <a:off x="5668188" y="3145575"/>
            <a:ext cx="2001600" cy="965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g3e1b43486a1_0_53"/>
          <p:cNvSpPr txBox="1"/>
          <p:nvPr/>
        </p:nvSpPr>
        <p:spPr>
          <a:xfrm>
            <a:off x="6512550" y="2207475"/>
            <a:ext cx="3129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5" name="Google Shape;195;g3e1b43486a1_0_53"/>
          <p:cNvSpPr txBox="1"/>
          <p:nvPr/>
        </p:nvSpPr>
        <p:spPr>
          <a:xfrm>
            <a:off x="6417225" y="3710625"/>
            <a:ext cx="376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-2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6" name="Google Shape;196;g3e1b43486a1_0_53"/>
          <p:cNvSpPr txBox="1"/>
          <p:nvPr/>
        </p:nvSpPr>
        <p:spPr>
          <a:xfrm>
            <a:off x="7948350" y="2977725"/>
            <a:ext cx="376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7" name="Google Shape;197;g3e1b43486a1_0_53"/>
          <p:cNvSpPr txBox="1">
            <a:spLocks noGrp="1"/>
          </p:cNvSpPr>
          <p:nvPr>
            <p:ph type="body" idx="1"/>
          </p:nvPr>
        </p:nvSpPr>
        <p:spPr>
          <a:xfrm>
            <a:off x="819150" y="1549400"/>
            <a:ext cx="3753000" cy="2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is the output for this neuron if the inputs are 0 for the first input and 1 for the second?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lang="en" sz="1600" b="1" i="1"/>
              <a:t>activation function</a:t>
            </a:r>
            <a:r>
              <a:rPr lang="en" sz="1600"/>
              <a:t> is the step function (0 if negative, 1 otherwise)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lang="en" sz="1600" b="1" i="1"/>
              <a:t>bias </a:t>
            </a:r>
            <a:r>
              <a:rPr lang="en" sz="1600"/>
              <a:t>should be subtracted from the weighted sum before applying the activation function </a:t>
            </a:r>
            <a:endParaRPr sz="1600"/>
          </a:p>
        </p:txBody>
      </p:sp>
      <p:sp>
        <p:nvSpPr>
          <p:cNvPr id="198" name="Google Shape;198;g3e1b43486a1_0_53"/>
          <p:cNvSpPr txBox="1"/>
          <p:nvPr/>
        </p:nvSpPr>
        <p:spPr>
          <a:xfrm>
            <a:off x="6714000" y="4026050"/>
            <a:ext cx="204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FF"/>
                </a:solidFill>
                <a:latin typeface="Nunito Sans"/>
                <a:ea typeface="Nunito Sans"/>
                <a:cs typeface="Nunito Sans"/>
                <a:sym typeface="Nunito Sans"/>
              </a:rPr>
              <a:t>0 * 3 + 1 *(-2) - 4 = -6</a:t>
            </a:r>
            <a:endParaRPr sz="1400" b="0" i="0" u="none" strike="noStrike" cap="none">
              <a:solidFill>
                <a:srgbClr val="0000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1b43486a1_0_66"/>
          <p:cNvSpPr/>
          <p:nvPr/>
        </p:nvSpPr>
        <p:spPr>
          <a:xfrm rot="5400000">
            <a:off x="7660788" y="26787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e1b43486a1_0_66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Neural Networks - Example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05" name="Google Shape;205;g3e1b43486a1_0_66"/>
          <p:cNvSpPr/>
          <p:nvPr/>
        </p:nvSpPr>
        <p:spPr>
          <a:xfrm rot="5400000">
            <a:off x="4725713" y="17406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e1b43486a1_0_66"/>
          <p:cNvSpPr/>
          <p:nvPr/>
        </p:nvSpPr>
        <p:spPr>
          <a:xfrm rot="5400000">
            <a:off x="4725713" y="3643875"/>
            <a:ext cx="951600" cy="93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g3e1b43486a1_0_66"/>
          <p:cNvCxnSpPr>
            <a:stCxn id="205" idx="0"/>
          </p:cNvCxnSpPr>
          <p:nvPr/>
        </p:nvCxnSpPr>
        <p:spPr>
          <a:xfrm>
            <a:off x="5668313" y="2207475"/>
            <a:ext cx="2001600" cy="938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g3e1b43486a1_0_66"/>
          <p:cNvCxnSpPr/>
          <p:nvPr/>
        </p:nvCxnSpPr>
        <p:spPr>
          <a:xfrm rot="10800000" flipH="1">
            <a:off x="5668188" y="3145575"/>
            <a:ext cx="2001600" cy="965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g3e1b43486a1_0_66"/>
          <p:cNvSpPr txBox="1"/>
          <p:nvPr/>
        </p:nvSpPr>
        <p:spPr>
          <a:xfrm>
            <a:off x="6512550" y="2207475"/>
            <a:ext cx="3129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0" name="Google Shape;210;g3e1b43486a1_0_66"/>
          <p:cNvSpPr txBox="1"/>
          <p:nvPr/>
        </p:nvSpPr>
        <p:spPr>
          <a:xfrm>
            <a:off x="6417225" y="3710625"/>
            <a:ext cx="376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-2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1" name="Google Shape;211;g3e1b43486a1_0_66"/>
          <p:cNvSpPr txBox="1"/>
          <p:nvPr/>
        </p:nvSpPr>
        <p:spPr>
          <a:xfrm>
            <a:off x="7948350" y="2977725"/>
            <a:ext cx="376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2" name="Google Shape;212;g3e1b43486a1_0_66"/>
          <p:cNvSpPr txBox="1">
            <a:spLocks noGrp="1"/>
          </p:cNvSpPr>
          <p:nvPr>
            <p:ph type="body" idx="1"/>
          </p:nvPr>
        </p:nvSpPr>
        <p:spPr>
          <a:xfrm>
            <a:off x="819150" y="1549400"/>
            <a:ext cx="3753000" cy="2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is the output for this neuron if the inputs are 0 for the first input and 1 for the second?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lang="en" sz="1600" b="1" i="1"/>
              <a:t>activation function</a:t>
            </a:r>
            <a:r>
              <a:rPr lang="en" sz="1600"/>
              <a:t> is the step function (0 if negative, 1 otherwise)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lang="en" sz="1600" b="1" i="1"/>
              <a:t>bias </a:t>
            </a:r>
            <a:r>
              <a:rPr lang="en" sz="1600"/>
              <a:t>should be subtracted from the weighted sum before applying the activation function </a:t>
            </a:r>
            <a:endParaRPr sz="1600"/>
          </a:p>
        </p:txBody>
      </p:sp>
      <p:sp>
        <p:nvSpPr>
          <p:cNvPr id="213" name="Google Shape;213;g3e1b43486a1_0_66"/>
          <p:cNvSpPr txBox="1"/>
          <p:nvPr/>
        </p:nvSpPr>
        <p:spPr>
          <a:xfrm>
            <a:off x="6714000" y="4026050"/>
            <a:ext cx="204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FF"/>
                </a:solidFill>
                <a:latin typeface="Nunito Sans"/>
                <a:ea typeface="Nunito Sans"/>
                <a:cs typeface="Nunito Sans"/>
                <a:sym typeface="Nunito Sans"/>
              </a:rPr>
              <a:t>0 * 3 + 1 *(-2) - 4 = -6</a:t>
            </a:r>
            <a:endParaRPr sz="1400" b="0" i="0" u="none" strike="noStrike" cap="none">
              <a:solidFill>
                <a:srgbClr val="0000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FF"/>
                </a:solidFill>
                <a:latin typeface="Nunito Sans"/>
                <a:ea typeface="Nunito Sans"/>
                <a:cs typeface="Nunito Sans"/>
                <a:sym typeface="Nunito Sans"/>
              </a:rPr>
              <a:t>squish(-6) = 0</a:t>
            </a:r>
            <a:endParaRPr sz="1400" b="0" i="0" u="none" strike="noStrike" cap="none">
              <a:solidFill>
                <a:srgbClr val="0000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On-screen Show (16:9)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Nunito</vt:lpstr>
      <vt:lpstr>Nunito Sans</vt:lpstr>
      <vt:lpstr>Shift</vt:lpstr>
      <vt:lpstr>CSE 163 ML and Images  Adrian Salguero Spring 2026  💭Icebreaker (discuss with neighbors):  Favorite band or musical artist? Add to our Slido!  </vt:lpstr>
      <vt:lpstr>Announcements</vt:lpstr>
      <vt:lpstr>Revisiting ML Terms</vt:lpstr>
      <vt:lpstr>ML on Images</vt:lpstr>
      <vt:lpstr>ML on Images</vt:lpstr>
      <vt:lpstr>Neural Networks - based on our brains</vt:lpstr>
      <vt:lpstr>Neural Networks - Example</vt:lpstr>
      <vt:lpstr>Neural Networks - Example</vt:lpstr>
      <vt:lpstr>Neural Networks - Example</vt:lpstr>
      <vt:lpstr>Image Classification</vt:lpstr>
      <vt:lpstr>Unsupervised Learning</vt:lpstr>
      <vt:lpstr>Project Deliverables</vt:lpstr>
      <vt:lpstr>Graphs</vt:lpstr>
      <vt:lpstr>Don’t let numbers float!</vt:lpstr>
      <vt:lpstr>Length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2026-05-18T16:31:20Z</dcterms:modified>
</cp:coreProperties>
</file>