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gk/N4jdFSxE/S0i9ycrtGfRdjg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RobotoMono-bold.fntdata"/><Relationship Id="rId21" Type="http://schemas.openxmlformats.org/officeDocument/2006/relationships/font" Target="fonts/RobotoMono-regular.fntdata"/><Relationship Id="rId24" Type="http://schemas.openxmlformats.org/officeDocument/2006/relationships/font" Target="fonts/RobotoMono-boldItalic.fntdata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d2cd185cd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dd2cd185cd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d2cd185c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dd2cd185c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d2cd185c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dd2cd185c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d2cd185c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d2cd185c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slido.com/" TargetMode="External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>
            <p:ph idx="4294967295" type="ctrTitle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Introduction to Python II:</a:t>
            </a:r>
            <a:br>
              <a:rPr b="1" i="0" lang="en" sz="2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Strings and Lists</a:t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Read any good books lately?</a:t>
            </a:r>
            <a:b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" sz="1200" u="none" cap="none" strike="noStrik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b="1" i="0" sz="1200" u="none" cap="none" strike="noStrik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 b="0" l="0" r="0" t="0"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479887" y="381087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slido.com</a:t>
            </a:r>
            <a:endParaRPr b="0" i="1" sz="20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image depicts a QR code with a black background.&#10;&#10;AI-generated content may be incorrect." id="137" name="Google Shape;13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4789" y="3605518"/>
            <a:ext cx="1100786" cy="111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d2cd185cd_0_177"/>
          <p:cNvSpPr txBox="1"/>
          <p:nvPr/>
        </p:nvSpPr>
        <p:spPr>
          <a:xfrm>
            <a:off x="819150" y="1952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None Value</a:t>
            </a:r>
            <a:endParaRPr/>
          </a:p>
        </p:txBody>
      </p:sp>
      <p:sp>
        <p:nvSpPr>
          <p:cNvPr id="232" name="Google Shape;232;g3dd2cd185cd_0_177"/>
          <p:cNvSpPr txBox="1"/>
          <p:nvPr>
            <p:ph idx="1" type="body"/>
          </p:nvPr>
        </p:nvSpPr>
        <p:spPr>
          <a:xfrm>
            <a:off x="819150" y="738775"/>
            <a:ext cx="75057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None</a:t>
            </a:r>
            <a:r>
              <a:rPr b="1" i="1" lang="en" sz="1600"/>
              <a:t> </a:t>
            </a:r>
            <a:r>
              <a:rPr lang="en" sz="1600"/>
              <a:t>is a special value in Python that represents the </a:t>
            </a:r>
            <a:r>
              <a:rPr b="1" i="1" lang="en" sz="1600"/>
              <a:t>absence of a value</a:t>
            </a:r>
            <a:endParaRPr b="1" i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don’t have to know a lot about </a:t>
            </a:r>
            <a:r>
              <a:rPr b="1" i="1" lang="en" sz="1600"/>
              <a:t>None </a:t>
            </a:r>
            <a:r>
              <a:rPr lang="en" sz="1600"/>
              <a:t>for this course except: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It can cause your program to crash if you ask a None value to do something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You might have cases where you return None (can lead to unexpected behavior or errors in your program)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Check for None using the </a:t>
            </a:r>
            <a:r>
              <a:rPr b="1" i="1" lang="en" sz="1400"/>
              <a:t>is</a:t>
            </a:r>
            <a:r>
              <a:rPr lang="en" sz="1400"/>
              <a:t> keyword, instead of </a:t>
            </a:r>
            <a:r>
              <a:rPr b="1" i="1" lang="en" sz="1400"/>
              <a:t>==</a:t>
            </a:r>
            <a:endParaRPr b="1" i="1" sz="1400"/>
          </a:p>
        </p:txBody>
      </p:sp>
      <p:sp>
        <p:nvSpPr>
          <p:cNvPr id="233" name="Google Shape;233;g3dd2cd185cd_0_177"/>
          <p:cNvSpPr txBox="1"/>
          <p:nvPr/>
        </p:nvSpPr>
        <p:spPr>
          <a:xfrm>
            <a:off x="528725" y="2394400"/>
            <a:ext cx="4703400" cy="2502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increment(x):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x &lt;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x +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b="0" i="0" sz="1350" u="none" cap="none" strike="noStrike">
              <a:solidFill>
                <a:srgbClr val="C5392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C5392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increment(-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is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None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'Failed'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34" name="Google Shape;234;g3dd2cd185cd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9235" y="3057276"/>
            <a:ext cx="3352899" cy="11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241" name="Google Shape;241;p7"/>
          <p:cNvSpPr txBox="1"/>
          <p:nvPr>
            <p:ph idx="1" type="body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819150" y="1033000"/>
            <a:ext cx="7505700" cy="3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Lesson 2 Canvas Quiz due tonight at 11:59pm!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Need to score 100% to count as completion (</a:t>
            </a:r>
            <a:r>
              <a:rPr b="1" i="1" lang="en" sz="1400"/>
              <a:t>unlimited attempts</a:t>
            </a:r>
            <a:r>
              <a:rPr lang="en" sz="1400"/>
              <a:t>)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Checkpoint 1 </a:t>
            </a:r>
            <a:r>
              <a:rPr lang="en" sz="1600"/>
              <a:t>due on Gradesciope </a:t>
            </a:r>
            <a:r>
              <a:rPr b="1" lang="en" sz="1600"/>
              <a:t>Monday, April 6th </a:t>
            </a:r>
            <a:r>
              <a:rPr b="1" lang="en" sz="1600"/>
              <a:t>by 11:59pm!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Take Home Assessment 1: Processing </a:t>
            </a:r>
            <a:r>
              <a:rPr lang="en" sz="1600"/>
              <a:t>due on Gradescope </a:t>
            </a:r>
            <a:r>
              <a:rPr b="1" lang="en" sz="1600"/>
              <a:t>on Thursday, April 9th at 11:59pm!</a:t>
            </a:r>
            <a:endParaRPr b="1"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Will be released later today (~5pm)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How was your first section?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sure you have access to all the course materials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Ed, Gradescope, Canvas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If you just enrolled</a:t>
            </a:r>
            <a:r>
              <a:rPr lang="en" sz="1400"/>
              <a:t>: wait about 24 hours for the rosters to update</a:t>
            </a:r>
            <a:endParaRPr sz="14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you are having trouble running Python files, please come to office hours.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Lesson Recap: Strings and Lists</a:t>
            </a:r>
            <a:endParaRPr/>
          </a:p>
        </p:txBody>
      </p:sp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819150" y="1034475"/>
            <a:ext cx="75057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Strings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Text data that has indices for characters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Has functions to transform (and return new) strings!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String slicing</a:t>
            </a:r>
            <a:endParaRPr sz="1400"/>
          </a:p>
        </p:txBody>
      </p: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819150" y="3318300"/>
            <a:ext cx="7505700" cy="7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Documentation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Doc-string (““  documentation  ”” )</a:t>
            </a:r>
            <a:endParaRPr sz="1400"/>
          </a:p>
        </p:txBody>
      </p:sp>
      <p:sp>
        <p:nvSpPr>
          <p:cNvPr id="151" name="Google Shape;151;p3"/>
          <p:cNvSpPr txBox="1"/>
          <p:nvPr/>
        </p:nvSpPr>
        <p:spPr>
          <a:xfrm>
            <a:off x="819150" y="2322900"/>
            <a:ext cx="75057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b="1" i="1" lang="en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endParaRPr b="0" i="0" sz="1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Indexed-sequence (like strings) but can hold any value!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 Java people – a lot like an ArrayList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>
            <p:ph type="title"/>
          </p:nvPr>
        </p:nvSpPr>
        <p:spPr>
          <a:xfrm>
            <a:off x="819150" y="421900"/>
            <a:ext cx="75057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String Methods vs. len</a:t>
            </a:r>
            <a:endParaRPr/>
          </a:p>
        </p:txBody>
      </p:sp>
      <p:sp>
        <p:nvSpPr>
          <p:cNvPr id="157" name="Google Shape;157;p4"/>
          <p:cNvSpPr txBox="1"/>
          <p:nvPr>
            <p:ph idx="1" type="body"/>
          </p:nvPr>
        </p:nvSpPr>
        <p:spPr>
          <a:xfrm>
            <a:off x="2879711" y="1074092"/>
            <a:ext cx="33846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" sz="1600"/>
              <a:t>Call functions on strings using syntax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819150" y="2445350"/>
            <a:ext cx="75057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600"/>
              <a:t>This is not true for len </a:t>
            </a:r>
            <a:r>
              <a:rPr lang="en"/>
              <a:t> </a:t>
            </a:r>
            <a:r>
              <a:rPr lang="en" sz="1600"/>
              <a:t>(or other built-in Python functions)</a:t>
            </a:r>
            <a:endParaRPr sz="1400"/>
          </a:p>
        </p:txBody>
      </p:sp>
      <p:sp>
        <p:nvSpPr>
          <p:cNvPr id="159" name="Google Shape;159;p4"/>
          <p:cNvSpPr txBox="1"/>
          <p:nvPr/>
        </p:nvSpPr>
        <p:spPr>
          <a:xfrm>
            <a:off x="2651247" y="3066500"/>
            <a:ext cx="3841500" cy="530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len(s)</a:t>
            </a:r>
            <a:endParaRPr b="0" i="0" sz="1350" u="none" cap="none" strike="noStrik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0" name="Google Shape;160;p4"/>
          <p:cNvSpPr txBox="1"/>
          <p:nvPr>
            <p:ph idx="1" type="body"/>
          </p:nvPr>
        </p:nvSpPr>
        <p:spPr>
          <a:xfrm>
            <a:off x="2434615" y="4121326"/>
            <a:ext cx="42747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i="1" lang="en" sz="1600"/>
              <a:t>Can you think of other built-in Python functions?</a:t>
            </a:r>
            <a:endParaRPr b="1" i="1" sz="1400"/>
          </a:p>
        </p:txBody>
      </p:sp>
      <p:sp>
        <p:nvSpPr>
          <p:cNvPr id="161" name="Google Shape;161;p4"/>
          <p:cNvSpPr txBox="1"/>
          <p:nvPr/>
        </p:nvSpPr>
        <p:spPr>
          <a:xfrm>
            <a:off x="2651250" y="1536213"/>
            <a:ext cx="3841500" cy="447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s.function(params)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F51B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470350" y="1693350"/>
            <a:ext cx="14421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Strings vs. Lists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2201050" y="349050"/>
            <a:ext cx="2907000" cy="4445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 = 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'hello world'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Length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len(s)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11</a:t>
            </a:r>
            <a:endParaRPr b="0" i="0" sz="1350" u="none" cap="none" strike="noStrik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Indexing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s[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       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'e'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s[len(s) -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'd'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Looping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range(len(s)):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(s[i])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c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s: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5396650" y="349050"/>
            <a:ext cx="3107400" cy="4445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 = [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'dog'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'says'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0" i="0" lang="en" sz="1350" u="none" cap="none" strike="noStrik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'woof'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Length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len(l)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3</a:t>
            </a:r>
            <a:endParaRPr b="0" i="0" sz="1350" u="none" cap="none" strike="noStrik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Indexing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l[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       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'says'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l[len(l) - </a:t>
            </a:r>
            <a:r>
              <a:rPr b="0" i="0" lang="en" sz="1350" u="none" cap="none" strike="noStrik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 </a:t>
            </a: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'woof'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Looping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range(len(l)):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(l[i])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word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l: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0" i="0" lang="en" sz="1350" u="none" cap="none" strike="noStrik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b="0" i="0" lang="en" sz="135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(word)</a:t>
            </a:r>
            <a:endParaRPr b="0" i="0" sz="135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819150" y="471150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Function Comments</a:t>
            </a:r>
            <a:endParaRPr/>
          </a:p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819150" y="1142849"/>
            <a:ext cx="7505700" cy="1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Function comments </a:t>
            </a:r>
            <a:r>
              <a:rPr lang="en" sz="1600"/>
              <a:t>are the best way for others to know what your code does!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Maintain good grammar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Focus on what your function does, rather than how it does it?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 sz="1400"/>
              <a:t>Ask yourself</a:t>
            </a:r>
            <a:r>
              <a:rPr lang="en" sz="1400"/>
              <a:t>: If I came back to this code after 1-2 years, can I easily understand what this function does by reading my comment?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Someone else should be able to understand, maintain, and develop with your code</a:t>
            </a:r>
            <a:endParaRPr sz="1400"/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819150" y="2901375"/>
            <a:ext cx="75057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i="1" lang="en" sz="1600"/>
              <a:t>Function comments </a:t>
            </a:r>
            <a:r>
              <a:rPr lang="en" sz="1600"/>
              <a:t>should be concise and provide a good explanation of what the function is doing. Some things to think about: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What is the overall purpose of your function?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Does your function take in any special parameters?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What does it output? What does it return?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d2cd185cd_0_2"/>
          <p:cNvSpPr txBox="1"/>
          <p:nvPr/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Which function comment is “better”?</a:t>
            </a:r>
            <a:endParaRPr/>
          </a:p>
        </p:txBody>
      </p:sp>
      <p:sp>
        <p:nvSpPr>
          <p:cNvPr id="181" name="Google Shape;181;g3dd2cd185cd_0_2"/>
          <p:cNvSpPr txBox="1"/>
          <p:nvPr/>
        </p:nvSpPr>
        <p:spPr>
          <a:xfrm>
            <a:off x="1382424" y="1293329"/>
            <a:ext cx="2847000" cy="3110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def sum_what(nums):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“””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Takes in a list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numbers and returns the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sum of those numbers.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“””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total =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for i in nums: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total +=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return total</a:t>
            </a:r>
            <a:endParaRPr b="0" i="0" sz="1200" u="none" cap="none" strike="noStrik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2" name="Google Shape;182;g3dd2cd185cd_0_2"/>
          <p:cNvSpPr txBox="1"/>
          <p:nvPr/>
        </p:nvSpPr>
        <p:spPr>
          <a:xfrm>
            <a:off x="4388973" y="1293329"/>
            <a:ext cx="3372600" cy="3110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def sum_how(nums):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“””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Takes in a list of numbers,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then calculates the sum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all numbers using a for loop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to iterate through all numbers.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   “””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total =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for i in nums: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total +=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return total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d2cd185cd_0_9"/>
          <p:cNvSpPr txBox="1"/>
          <p:nvPr>
            <p:ph type="title"/>
          </p:nvPr>
        </p:nvSpPr>
        <p:spPr>
          <a:xfrm>
            <a:off x="819150" y="363575"/>
            <a:ext cx="75057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Anatomy of a Function</a:t>
            </a:r>
            <a:endParaRPr/>
          </a:p>
        </p:txBody>
      </p:sp>
      <p:sp>
        <p:nvSpPr>
          <p:cNvPr id="188" name="Google Shape;188;g3dd2cd185cd_0_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g3dd2cd185cd_0_9"/>
          <p:cNvSpPr txBox="1"/>
          <p:nvPr/>
        </p:nvSpPr>
        <p:spPr>
          <a:xfrm>
            <a:off x="2321850" y="2122650"/>
            <a:ext cx="4500300" cy="1254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function_name(parameter, ...):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#Function code</a:t>
            </a:r>
            <a:endParaRPr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   return value</a:t>
            </a:r>
            <a:endParaRPr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dd2cd185cd_0_9"/>
          <p:cNvSpPr txBox="1"/>
          <p:nvPr/>
        </p:nvSpPr>
        <p:spPr>
          <a:xfrm>
            <a:off x="844200" y="1529350"/>
            <a:ext cx="1119000" cy="48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 keyword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dd2cd185cd_0_9"/>
          <p:cNvSpPr txBox="1"/>
          <p:nvPr/>
        </p:nvSpPr>
        <p:spPr>
          <a:xfrm>
            <a:off x="3131475" y="1477025"/>
            <a:ext cx="1119000" cy="510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Function name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dd2cd185cd_0_9"/>
          <p:cNvSpPr txBox="1"/>
          <p:nvPr/>
        </p:nvSpPr>
        <p:spPr>
          <a:xfrm>
            <a:off x="5310950" y="1504450"/>
            <a:ext cx="1119000" cy="53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dd2cd185cd_0_9"/>
          <p:cNvSpPr txBox="1"/>
          <p:nvPr/>
        </p:nvSpPr>
        <p:spPr>
          <a:xfrm>
            <a:off x="1762200" y="3820675"/>
            <a:ext cx="1065900" cy="43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Function code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dd2cd185cd_0_9"/>
          <p:cNvSpPr txBox="1"/>
          <p:nvPr/>
        </p:nvSpPr>
        <p:spPr>
          <a:xfrm>
            <a:off x="7476850" y="2144750"/>
            <a:ext cx="869700" cy="353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colon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dd2cd185cd_0_9"/>
          <p:cNvSpPr txBox="1"/>
          <p:nvPr/>
        </p:nvSpPr>
        <p:spPr>
          <a:xfrm>
            <a:off x="878550" y="2720000"/>
            <a:ext cx="1050300" cy="48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Indentation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g3dd2cd185cd_0_9"/>
          <p:cNvCxnSpPr>
            <a:stCxn id="195" idx="3"/>
          </p:cNvCxnSpPr>
          <p:nvPr/>
        </p:nvCxnSpPr>
        <p:spPr>
          <a:xfrm flipH="1" rot="10800000">
            <a:off x="1928850" y="2827100"/>
            <a:ext cx="510300" cy="13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g3dd2cd185cd_0_9"/>
          <p:cNvCxnSpPr>
            <a:stCxn id="190" idx="3"/>
          </p:cNvCxnSpPr>
          <p:nvPr/>
        </p:nvCxnSpPr>
        <p:spPr>
          <a:xfrm>
            <a:off x="1963200" y="1771750"/>
            <a:ext cx="417300" cy="4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g3dd2cd185cd_0_9"/>
          <p:cNvCxnSpPr>
            <a:stCxn id="191" idx="2"/>
          </p:cNvCxnSpPr>
          <p:nvPr/>
        </p:nvCxnSpPr>
        <p:spPr>
          <a:xfrm flipH="1">
            <a:off x="3690675" y="1987925"/>
            <a:ext cx="300" cy="1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g3dd2cd185cd_0_9"/>
          <p:cNvCxnSpPr>
            <a:stCxn id="192" idx="2"/>
          </p:cNvCxnSpPr>
          <p:nvPr/>
        </p:nvCxnSpPr>
        <p:spPr>
          <a:xfrm flipH="1">
            <a:off x="5678450" y="2039050"/>
            <a:ext cx="1920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g3dd2cd185cd_0_9"/>
          <p:cNvCxnSpPr>
            <a:stCxn id="194" idx="1"/>
          </p:cNvCxnSpPr>
          <p:nvPr/>
        </p:nvCxnSpPr>
        <p:spPr>
          <a:xfrm flipH="1">
            <a:off x="6763150" y="2321450"/>
            <a:ext cx="713700" cy="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g3dd2cd185cd_0_9"/>
          <p:cNvCxnSpPr>
            <a:stCxn id="193" idx="0"/>
          </p:cNvCxnSpPr>
          <p:nvPr/>
        </p:nvCxnSpPr>
        <p:spPr>
          <a:xfrm flipH="1" rot="10800000">
            <a:off x="2295150" y="2965975"/>
            <a:ext cx="582000" cy="85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g3dd2cd185cd_0_9"/>
          <p:cNvSpPr txBox="1"/>
          <p:nvPr/>
        </p:nvSpPr>
        <p:spPr>
          <a:xfrm>
            <a:off x="3313800" y="3820675"/>
            <a:ext cx="1065900" cy="43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Return statment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g3dd2cd185cd_0_9"/>
          <p:cNvCxnSpPr>
            <a:stCxn id="202" idx="0"/>
          </p:cNvCxnSpPr>
          <p:nvPr/>
        </p:nvCxnSpPr>
        <p:spPr>
          <a:xfrm rot="10800000">
            <a:off x="3724650" y="3330475"/>
            <a:ext cx="122100" cy="4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d2cd185cd_0_153"/>
          <p:cNvSpPr txBox="1"/>
          <p:nvPr>
            <p:ph type="title"/>
          </p:nvPr>
        </p:nvSpPr>
        <p:spPr>
          <a:xfrm>
            <a:off x="819150" y="363575"/>
            <a:ext cx="75057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Recap: Anatomy of a Function</a:t>
            </a:r>
            <a:endParaRPr/>
          </a:p>
        </p:txBody>
      </p:sp>
      <p:sp>
        <p:nvSpPr>
          <p:cNvPr id="209" name="Google Shape;209;g3dd2cd185cd_0_15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g3dd2cd185cd_0_153"/>
          <p:cNvSpPr txBox="1"/>
          <p:nvPr/>
        </p:nvSpPr>
        <p:spPr>
          <a:xfrm>
            <a:off x="2321850" y="2122650"/>
            <a:ext cx="4500300" cy="2488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function_name(parameter, ...):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8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"""</a:t>
            </a:r>
            <a:endParaRPr sz="1800">
              <a:solidFill>
                <a:srgbClr val="C5392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    What does this function do?</a:t>
            </a:r>
            <a:endParaRPr sz="1800">
              <a:solidFill>
                <a:srgbClr val="C5392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C53929"/>
                </a:solidFill>
                <a:latin typeface="Consolas"/>
                <a:ea typeface="Consolas"/>
                <a:cs typeface="Consolas"/>
                <a:sym typeface="Consolas"/>
              </a:rPr>
              <a:t>"""</a:t>
            </a:r>
            <a:endParaRPr sz="1800">
              <a:solidFill>
                <a:srgbClr val="C5392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#Function code</a:t>
            </a:r>
            <a:endParaRPr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   return value</a:t>
            </a:r>
            <a:endParaRPr sz="18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dd2cd185cd_0_153"/>
          <p:cNvSpPr txBox="1"/>
          <p:nvPr/>
        </p:nvSpPr>
        <p:spPr>
          <a:xfrm>
            <a:off x="844200" y="1529350"/>
            <a:ext cx="1119000" cy="48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 keyword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dd2cd185cd_0_153"/>
          <p:cNvSpPr txBox="1"/>
          <p:nvPr/>
        </p:nvSpPr>
        <p:spPr>
          <a:xfrm>
            <a:off x="3131475" y="1477025"/>
            <a:ext cx="1119000" cy="510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Function name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dd2cd185cd_0_153"/>
          <p:cNvSpPr txBox="1"/>
          <p:nvPr/>
        </p:nvSpPr>
        <p:spPr>
          <a:xfrm>
            <a:off x="5310950" y="1504450"/>
            <a:ext cx="1119000" cy="53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dd2cd185cd_0_153"/>
          <p:cNvSpPr txBox="1"/>
          <p:nvPr/>
        </p:nvSpPr>
        <p:spPr>
          <a:xfrm>
            <a:off x="819150" y="4333050"/>
            <a:ext cx="1065900" cy="43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Function code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dd2cd185cd_0_153"/>
          <p:cNvSpPr txBox="1"/>
          <p:nvPr/>
        </p:nvSpPr>
        <p:spPr>
          <a:xfrm>
            <a:off x="7476850" y="2144750"/>
            <a:ext cx="869700" cy="353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colon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dd2cd185cd_0_153"/>
          <p:cNvSpPr txBox="1"/>
          <p:nvPr/>
        </p:nvSpPr>
        <p:spPr>
          <a:xfrm>
            <a:off x="878550" y="2720000"/>
            <a:ext cx="1050300" cy="484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Indentation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g3dd2cd185cd_0_153"/>
          <p:cNvCxnSpPr>
            <a:stCxn id="216" idx="3"/>
          </p:cNvCxnSpPr>
          <p:nvPr/>
        </p:nvCxnSpPr>
        <p:spPr>
          <a:xfrm>
            <a:off x="1928850" y="2962400"/>
            <a:ext cx="603600" cy="2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g3dd2cd185cd_0_153"/>
          <p:cNvCxnSpPr>
            <a:stCxn id="211" idx="3"/>
          </p:cNvCxnSpPr>
          <p:nvPr/>
        </p:nvCxnSpPr>
        <p:spPr>
          <a:xfrm>
            <a:off x="1963200" y="1771750"/>
            <a:ext cx="417300" cy="4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g3dd2cd185cd_0_153"/>
          <p:cNvCxnSpPr>
            <a:stCxn id="212" idx="2"/>
          </p:cNvCxnSpPr>
          <p:nvPr/>
        </p:nvCxnSpPr>
        <p:spPr>
          <a:xfrm flipH="1">
            <a:off x="3690675" y="1987925"/>
            <a:ext cx="300" cy="1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g3dd2cd185cd_0_153"/>
          <p:cNvCxnSpPr>
            <a:stCxn id="213" idx="2"/>
          </p:cNvCxnSpPr>
          <p:nvPr/>
        </p:nvCxnSpPr>
        <p:spPr>
          <a:xfrm flipH="1">
            <a:off x="5678450" y="2039050"/>
            <a:ext cx="192000" cy="15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g3dd2cd185cd_0_153"/>
          <p:cNvCxnSpPr>
            <a:stCxn id="215" idx="1"/>
          </p:cNvCxnSpPr>
          <p:nvPr/>
        </p:nvCxnSpPr>
        <p:spPr>
          <a:xfrm flipH="1">
            <a:off x="6763150" y="2321450"/>
            <a:ext cx="713700" cy="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g3dd2cd185cd_0_153"/>
          <p:cNvCxnSpPr>
            <a:stCxn id="214" idx="0"/>
          </p:cNvCxnSpPr>
          <p:nvPr/>
        </p:nvCxnSpPr>
        <p:spPr>
          <a:xfrm flipH="1" rot="10800000">
            <a:off x="1352100" y="3872250"/>
            <a:ext cx="131820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g3dd2cd185cd_0_153"/>
          <p:cNvSpPr txBox="1"/>
          <p:nvPr/>
        </p:nvSpPr>
        <p:spPr>
          <a:xfrm>
            <a:off x="7087650" y="4014900"/>
            <a:ext cx="1065900" cy="432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Return statment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" name="Google Shape;224;g3dd2cd185cd_0_153"/>
          <p:cNvCxnSpPr>
            <a:stCxn id="223" idx="1"/>
          </p:cNvCxnSpPr>
          <p:nvPr/>
        </p:nvCxnSpPr>
        <p:spPr>
          <a:xfrm flipH="1">
            <a:off x="4522950" y="4230900"/>
            <a:ext cx="2564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g3dd2cd185cd_0_153"/>
          <p:cNvSpPr txBox="1"/>
          <p:nvPr/>
        </p:nvSpPr>
        <p:spPr>
          <a:xfrm>
            <a:off x="7025500" y="3048450"/>
            <a:ext cx="1255500" cy="53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Doc-string comment</a:t>
            </a:r>
            <a:endParaRPr b="1" i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g3dd2cd185cd_0_153"/>
          <p:cNvCxnSpPr>
            <a:stCxn id="225" idx="1"/>
          </p:cNvCxnSpPr>
          <p:nvPr/>
        </p:nvCxnSpPr>
        <p:spPr>
          <a:xfrm rot="10800000">
            <a:off x="6454000" y="3202350"/>
            <a:ext cx="571500" cy="11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