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Nunito" pitchFamily="2" charset="0"/>
      <p:regular r:id="rId26"/>
      <p:bold r:id="rId27"/>
      <p:italic r:id="rId28"/>
      <p:boldItalic r:id="rId29"/>
    </p:embeddedFont>
    <p:embeddedFont>
      <p:font typeface="Nunito Sans" pitchFamily="2" charset="0"/>
      <p:regular r:id="rId30"/>
      <p:bold r:id="rId31"/>
      <p:italic r:id="rId32"/>
      <p:boldItalic r:id="rId33"/>
    </p:embeddedFont>
    <p:embeddedFont>
      <p:font typeface="Roboto Mono" panose="00000009000000000000" pitchFamily="49" charset="0"/>
      <p:regular r:id="rId34"/>
      <p:bold r:id="rId35"/>
      <p:italic r:id="rId36"/>
      <p:boldItalic r:id="rId37"/>
    </p:embeddedFont>
    <p:embeddedFont>
      <p:font typeface="Ubuntu Mono" panose="020B0309030602030204" pitchFamily="49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i2wveM5OhxYURMt5ixwlS4VVPq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C4185B-FA02-4375-AFDE-F994A6F7C1D4}" v="12" dt="2026-05-13T16:57:59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10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42694335-63BB-46EC-AF38-63FE051D1C63}"/>
    <pc:docChg chg="custSel modSld">
      <pc:chgData name="Adrian Salguero" userId="f921b06be2346e4d" providerId="LiveId" clId="{42694335-63BB-46EC-AF38-63FE051D1C63}" dt="2026-05-13T16:57:59.705" v="21"/>
      <pc:docMkLst>
        <pc:docMk/>
      </pc:docMkLst>
      <pc:sldChg chg="addSp delSp modSp mod">
        <pc:chgData name="Adrian Salguero" userId="f921b06be2346e4d" providerId="LiveId" clId="{42694335-63BB-46EC-AF38-63FE051D1C63}" dt="2026-05-13T16:57:04.995" v="1"/>
        <pc:sldMkLst>
          <pc:docMk/>
          <pc:sldMk cId="0" sldId="265"/>
        </pc:sldMkLst>
        <pc:spChg chg="add mod">
          <ac:chgData name="Adrian Salguero" userId="f921b06be2346e4d" providerId="LiveId" clId="{42694335-63BB-46EC-AF38-63FE051D1C63}" dt="2026-05-13T16:57:04.995" v="1"/>
          <ac:spMkLst>
            <pc:docMk/>
            <pc:sldMk cId="0" sldId="265"/>
            <ac:spMk id="2" creationId="{E188943F-8876-701F-1A4F-EE6BEF2DF748}"/>
          </ac:spMkLst>
        </pc:spChg>
        <pc:spChg chg="del">
          <ac:chgData name="Adrian Salguero" userId="f921b06be2346e4d" providerId="LiveId" clId="{42694335-63BB-46EC-AF38-63FE051D1C63}" dt="2026-05-13T16:57:04.790" v="0" actId="478"/>
          <ac:spMkLst>
            <pc:docMk/>
            <pc:sldMk cId="0" sldId="265"/>
            <ac:spMk id="229" creationId="{00000000-0000-0000-0000-000000000000}"/>
          </ac:spMkLst>
        </pc:spChg>
      </pc:sldChg>
      <pc:sldChg chg="addSp delSp modSp mod">
        <pc:chgData name="Adrian Salguero" userId="f921b06be2346e4d" providerId="LiveId" clId="{42694335-63BB-46EC-AF38-63FE051D1C63}" dt="2026-05-13T16:57:08.241" v="3"/>
        <pc:sldMkLst>
          <pc:docMk/>
          <pc:sldMk cId="0" sldId="266"/>
        </pc:sldMkLst>
        <pc:spChg chg="add mod">
          <ac:chgData name="Adrian Salguero" userId="f921b06be2346e4d" providerId="LiveId" clId="{42694335-63BB-46EC-AF38-63FE051D1C63}" dt="2026-05-13T16:57:08.241" v="3"/>
          <ac:spMkLst>
            <pc:docMk/>
            <pc:sldMk cId="0" sldId="266"/>
            <ac:spMk id="2" creationId="{118769B7-B6BC-4E50-0D0B-8F14CE1795C4}"/>
          </ac:spMkLst>
        </pc:spChg>
        <pc:spChg chg="del">
          <ac:chgData name="Adrian Salguero" userId="f921b06be2346e4d" providerId="LiveId" clId="{42694335-63BB-46EC-AF38-63FE051D1C63}" dt="2026-05-13T16:57:08.032" v="2" actId="478"/>
          <ac:spMkLst>
            <pc:docMk/>
            <pc:sldMk cId="0" sldId="266"/>
            <ac:spMk id="240" creationId="{00000000-0000-0000-0000-000000000000}"/>
          </ac:spMkLst>
        </pc:spChg>
      </pc:sldChg>
      <pc:sldChg chg="addSp delSp modSp mod">
        <pc:chgData name="Adrian Salguero" userId="f921b06be2346e4d" providerId="LiveId" clId="{42694335-63BB-46EC-AF38-63FE051D1C63}" dt="2026-05-13T16:57:11.087" v="5"/>
        <pc:sldMkLst>
          <pc:docMk/>
          <pc:sldMk cId="0" sldId="267"/>
        </pc:sldMkLst>
        <pc:spChg chg="add mod">
          <ac:chgData name="Adrian Salguero" userId="f921b06be2346e4d" providerId="LiveId" clId="{42694335-63BB-46EC-AF38-63FE051D1C63}" dt="2026-05-13T16:57:11.087" v="5"/>
          <ac:spMkLst>
            <pc:docMk/>
            <pc:sldMk cId="0" sldId="267"/>
            <ac:spMk id="2" creationId="{14D03D3D-B511-3DA9-B80C-10B26438DB5A}"/>
          </ac:spMkLst>
        </pc:spChg>
        <pc:spChg chg="del">
          <ac:chgData name="Adrian Salguero" userId="f921b06be2346e4d" providerId="LiveId" clId="{42694335-63BB-46EC-AF38-63FE051D1C63}" dt="2026-05-13T16:57:10.877" v="4" actId="478"/>
          <ac:spMkLst>
            <pc:docMk/>
            <pc:sldMk cId="0" sldId="267"/>
            <ac:spMk id="251" creationId="{00000000-0000-0000-0000-000000000000}"/>
          </ac:spMkLst>
        </pc:spChg>
      </pc:sldChg>
      <pc:sldChg chg="addSp delSp modSp mod">
        <pc:chgData name="Adrian Salguero" userId="f921b06be2346e4d" providerId="LiveId" clId="{42694335-63BB-46EC-AF38-63FE051D1C63}" dt="2026-05-13T16:57:16.996" v="7"/>
        <pc:sldMkLst>
          <pc:docMk/>
          <pc:sldMk cId="0" sldId="268"/>
        </pc:sldMkLst>
        <pc:spChg chg="add mod">
          <ac:chgData name="Adrian Salguero" userId="f921b06be2346e4d" providerId="LiveId" clId="{42694335-63BB-46EC-AF38-63FE051D1C63}" dt="2026-05-13T16:57:16.996" v="7"/>
          <ac:spMkLst>
            <pc:docMk/>
            <pc:sldMk cId="0" sldId="268"/>
            <ac:spMk id="2" creationId="{1578F6D2-84B1-0395-2364-8C2A018B25CF}"/>
          </ac:spMkLst>
        </pc:spChg>
        <pc:spChg chg="del">
          <ac:chgData name="Adrian Salguero" userId="f921b06be2346e4d" providerId="LiveId" clId="{42694335-63BB-46EC-AF38-63FE051D1C63}" dt="2026-05-13T16:57:16.713" v="6" actId="478"/>
          <ac:spMkLst>
            <pc:docMk/>
            <pc:sldMk cId="0" sldId="268"/>
            <ac:spMk id="262" creationId="{00000000-0000-0000-0000-000000000000}"/>
          </ac:spMkLst>
        </pc:spChg>
      </pc:sldChg>
      <pc:sldChg chg="addSp delSp modSp mod">
        <pc:chgData name="Adrian Salguero" userId="f921b06be2346e4d" providerId="LiveId" clId="{42694335-63BB-46EC-AF38-63FE051D1C63}" dt="2026-05-13T16:57:59.705" v="21"/>
        <pc:sldMkLst>
          <pc:docMk/>
          <pc:sldMk cId="0" sldId="272"/>
        </pc:sldMkLst>
        <pc:spChg chg="add mod">
          <ac:chgData name="Adrian Salguero" userId="f921b06be2346e4d" providerId="LiveId" clId="{42694335-63BB-46EC-AF38-63FE051D1C63}" dt="2026-05-13T16:57:59.705" v="21"/>
          <ac:spMkLst>
            <pc:docMk/>
            <pc:sldMk cId="0" sldId="272"/>
            <ac:spMk id="2" creationId="{E8DA0B47-DF9D-3663-8AF5-1C5967101DC9}"/>
          </ac:spMkLst>
        </pc:spChg>
        <pc:spChg chg="del">
          <ac:chgData name="Adrian Salguero" userId="f921b06be2346e4d" providerId="LiveId" clId="{42694335-63BB-46EC-AF38-63FE051D1C63}" dt="2026-05-13T16:57:59.368" v="20" actId="478"/>
          <ac:spMkLst>
            <pc:docMk/>
            <pc:sldMk cId="0" sldId="272"/>
            <ac:spMk id="323" creationId="{00000000-0000-0000-0000-000000000000}"/>
          </ac:spMkLst>
        </pc:spChg>
      </pc:sldChg>
      <pc:sldChg chg="addSp delSp modSp mod">
        <pc:chgData name="Adrian Salguero" userId="f921b06be2346e4d" providerId="LiveId" clId="{42694335-63BB-46EC-AF38-63FE051D1C63}" dt="2026-05-13T16:57:25.082" v="9"/>
        <pc:sldMkLst>
          <pc:docMk/>
          <pc:sldMk cId="0" sldId="273"/>
        </pc:sldMkLst>
        <pc:spChg chg="add mod">
          <ac:chgData name="Adrian Salguero" userId="f921b06be2346e4d" providerId="LiveId" clId="{42694335-63BB-46EC-AF38-63FE051D1C63}" dt="2026-05-13T16:57:25.082" v="9"/>
          <ac:spMkLst>
            <pc:docMk/>
            <pc:sldMk cId="0" sldId="273"/>
            <ac:spMk id="2" creationId="{56B1290D-081F-D86A-52AB-3072EF8F612E}"/>
          </ac:spMkLst>
        </pc:spChg>
        <pc:spChg chg="del">
          <ac:chgData name="Adrian Salguero" userId="f921b06be2346e4d" providerId="LiveId" clId="{42694335-63BB-46EC-AF38-63FE051D1C63}" dt="2026-05-13T16:57:24.774" v="8" actId="478"/>
          <ac:spMkLst>
            <pc:docMk/>
            <pc:sldMk cId="0" sldId="273"/>
            <ac:spMk id="334" creationId="{00000000-0000-0000-0000-000000000000}"/>
          </ac:spMkLst>
        </pc:spChg>
      </pc:sldChg>
      <pc:sldChg chg="addSp delSp modSp mod">
        <pc:chgData name="Adrian Salguero" userId="f921b06be2346e4d" providerId="LiveId" clId="{42694335-63BB-46EC-AF38-63FE051D1C63}" dt="2026-05-13T16:57:28.227" v="11"/>
        <pc:sldMkLst>
          <pc:docMk/>
          <pc:sldMk cId="0" sldId="274"/>
        </pc:sldMkLst>
        <pc:spChg chg="add mod">
          <ac:chgData name="Adrian Salguero" userId="f921b06be2346e4d" providerId="LiveId" clId="{42694335-63BB-46EC-AF38-63FE051D1C63}" dt="2026-05-13T16:57:28.227" v="11"/>
          <ac:spMkLst>
            <pc:docMk/>
            <pc:sldMk cId="0" sldId="274"/>
            <ac:spMk id="2" creationId="{218ABF29-2933-258F-22CE-9155E792339C}"/>
          </ac:spMkLst>
        </pc:spChg>
        <pc:spChg chg="del">
          <ac:chgData name="Adrian Salguero" userId="f921b06be2346e4d" providerId="LiveId" clId="{42694335-63BB-46EC-AF38-63FE051D1C63}" dt="2026-05-13T16:57:28.017" v="10" actId="478"/>
          <ac:spMkLst>
            <pc:docMk/>
            <pc:sldMk cId="0" sldId="274"/>
            <ac:spMk id="345" creationId="{00000000-0000-0000-0000-000000000000}"/>
          </ac:spMkLst>
        </pc:spChg>
      </pc:sldChg>
      <pc:sldChg chg="addSp delSp modSp mod">
        <pc:chgData name="Adrian Salguero" userId="f921b06be2346e4d" providerId="LiveId" clId="{42694335-63BB-46EC-AF38-63FE051D1C63}" dt="2026-05-13T16:57:30.553" v="13"/>
        <pc:sldMkLst>
          <pc:docMk/>
          <pc:sldMk cId="0" sldId="275"/>
        </pc:sldMkLst>
        <pc:spChg chg="add mod">
          <ac:chgData name="Adrian Salguero" userId="f921b06be2346e4d" providerId="LiveId" clId="{42694335-63BB-46EC-AF38-63FE051D1C63}" dt="2026-05-13T16:57:30.553" v="13"/>
          <ac:spMkLst>
            <pc:docMk/>
            <pc:sldMk cId="0" sldId="275"/>
            <ac:spMk id="2" creationId="{E428F649-9AF0-DB11-9B1B-52F26621405E}"/>
          </ac:spMkLst>
        </pc:spChg>
        <pc:spChg chg="del">
          <ac:chgData name="Adrian Salguero" userId="f921b06be2346e4d" providerId="LiveId" clId="{42694335-63BB-46EC-AF38-63FE051D1C63}" dt="2026-05-13T16:57:30.339" v="12" actId="478"/>
          <ac:spMkLst>
            <pc:docMk/>
            <pc:sldMk cId="0" sldId="275"/>
            <ac:spMk id="356" creationId="{00000000-0000-0000-0000-000000000000}"/>
          </ac:spMkLst>
        </pc:spChg>
      </pc:sldChg>
      <pc:sldChg chg="addSp delSp modSp mod">
        <pc:chgData name="Adrian Salguero" userId="f921b06be2346e4d" providerId="LiveId" clId="{42694335-63BB-46EC-AF38-63FE051D1C63}" dt="2026-05-13T16:57:32.758" v="15"/>
        <pc:sldMkLst>
          <pc:docMk/>
          <pc:sldMk cId="0" sldId="276"/>
        </pc:sldMkLst>
        <pc:spChg chg="add mod">
          <ac:chgData name="Adrian Salguero" userId="f921b06be2346e4d" providerId="LiveId" clId="{42694335-63BB-46EC-AF38-63FE051D1C63}" dt="2026-05-13T16:57:32.758" v="15"/>
          <ac:spMkLst>
            <pc:docMk/>
            <pc:sldMk cId="0" sldId="276"/>
            <ac:spMk id="2" creationId="{57AB1AD2-30DA-2DB6-9CE8-127892BA5AF4}"/>
          </ac:spMkLst>
        </pc:spChg>
        <pc:spChg chg="del">
          <ac:chgData name="Adrian Salguero" userId="f921b06be2346e4d" providerId="LiveId" clId="{42694335-63BB-46EC-AF38-63FE051D1C63}" dt="2026-05-13T16:57:32.511" v="14" actId="478"/>
          <ac:spMkLst>
            <pc:docMk/>
            <pc:sldMk cId="0" sldId="276"/>
            <ac:spMk id="367" creationId="{00000000-0000-0000-0000-000000000000}"/>
          </ac:spMkLst>
        </pc:spChg>
      </pc:sldChg>
      <pc:sldChg chg="addSp delSp modSp mod">
        <pc:chgData name="Adrian Salguero" userId="f921b06be2346e4d" providerId="LiveId" clId="{42694335-63BB-46EC-AF38-63FE051D1C63}" dt="2026-05-13T16:57:35.266" v="17"/>
        <pc:sldMkLst>
          <pc:docMk/>
          <pc:sldMk cId="0" sldId="277"/>
        </pc:sldMkLst>
        <pc:spChg chg="add mod">
          <ac:chgData name="Adrian Salguero" userId="f921b06be2346e4d" providerId="LiveId" clId="{42694335-63BB-46EC-AF38-63FE051D1C63}" dt="2026-05-13T16:57:35.266" v="17"/>
          <ac:spMkLst>
            <pc:docMk/>
            <pc:sldMk cId="0" sldId="277"/>
            <ac:spMk id="2" creationId="{AD4674FF-3BC2-00ED-3161-24BD88AF8FEE}"/>
          </ac:spMkLst>
        </pc:spChg>
        <pc:spChg chg="del">
          <ac:chgData name="Adrian Salguero" userId="f921b06be2346e4d" providerId="LiveId" clId="{42694335-63BB-46EC-AF38-63FE051D1C63}" dt="2026-05-13T16:57:35.033" v="16" actId="478"/>
          <ac:spMkLst>
            <pc:docMk/>
            <pc:sldMk cId="0" sldId="277"/>
            <ac:spMk id="378" creationId="{00000000-0000-0000-0000-000000000000}"/>
          </ac:spMkLst>
        </pc:spChg>
      </pc:sldChg>
      <pc:sldChg chg="addSp delSp modSp mod">
        <pc:chgData name="Adrian Salguero" userId="f921b06be2346e4d" providerId="LiveId" clId="{42694335-63BB-46EC-AF38-63FE051D1C63}" dt="2026-05-13T16:57:38.184" v="19"/>
        <pc:sldMkLst>
          <pc:docMk/>
          <pc:sldMk cId="0" sldId="278"/>
        </pc:sldMkLst>
        <pc:spChg chg="add mod">
          <ac:chgData name="Adrian Salguero" userId="f921b06be2346e4d" providerId="LiveId" clId="{42694335-63BB-46EC-AF38-63FE051D1C63}" dt="2026-05-13T16:57:38.184" v="19"/>
          <ac:spMkLst>
            <pc:docMk/>
            <pc:sldMk cId="0" sldId="278"/>
            <ac:spMk id="2" creationId="{13358EEC-DCA4-34A8-1272-183DCC9B2373}"/>
          </ac:spMkLst>
        </pc:spChg>
        <pc:spChg chg="del">
          <ac:chgData name="Adrian Salguero" userId="f921b06be2346e4d" providerId="LiveId" clId="{42694335-63BB-46EC-AF38-63FE051D1C63}" dt="2026-05-13T16:57:37.895" v="18" actId="478"/>
          <ac:spMkLst>
            <pc:docMk/>
            <pc:sldMk cId="0" sldId="278"/>
            <ac:spMk id="38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e153bb7d7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3e153bb7d7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e153bb7d7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3e153bb7d7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e153bb7d7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3e153bb7d74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e153bb7d74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e153bb7d74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e153bb7d74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3e153bb7d74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e153bb7d74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3e153bb7d74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e153bb7d74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3e153bb7d74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e153bb7d7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3e153bb7d74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e153bb7d74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e153bb7d74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e153bb7d74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3e153bb7d74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dd7cce7e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3dd7cce7e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e153bb7d74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g3e153bb7d74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e153bb7d74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g3e153bb7d74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e153bb7d74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g3e153bb7d74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e153bb7d74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3e153bb7d74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e153bb7d7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3e153bb7d7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e153bb7d7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3e153bb7d7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e153bb7d7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e153bb7d7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e153bb7d7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3e153bb7d7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e153bb7d7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3e153bb7d7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e153bb7d7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3e153bb7d7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8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8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335" y="0"/>
            <a:ext cx="46036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10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22" name="Google Shape;22;p10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10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26" name="Google Shape;26;p10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0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30" name="Google Shape;30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0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34" name="Google Shape;34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0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8" name="Google Shape;38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0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11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11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1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slido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doc/stable/user/basics.broadcasting.html#general-broadcasting-rul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doc/stable/user/basics.broadcasting.html#general-broadcasting-rul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doc/stable/user/basics.broadcasting.html#general-broadcasting-rul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doc/stable/user/basics.broadcasting.html#general-broadcasting-rul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doc/stable/user/basics.broadcasting.html#general-broadcasting-rule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doc/stable/user/basics.broadcasting.html#general-broadcasting-rul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doc/stable/user/basics.broadcasting.html#general-broadcasting-rul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doc/stable/user/basics.broadcasting.html#general-broadcasting-rule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doc/stable/user/basics.broadcasting.html#general-broadcasting-rule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doc/stable/user/basics.broadcasting.html#general-broadcasting-rule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doc/stable/user/basics.broadcasting.html#general-broadcasting-rule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63/26sp/final_reflectio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doc/stable/user/basics.broadcasting.html#general-broadcasting-rul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 title="cse163_backgrou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7600" y="152200"/>
            <a:ext cx="4293599" cy="483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>
            <a:spLocks noGrp="1"/>
          </p:cNvSpPr>
          <p:nvPr>
            <p:ph type="ctrTitle" idx="4294967295"/>
          </p:nvPr>
        </p:nvSpPr>
        <p:spPr>
          <a:xfrm>
            <a:off x="459075" y="659075"/>
            <a:ext cx="3993000" cy="39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CSE 163</a:t>
            </a:r>
            <a:endParaRPr sz="2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/>
              <a:t>Numpy and Images</a:t>
            </a:r>
            <a:endParaRPr sz="25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Adrian Salguero</a:t>
            </a:r>
            <a:b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Spring 2026</a:t>
            </a:r>
            <a:b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💭Icebreaker (discuss with neighbors): </a:t>
            </a:r>
            <a:endParaRPr sz="12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3F3F3F"/>
                </a:solidFill>
              </a:rPr>
              <a:t>What is your favorite quote?</a:t>
            </a:r>
            <a:endParaRPr sz="1200" b="1" i="0" u="none" strike="noStrike" cap="non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i="0" u="none" strike="noStrike" cap="non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Add to our Slido!</a:t>
            </a:r>
            <a:endParaRPr sz="1200" b="1" i="0" u="none" strike="noStrike" cap="non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4">
            <a:alphaModFix amt="31000"/>
          </a:blip>
          <a:srcRect/>
          <a:stretch/>
        </p:blipFill>
        <p:spPr>
          <a:xfrm>
            <a:off x="459087" y="261632"/>
            <a:ext cx="487974" cy="48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/>
        </p:nvSpPr>
        <p:spPr>
          <a:xfrm>
            <a:off x="2274362" y="3619200"/>
            <a:ext cx="1306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1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slido.com</a:t>
            </a:r>
            <a:endParaRPr sz="2000" b="0" i="1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#cse163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" title="slid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9851" y="3322001"/>
            <a:ext cx="1342776" cy="13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e153bb7d74_0_70"/>
          <p:cNvSpPr txBox="1">
            <a:spLocks noGrp="1"/>
          </p:cNvSpPr>
          <p:nvPr>
            <p:ph type="sldNum" idx="12"/>
          </p:nvPr>
        </p:nvSpPr>
        <p:spPr>
          <a:xfrm>
            <a:off x="85949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25" name="Google Shape;225;g3e153bb7d74_0_70"/>
          <p:cNvSpPr txBox="1"/>
          <p:nvPr/>
        </p:nvSpPr>
        <p:spPr>
          <a:xfrm>
            <a:off x="355182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m:  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6" name="Google Shape;226;g3e153bb7d74_0_70"/>
          <p:cNvSpPr txBox="1"/>
          <p:nvPr/>
        </p:nvSpPr>
        <p:spPr>
          <a:xfrm>
            <a:off x="609597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v: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7" name="Google Shape;227;g3e153bb7d74_0_70"/>
          <p:cNvSpPr txBox="1"/>
          <p:nvPr/>
        </p:nvSpPr>
        <p:spPr>
          <a:xfrm>
            <a:off x="4627775" y="2740125"/>
            <a:ext cx="2399700" cy="676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m.shape = 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v.shape = (</a:t>
            </a:r>
            <a:r>
              <a:rPr lang="en" sz="1350" b="1" i="0" u="sng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8" name="Google Shape;228;g3e153bb7d74_0_70"/>
          <p:cNvSpPr txBox="1"/>
          <p:nvPr/>
        </p:nvSpPr>
        <p:spPr>
          <a:xfrm>
            <a:off x="5572400" y="3906550"/>
            <a:ext cx="3498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" sz="175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+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3e153bb7d74_0_70"/>
          <p:cNvSpPr txBox="1">
            <a:spLocks noGrp="1"/>
          </p:cNvSpPr>
          <p:nvPr>
            <p:ph type="title"/>
          </p:nvPr>
        </p:nvSpPr>
        <p:spPr>
          <a:xfrm>
            <a:off x="390125" y="689200"/>
            <a:ext cx="24576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Broadcasting</a:t>
            </a:r>
            <a:endParaRPr/>
          </a:p>
        </p:txBody>
      </p:sp>
      <p:sp>
        <p:nvSpPr>
          <p:cNvPr id="2" name="Google Shape;218;g3e153bb7d74_0_60">
            <a:extLst>
              <a:ext uri="{FF2B5EF4-FFF2-40B4-BE49-F238E27FC236}">
                <a16:creationId xmlns:a16="http://schemas.microsoft.com/office/drawing/2014/main" id="{E188943F-8876-701F-1A4F-EE6BEF2DF748}"/>
              </a:ext>
            </a:extLst>
          </p:cNvPr>
          <p:cNvSpPr txBox="1"/>
          <p:nvPr/>
        </p:nvSpPr>
        <p:spPr>
          <a:xfrm>
            <a:off x="2854025" y="228200"/>
            <a:ext cx="5947200" cy="20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The Rules of Broadcasting</a:t>
            </a:r>
            <a:endParaRPr sz="140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two arrays differ in their number of dimensions, the shape of the one with fewer dimensions is padded on it’s left side.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shape of two arrays does not match on any dimension, the array with shape equal to 1 in that dimension is stretched to match the other shape.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sizes of any dimension disagree and neither is equal to 1, an error is raised.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e153bb7d74_0_80"/>
          <p:cNvSpPr txBox="1">
            <a:spLocks noGrp="1"/>
          </p:cNvSpPr>
          <p:nvPr>
            <p:ph type="sldNum" idx="12"/>
          </p:nvPr>
        </p:nvSpPr>
        <p:spPr>
          <a:xfrm>
            <a:off x="85949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36" name="Google Shape;236;g3e153bb7d74_0_80"/>
          <p:cNvSpPr txBox="1"/>
          <p:nvPr/>
        </p:nvSpPr>
        <p:spPr>
          <a:xfrm>
            <a:off x="355182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m:  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7" name="Google Shape;237;g3e153bb7d74_0_80"/>
          <p:cNvSpPr txBox="1"/>
          <p:nvPr/>
        </p:nvSpPr>
        <p:spPr>
          <a:xfrm>
            <a:off x="609597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v: 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8" name="Google Shape;238;g3e153bb7d74_0_80"/>
          <p:cNvSpPr txBox="1"/>
          <p:nvPr/>
        </p:nvSpPr>
        <p:spPr>
          <a:xfrm>
            <a:off x="4627775" y="2740125"/>
            <a:ext cx="2399700" cy="676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m.shape = 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v.shape = (</a:t>
            </a:r>
            <a:r>
              <a:rPr lang="en" sz="1350" b="1" i="0" u="sng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9" name="Google Shape;239;g3e153bb7d74_0_80"/>
          <p:cNvSpPr txBox="1"/>
          <p:nvPr/>
        </p:nvSpPr>
        <p:spPr>
          <a:xfrm>
            <a:off x="5572400" y="3906550"/>
            <a:ext cx="3498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" sz="175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+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3e153bb7d74_0_80"/>
          <p:cNvSpPr txBox="1">
            <a:spLocks noGrp="1"/>
          </p:cNvSpPr>
          <p:nvPr>
            <p:ph type="title"/>
          </p:nvPr>
        </p:nvSpPr>
        <p:spPr>
          <a:xfrm>
            <a:off x="390125" y="689200"/>
            <a:ext cx="24576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Broadcasting</a:t>
            </a:r>
            <a:endParaRPr/>
          </a:p>
        </p:txBody>
      </p:sp>
      <p:sp>
        <p:nvSpPr>
          <p:cNvPr id="2" name="Google Shape;218;g3e153bb7d74_0_60">
            <a:extLst>
              <a:ext uri="{FF2B5EF4-FFF2-40B4-BE49-F238E27FC236}">
                <a16:creationId xmlns:a16="http://schemas.microsoft.com/office/drawing/2014/main" id="{118769B7-B6BC-4E50-0D0B-8F14CE1795C4}"/>
              </a:ext>
            </a:extLst>
          </p:cNvPr>
          <p:cNvSpPr txBox="1"/>
          <p:nvPr/>
        </p:nvSpPr>
        <p:spPr>
          <a:xfrm>
            <a:off x="2854025" y="228200"/>
            <a:ext cx="5947200" cy="20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The Rules of Broadcasting</a:t>
            </a:r>
            <a:endParaRPr sz="140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two arrays differ in their number of dimensions, the shape of the one with fewer dimensions is padded on it’s left side.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shape of two arrays does not match on any dimension, the array with shape equal to 1 in that dimension is stretched to match the other shape.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sizes of any dimension disagree and neither is equal to 1, an error is raised.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e153bb7d74_0_90"/>
          <p:cNvSpPr txBox="1">
            <a:spLocks noGrp="1"/>
          </p:cNvSpPr>
          <p:nvPr>
            <p:ph type="sldNum" idx="12"/>
          </p:nvPr>
        </p:nvSpPr>
        <p:spPr>
          <a:xfrm>
            <a:off x="85949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47" name="Google Shape;247;g3e153bb7d74_0_90"/>
          <p:cNvSpPr txBox="1"/>
          <p:nvPr/>
        </p:nvSpPr>
        <p:spPr>
          <a:xfrm>
            <a:off x="355182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m:  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8" name="Google Shape;248;g3e153bb7d74_0_90"/>
          <p:cNvSpPr txBox="1"/>
          <p:nvPr/>
        </p:nvSpPr>
        <p:spPr>
          <a:xfrm>
            <a:off x="609597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v: 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9" name="Google Shape;249;g3e153bb7d74_0_90"/>
          <p:cNvSpPr txBox="1"/>
          <p:nvPr/>
        </p:nvSpPr>
        <p:spPr>
          <a:xfrm>
            <a:off x="4627775" y="2740125"/>
            <a:ext cx="2399700" cy="676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m.shape = 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v.shape = (</a:t>
            </a:r>
            <a:r>
              <a:rPr lang="en" sz="1350" b="1" i="0" u="sng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0" name="Google Shape;250;g3e153bb7d74_0_90"/>
          <p:cNvSpPr txBox="1"/>
          <p:nvPr/>
        </p:nvSpPr>
        <p:spPr>
          <a:xfrm>
            <a:off x="5572400" y="3906550"/>
            <a:ext cx="3498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" sz="175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+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3e153bb7d74_0_90"/>
          <p:cNvSpPr txBox="1">
            <a:spLocks noGrp="1"/>
          </p:cNvSpPr>
          <p:nvPr>
            <p:ph type="title"/>
          </p:nvPr>
        </p:nvSpPr>
        <p:spPr>
          <a:xfrm>
            <a:off x="390125" y="689200"/>
            <a:ext cx="24576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Broadcasting</a:t>
            </a:r>
            <a:endParaRPr/>
          </a:p>
        </p:txBody>
      </p:sp>
      <p:sp>
        <p:nvSpPr>
          <p:cNvPr id="2" name="Google Shape;218;g3e153bb7d74_0_60">
            <a:extLst>
              <a:ext uri="{FF2B5EF4-FFF2-40B4-BE49-F238E27FC236}">
                <a16:creationId xmlns:a16="http://schemas.microsoft.com/office/drawing/2014/main" id="{14D03D3D-B511-3DA9-B80C-10B26438DB5A}"/>
              </a:ext>
            </a:extLst>
          </p:cNvPr>
          <p:cNvSpPr txBox="1"/>
          <p:nvPr/>
        </p:nvSpPr>
        <p:spPr>
          <a:xfrm>
            <a:off x="2854025" y="228200"/>
            <a:ext cx="5947200" cy="20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The Rules of Broadcasting</a:t>
            </a:r>
            <a:endParaRPr sz="140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two arrays differ in their number of dimensions, the shape of the one with fewer dimensions is padded on it’s left side.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shape of two arrays does not match on any dimension, the array with shape equal to 1 in that dimension is stretched to match the other shape.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sizes of any dimension disagree and neither is equal to 1, an error is raised.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e153bb7d74_0_100"/>
          <p:cNvSpPr txBox="1">
            <a:spLocks noGrp="1"/>
          </p:cNvSpPr>
          <p:nvPr>
            <p:ph type="sldNum" idx="12"/>
          </p:nvPr>
        </p:nvSpPr>
        <p:spPr>
          <a:xfrm>
            <a:off x="85949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58" name="Google Shape;258;g3e153bb7d74_0_100"/>
          <p:cNvSpPr txBox="1"/>
          <p:nvPr/>
        </p:nvSpPr>
        <p:spPr>
          <a:xfrm>
            <a:off x="355182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m:  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9" name="Google Shape;259;g3e153bb7d74_0_100"/>
          <p:cNvSpPr txBox="1"/>
          <p:nvPr/>
        </p:nvSpPr>
        <p:spPr>
          <a:xfrm>
            <a:off x="609597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v: 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0" name="Google Shape;260;g3e153bb7d74_0_100"/>
          <p:cNvSpPr txBox="1"/>
          <p:nvPr/>
        </p:nvSpPr>
        <p:spPr>
          <a:xfrm>
            <a:off x="4627775" y="2740125"/>
            <a:ext cx="2399700" cy="676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m.shape = 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v.shape = (</a:t>
            </a:r>
            <a:r>
              <a:rPr lang="en" sz="1350" b="1" i="0" u="sng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1" name="Google Shape;261;g3e153bb7d74_0_100"/>
          <p:cNvSpPr txBox="1"/>
          <p:nvPr/>
        </p:nvSpPr>
        <p:spPr>
          <a:xfrm>
            <a:off x="5572400" y="3906550"/>
            <a:ext cx="3498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" sz="175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+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3e153bb7d74_0_100"/>
          <p:cNvSpPr txBox="1">
            <a:spLocks noGrp="1"/>
          </p:cNvSpPr>
          <p:nvPr>
            <p:ph type="title"/>
          </p:nvPr>
        </p:nvSpPr>
        <p:spPr>
          <a:xfrm>
            <a:off x="390125" y="689200"/>
            <a:ext cx="24576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Broadcasting</a:t>
            </a:r>
            <a:endParaRPr/>
          </a:p>
        </p:txBody>
      </p:sp>
      <p:sp>
        <p:nvSpPr>
          <p:cNvPr id="2" name="Google Shape;218;g3e153bb7d74_0_60">
            <a:extLst>
              <a:ext uri="{FF2B5EF4-FFF2-40B4-BE49-F238E27FC236}">
                <a16:creationId xmlns:a16="http://schemas.microsoft.com/office/drawing/2014/main" id="{1578F6D2-84B1-0395-2364-8C2A018B25CF}"/>
              </a:ext>
            </a:extLst>
          </p:cNvPr>
          <p:cNvSpPr txBox="1"/>
          <p:nvPr/>
        </p:nvSpPr>
        <p:spPr>
          <a:xfrm>
            <a:off x="2854025" y="228200"/>
            <a:ext cx="5947200" cy="20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The Rules of Broadcasting</a:t>
            </a:r>
            <a:endParaRPr sz="140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two arrays differ in their number of dimensions, the shape of the one with fewer dimensions is padded on it’s left side.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shape of two arrays does not match on any dimension, the array with shape equal to 1 in that dimension is stretched to match the other shape.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sizes of any dimension disagree and neither is equal to 1, an error is raised.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e153bb7d74_0_110"/>
          <p:cNvSpPr txBox="1">
            <a:spLocks noGrp="1"/>
          </p:cNvSpPr>
          <p:nvPr>
            <p:ph type="title"/>
          </p:nvPr>
        </p:nvSpPr>
        <p:spPr>
          <a:xfrm>
            <a:off x="596125" y="701550"/>
            <a:ext cx="20889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Images as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Matrices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69" name="Google Shape;269;g3e153bb7d74_0_1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70" name="Google Shape;270;g3e153bb7d74_0_110"/>
          <p:cNvSpPr txBox="1"/>
          <p:nvPr/>
        </p:nvSpPr>
        <p:spPr>
          <a:xfrm>
            <a:off x="2794050" y="360625"/>
            <a:ext cx="48105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Grey-scale images can be represented as matrices. </a:t>
            </a:r>
            <a:endParaRPr sz="1400" b="0" i="0" u="none" strike="noStrike" cap="none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71" name="Google Shape;271;g3e153bb7d74_0_110"/>
          <p:cNvSpPr/>
          <p:nvPr/>
        </p:nvSpPr>
        <p:spPr>
          <a:xfrm>
            <a:off x="6606900" y="1588800"/>
            <a:ext cx="407050" cy="360800"/>
          </a:xfrm>
          <a:prstGeom prst="flowChartProcess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3e153bb7d74_0_110"/>
          <p:cNvSpPr/>
          <p:nvPr/>
        </p:nvSpPr>
        <p:spPr>
          <a:xfrm>
            <a:off x="6074725" y="1172525"/>
            <a:ext cx="407050" cy="360800"/>
          </a:xfrm>
          <a:prstGeom prst="flowChartProcess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3e153bb7d74_0_110"/>
          <p:cNvSpPr/>
          <p:nvPr/>
        </p:nvSpPr>
        <p:spPr>
          <a:xfrm>
            <a:off x="6606900" y="1172525"/>
            <a:ext cx="407050" cy="360800"/>
          </a:xfrm>
          <a:prstGeom prst="flowChartProcess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3e153bb7d74_0_110"/>
          <p:cNvSpPr/>
          <p:nvPr/>
        </p:nvSpPr>
        <p:spPr>
          <a:xfrm>
            <a:off x="7139075" y="1588800"/>
            <a:ext cx="407050" cy="360800"/>
          </a:xfrm>
          <a:prstGeom prst="flowChartProcess">
            <a:avLst/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3e153bb7d74_0_110"/>
          <p:cNvSpPr/>
          <p:nvPr/>
        </p:nvSpPr>
        <p:spPr>
          <a:xfrm>
            <a:off x="7139075" y="1172525"/>
            <a:ext cx="407050" cy="360800"/>
          </a:xfrm>
          <a:prstGeom prst="flowChartProcess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3e153bb7d74_0_110"/>
          <p:cNvSpPr/>
          <p:nvPr/>
        </p:nvSpPr>
        <p:spPr>
          <a:xfrm>
            <a:off x="7139075" y="2005075"/>
            <a:ext cx="407050" cy="360800"/>
          </a:xfrm>
          <a:prstGeom prst="flowChartProcess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3e153bb7d74_0_110"/>
          <p:cNvSpPr/>
          <p:nvPr/>
        </p:nvSpPr>
        <p:spPr>
          <a:xfrm>
            <a:off x="6074725" y="2005075"/>
            <a:ext cx="407050" cy="360800"/>
          </a:xfrm>
          <a:prstGeom prst="flowChart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3e153bb7d74_0_110"/>
          <p:cNvSpPr/>
          <p:nvPr/>
        </p:nvSpPr>
        <p:spPr>
          <a:xfrm>
            <a:off x="6606900" y="2005075"/>
            <a:ext cx="407050" cy="360800"/>
          </a:xfrm>
          <a:prstGeom prst="flowChartProcess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3e153bb7d74_0_110"/>
          <p:cNvSpPr/>
          <p:nvPr/>
        </p:nvSpPr>
        <p:spPr>
          <a:xfrm>
            <a:off x="6074725" y="1588800"/>
            <a:ext cx="407050" cy="360800"/>
          </a:xfrm>
          <a:prstGeom prst="flowChartProcess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g3e153bb7d74_0_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1346" y="1054297"/>
            <a:ext cx="2461427" cy="184607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3e153bb7d74_0_110"/>
          <p:cNvSpPr/>
          <p:nvPr/>
        </p:nvSpPr>
        <p:spPr>
          <a:xfrm>
            <a:off x="7671250" y="2421350"/>
            <a:ext cx="407050" cy="360800"/>
          </a:xfrm>
          <a:prstGeom prst="flowChartProcess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3e153bb7d74_0_110"/>
          <p:cNvSpPr/>
          <p:nvPr/>
        </p:nvSpPr>
        <p:spPr>
          <a:xfrm>
            <a:off x="7139075" y="2421350"/>
            <a:ext cx="407050" cy="360800"/>
          </a:xfrm>
          <a:prstGeom prst="flowChartProcess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3e153bb7d74_0_110"/>
          <p:cNvSpPr/>
          <p:nvPr/>
        </p:nvSpPr>
        <p:spPr>
          <a:xfrm>
            <a:off x="6606900" y="2421350"/>
            <a:ext cx="407050" cy="360800"/>
          </a:xfrm>
          <a:prstGeom prst="flowChart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3e153bb7d74_0_110"/>
          <p:cNvSpPr/>
          <p:nvPr/>
        </p:nvSpPr>
        <p:spPr>
          <a:xfrm>
            <a:off x="6074725" y="2421350"/>
            <a:ext cx="407050" cy="360800"/>
          </a:xfrm>
          <a:prstGeom prst="flowChartProcess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3e153bb7d74_0_110"/>
          <p:cNvSpPr/>
          <p:nvPr/>
        </p:nvSpPr>
        <p:spPr>
          <a:xfrm>
            <a:off x="7671250" y="2005063"/>
            <a:ext cx="407050" cy="360800"/>
          </a:xfrm>
          <a:prstGeom prst="flowChart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3e153bb7d74_0_110"/>
          <p:cNvSpPr/>
          <p:nvPr/>
        </p:nvSpPr>
        <p:spPr>
          <a:xfrm>
            <a:off x="7671250" y="1588800"/>
            <a:ext cx="407050" cy="360800"/>
          </a:xfrm>
          <a:prstGeom prst="flowChartProcess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3e153bb7d74_0_110"/>
          <p:cNvSpPr/>
          <p:nvPr/>
        </p:nvSpPr>
        <p:spPr>
          <a:xfrm>
            <a:off x="7671250" y="1172525"/>
            <a:ext cx="407050" cy="360800"/>
          </a:xfrm>
          <a:prstGeom prst="flowChart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3e153bb7d74_0_110"/>
          <p:cNvSpPr/>
          <p:nvPr/>
        </p:nvSpPr>
        <p:spPr>
          <a:xfrm>
            <a:off x="2989800" y="3308600"/>
            <a:ext cx="548700" cy="39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3e153bb7d74_0_110"/>
          <p:cNvSpPr txBox="1"/>
          <p:nvPr/>
        </p:nvSpPr>
        <p:spPr>
          <a:xfrm>
            <a:off x="3621525" y="3269450"/>
            <a:ext cx="16743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Grey-scale: 255</a:t>
            </a:r>
            <a:endParaRPr sz="1400" b="1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90" name="Google Shape;290;g3e153bb7d74_0_110"/>
          <p:cNvSpPr/>
          <p:nvPr/>
        </p:nvSpPr>
        <p:spPr>
          <a:xfrm>
            <a:off x="2989800" y="3901075"/>
            <a:ext cx="548700" cy="3936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3e153bb7d74_0_110"/>
          <p:cNvSpPr txBox="1"/>
          <p:nvPr/>
        </p:nvSpPr>
        <p:spPr>
          <a:xfrm>
            <a:off x="3623025" y="3861925"/>
            <a:ext cx="16743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Grey-scale: 0</a:t>
            </a:r>
            <a:endParaRPr sz="1400" b="1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92" name="Google Shape;292;g3e153bb7d74_0_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8375" y="3253900"/>
            <a:ext cx="3173974" cy="1070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3" name="Google Shape;293;g3e153bb7d74_0_110"/>
          <p:cNvSpPr txBox="1"/>
          <p:nvPr/>
        </p:nvSpPr>
        <p:spPr>
          <a:xfrm>
            <a:off x="5508363" y="3253900"/>
            <a:ext cx="3174000" cy="1070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data = iio.imread(‘...’)</a:t>
            </a:r>
            <a:b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data[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rows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columns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 =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#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e153bb7d74_0_139"/>
          <p:cNvSpPr txBox="1">
            <a:spLocks noGrp="1"/>
          </p:cNvSpPr>
          <p:nvPr>
            <p:ph type="title"/>
          </p:nvPr>
        </p:nvSpPr>
        <p:spPr>
          <a:xfrm>
            <a:off x="489250" y="692275"/>
            <a:ext cx="2479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Color Images</a:t>
            </a:r>
            <a:endParaRPr/>
          </a:p>
        </p:txBody>
      </p:sp>
      <p:sp>
        <p:nvSpPr>
          <p:cNvPr id="299" name="Google Shape;299;g3e153bb7d74_0_139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When you overlap each color channel, it creates a picture we are used to seeing.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Pixels on your monitor let out specified R/G/B light</a:t>
            </a:r>
            <a:endParaRPr/>
          </a:p>
        </p:txBody>
      </p:sp>
      <p:sp>
        <p:nvSpPr>
          <p:cNvPr id="300" name="Google Shape;300;g3e153bb7d74_0_13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301" name="Google Shape;301;g3e153bb7d74_0_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0625" y="1757380"/>
            <a:ext cx="5596200" cy="19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3e153bb7d74_0_139"/>
          <p:cNvSpPr txBox="1"/>
          <p:nvPr/>
        </p:nvSpPr>
        <p:spPr>
          <a:xfrm>
            <a:off x="3534375" y="4067850"/>
            <a:ext cx="4578300" cy="393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data[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rows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columns, channels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 =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#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e153bb7d74_0_152"/>
          <p:cNvSpPr txBox="1">
            <a:spLocks noGrp="1"/>
          </p:cNvSpPr>
          <p:nvPr>
            <p:ph type="title"/>
          </p:nvPr>
        </p:nvSpPr>
        <p:spPr>
          <a:xfrm>
            <a:off x="391625" y="636525"/>
            <a:ext cx="24561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Practice: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Broadcasting</a:t>
            </a:r>
            <a:endParaRPr/>
          </a:p>
        </p:txBody>
      </p:sp>
      <p:sp>
        <p:nvSpPr>
          <p:cNvPr id="308" name="Google Shape;308;g3e153bb7d74_0_152"/>
          <p:cNvSpPr txBox="1">
            <a:spLocks noGrp="1"/>
          </p:cNvSpPr>
          <p:nvPr>
            <p:ph type="sldNum" idx="12"/>
          </p:nvPr>
        </p:nvSpPr>
        <p:spPr>
          <a:xfrm>
            <a:off x="85949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09" name="Google Shape;309;g3e153bb7d74_0_152"/>
          <p:cNvSpPr txBox="1"/>
          <p:nvPr/>
        </p:nvSpPr>
        <p:spPr>
          <a:xfrm>
            <a:off x="3975775" y="868025"/>
            <a:ext cx="3623700" cy="942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x = np.arange(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).reshape((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y = np.arange(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x + y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0" name="Google Shape;310;g3e153bb7d74_0_152"/>
          <p:cNvSpPr txBox="1"/>
          <p:nvPr/>
        </p:nvSpPr>
        <p:spPr>
          <a:xfrm>
            <a:off x="355182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x:  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1" name="Google Shape;311;g3e153bb7d74_0_152"/>
          <p:cNvSpPr txBox="1"/>
          <p:nvPr/>
        </p:nvSpPr>
        <p:spPr>
          <a:xfrm>
            <a:off x="609597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y: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2" name="Google Shape;312;g3e153bb7d74_0_152"/>
          <p:cNvSpPr txBox="1"/>
          <p:nvPr/>
        </p:nvSpPr>
        <p:spPr>
          <a:xfrm>
            <a:off x="4627775" y="2740125"/>
            <a:ext cx="2399700" cy="676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x.shape = 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y.shape = 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3" name="Google Shape;313;g3e153bb7d74_0_152"/>
          <p:cNvSpPr txBox="1"/>
          <p:nvPr/>
        </p:nvSpPr>
        <p:spPr>
          <a:xfrm>
            <a:off x="2847725" y="311975"/>
            <a:ext cx="381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We started off with the following instructions</a:t>
            </a:r>
            <a:endParaRPr sz="1400" b="0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14" name="Google Shape;314;g3e153bb7d74_0_152"/>
          <p:cNvSpPr txBox="1"/>
          <p:nvPr/>
        </p:nvSpPr>
        <p:spPr>
          <a:xfrm>
            <a:off x="5572400" y="3906550"/>
            <a:ext cx="3498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" sz="175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+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e153bb7d74_0_163"/>
          <p:cNvSpPr txBox="1">
            <a:spLocks noGrp="1"/>
          </p:cNvSpPr>
          <p:nvPr>
            <p:ph type="sldNum" idx="12"/>
          </p:nvPr>
        </p:nvSpPr>
        <p:spPr>
          <a:xfrm>
            <a:off x="85949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20" name="Google Shape;320;g3e153bb7d74_0_163"/>
          <p:cNvSpPr txBox="1"/>
          <p:nvPr/>
        </p:nvSpPr>
        <p:spPr>
          <a:xfrm>
            <a:off x="355182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x:  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1" name="Google Shape;321;g3e153bb7d74_0_163"/>
          <p:cNvSpPr txBox="1"/>
          <p:nvPr/>
        </p:nvSpPr>
        <p:spPr>
          <a:xfrm>
            <a:off x="609597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y: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2" name="Google Shape;322;g3e153bb7d74_0_163"/>
          <p:cNvSpPr txBox="1"/>
          <p:nvPr/>
        </p:nvSpPr>
        <p:spPr>
          <a:xfrm>
            <a:off x="4627775" y="2740125"/>
            <a:ext cx="2399700" cy="676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x.shape = 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y.shape = 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4" name="Google Shape;324;g3e153bb7d74_0_163"/>
          <p:cNvSpPr txBox="1"/>
          <p:nvPr/>
        </p:nvSpPr>
        <p:spPr>
          <a:xfrm>
            <a:off x="5572400" y="3906550"/>
            <a:ext cx="3498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" sz="175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+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3e153bb7d74_0_163"/>
          <p:cNvSpPr txBox="1">
            <a:spLocks noGrp="1"/>
          </p:cNvSpPr>
          <p:nvPr>
            <p:ph type="title"/>
          </p:nvPr>
        </p:nvSpPr>
        <p:spPr>
          <a:xfrm>
            <a:off x="391625" y="636525"/>
            <a:ext cx="24561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Practice: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Broadcasting</a:t>
            </a:r>
            <a:endParaRPr/>
          </a:p>
        </p:txBody>
      </p:sp>
      <p:sp>
        <p:nvSpPr>
          <p:cNvPr id="2" name="Google Shape;218;g3e153bb7d74_0_60">
            <a:extLst>
              <a:ext uri="{FF2B5EF4-FFF2-40B4-BE49-F238E27FC236}">
                <a16:creationId xmlns:a16="http://schemas.microsoft.com/office/drawing/2014/main" id="{E8DA0B47-DF9D-3663-8AF5-1C5967101DC9}"/>
              </a:ext>
            </a:extLst>
          </p:cNvPr>
          <p:cNvSpPr txBox="1"/>
          <p:nvPr/>
        </p:nvSpPr>
        <p:spPr>
          <a:xfrm>
            <a:off x="2854025" y="228200"/>
            <a:ext cx="5947200" cy="20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The Rules of Broadcasting</a:t>
            </a:r>
            <a:endParaRPr sz="140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two arrays differ in their number of dimensions, the shape of the one with fewer dimensions is padded on it’s left side.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shape of two arrays does not match on any dimension, the array with shape equal to 1 in that dimension is stretched to match the other shape.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sizes of any dimension disagree and neither is equal to 1, an error is raised.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e153bb7d74_0_173"/>
          <p:cNvSpPr txBox="1">
            <a:spLocks noGrp="1"/>
          </p:cNvSpPr>
          <p:nvPr>
            <p:ph type="sldNum" idx="12"/>
          </p:nvPr>
        </p:nvSpPr>
        <p:spPr>
          <a:xfrm>
            <a:off x="85949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31" name="Google Shape;331;g3e153bb7d74_0_173"/>
          <p:cNvSpPr txBox="1"/>
          <p:nvPr/>
        </p:nvSpPr>
        <p:spPr>
          <a:xfrm>
            <a:off x="355182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x:  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2" name="Google Shape;332;g3e153bb7d74_0_173"/>
          <p:cNvSpPr txBox="1"/>
          <p:nvPr/>
        </p:nvSpPr>
        <p:spPr>
          <a:xfrm>
            <a:off x="609597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y: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3" name="Google Shape;333;g3e153bb7d74_0_173"/>
          <p:cNvSpPr txBox="1"/>
          <p:nvPr/>
        </p:nvSpPr>
        <p:spPr>
          <a:xfrm>
            <a:off x="4627775" y="2740125"/>
            <a:ext cx="2399700" cy="676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x.shape = 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y.shape = (</a:t>
            </a:r>
            <a:r>
              <a:rPr lang="en" sz="1350" b="1" i="0" u="sng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5" name="Google Shape;335;g3e153bb7d74_0_173"/>
          <p:cNvSpPr txBox="1"/>
          <p:nvPr/>
        </p:nvSpPr>
        <p:spPr>
          <a:xfrm>
            <a:off x="5572400" y="3906550"/>
            <a:ext cx="3498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" sz="175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+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3e153bb7d74_0_173"/>
          <p:cNvSpPr txBox="1">
            <a:spLocks noGrp="1"/>
          </p:cNvSpPr>
          <p:nvPr>
            <p:ph type="title"/>
          </p:nvPr>
        </p:nvSpPr>
        <p:spPr>
          <a:xfrm>
            <a:off x="391625" y="636525"/>
            <a:ext cx="24561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Practice: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Broadcasting</a:t>
            </a:r>
            <a:endParaRPr/>
          </a:p>
        </p:txBody>
      </p:sp>
      <p:sp>
        <p:nvSpPr>
          <p:cNvPr id="2" name="Google Shape;218;g3e153bb7d74_0_60">
            <a:extLst>
              <a:ext uri="{FF2B5EF4-FFF2-40B4-BE49-F238E27FC236}">
                <a16:creationId xmlns:a16="http://schemas.microsoft.com/office/drawing/2014/main" id="{56B1290D-081F-D86A-52AB-3072EF8F612E}"/>
              </a:ext>
            </a:extLst>
          </p:cNvPr>
          <p:cNvSpPr txBox="1"/>
          <p:nvPr/>
        </p:nvSpPr>
        <p:spPr>
          <a:xfrm>
            <a:off x="2854025" y="228200"/>
            <a:ext cx="5947200" cy="20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The Rules of Broadcasting</a:t>
            </a:r>
            <a:endParaRPr sz="140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two arrays differ in their number of dimensions, the shape of the one with fewer dimensions is padded on it’s left side.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shape of two arrays does not match on any dimension, the array with shape equal to 1 in that dimension is stretched to match the other shape.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sizes of any dimension disagree and neither is equal to 1, an error is raised.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e153bb7d74_0_183"/>
          <p:cNvSpPr txBox="1">
            <a:spLocks noGrp="1"/>
          </p:cNvSpPr>
          <p:nvPr>
            <p:ph type="sldNum" idx="12"/>
          </p:nvPr>
        </p:nvSpPr>
        <p:spPr>
          <a:xfrm>
            <a:off x="85949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42" name="Google Shape;342;g3e153bb7d74_0_183"/>
          <p:cNvSpPr txBox="1"/>
          <p:nvPr/>
        </p:nvSpPr>
        <p:spPr>
          <a:xfrm>
            <a:off x="355182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x:  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3" name="Google Shape;343;g3e153bb7d74_0_183"/>
          <p:cNvSpPr txBox="1"/>
          <p:nvPr/>
        </p:nvSpPr>
        <p:spPr>
          <a:xfrm>
            <a:off x="609597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y: 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4" name="Google Shape;344;g3e153bb7d74_0_183"/>
          <p:cNvSpPr txBox="1"/>
          <p:nvPr/>
        </p:nvSpPr>
        <p:spPr>
          <a:xfrm>
            <a:off x="4627775" y="2740125"/>
            <a:ext cx="2399700" cy="676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x.shape = 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y.shape = (</a:t>
            </a:r>
            <a:r>
              <a:rPr lang="en" sz="1350" b="1" i="0" u="sng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6" name="Google Shape;346;g3e153bb7d74_0_183"/>
          <p:cNvSpPr txBox="1"/>
          <p:nvPr/>
        </p:nvSpPr>
        <p:spPr>
          <a:xfrm>
            <a:off x="5572400" y="3906550"/>
            <a:ext cx="3498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" sz="175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+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3e153bb7d74_0_183"/>
          <p:cNvSpPr txBox="1">
            <a:spLocks noGrp="1"/>
          </p:cNvSpPr>
          <p:nvPr>
            <p:ph type="title"/>
          </p:nvPr>
        </p:nvSpPr>
        <p:spPr>
          <a:xfrm>
            <a:off x="391625" y="636525"/>
            <a:ext cx="24561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Practice: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Broadcasting</a:t>
            </a:r>
            <a:endParaRPr/>
          </a:p>
        </p:txBody>
      </p:sp>
      <p:sp>
        <p:nvSpPr>
          <p:cNvPr id="2" name="Google Shape;218;g3e153bb7d74_0_60">
            <a:extLst>
              <a:ext uri="{FF2B5EF4-FFF2-40B4-BE49-F238E27FC236}">
                <a16:creationId xmlns:a16="http://schemas.microsoft.com/office/drawing/2014/main" id="{218ABF29-2933-258F-22CE-9155E792339C}"/>
              </a:ext>
            </a:extLst>
          </p:cNvPr>
          <p:cNvSpPr txBox="1"/>
          <p:nvPr/>
        </p:nvSpPr>
        <p:spPr>
          <a:xfrm>
            <a:off x="2854025" y="228200"/>
            <a:ext cx="5947200" cy="20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The Rules of Broadcasting</a:t>
            </a:r>
            <a:endParaRPr sz="140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two arrays differ in their number of dimensions, the shape of the one with fewer dimensions is padded on it’s left side.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shape of two arrays does not match on any dimension, the array with shape equal to 1 in that dimension is stretched to match the other shape.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sizes of any dimension disagree and neither is equal to 1, an error is raised.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dd7cce7e2d_0_0"/>
          <p:cNvSpPr txBox="1">
            <a:spLocks noGrp="1"/>
          </p:cNvSpPr>
          <p:nvPr>
            <p:ph type="title"/>
          </p:nvPr>
        </p:nvSpPr>
        <p:spPr>
          <a:xfrm>
            <a:off x="819150" y="62515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Announcements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3" name="Google Shape;143;g3dd7cce7e2d_0_0"/>
          <p:cNvSpPr txBox="1">
            <a:spLocks noGrp="1"/>
          </p:cNvSpPr>
          <p:nvPr>
            <p:ph type="body" idx="1"/>
          </p:nvPr>
        </p:nvSpPr>
        <p:spPr>
          <a:xfrm>
            <a:off x="819150" y="1486650"/>
            <a:ext cx="7505700" cy="27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solidFill>
                  <a:schemeClr val="accent2"/>
                </a:solidFill>
              </a:rPr>
              <a:t>Take Home Assessment 5: Mapping </a:t>
            </a:r>
            <a:r>
              <a:rPr lang="en" sz="1600"/>
              <a:t>due Tuesday May 26th at 11:59pm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solidFill>
                  <a:schemeClr val="accent2"/>
                </a:solidFill>
              </a:rPr>
              <a:t>Reading Assignment 4</a:t>
            </a:r>
            <a:r>
              <a:rPr lang="en" sz="1600"/>
              <a:t> is due on Gradescope by Friday, May 15th at 11:59pm!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solidFill>
                  <a:schemeClr val="accent2"/>
                </a:solidFill>
              </a:rPr>
              <a:t>Checkpoint 4 </a:t>
            </a:r>
            <a:r>
              <a:rPr lang="en" sz="1600"/>
              <a:t>due Monday, May 18th at 11:59pm!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solidFill>
                  <a:schemeClr val="accent2"/>
                </a:solidFill>
              </a:rPr>
              <a:t>Project Part 2 </a:t>
            </a:r>
            <a:r>
              <a:rPr lang="en" sz="1600"/>
              <a:t>due tomorrow at 11:59pm!</a:t>
            </a:r>
            <a:endParaRPr sz="14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solidFill>
                  <a:schemeClr val="accent2"/>
                </a:solidFill>
              </a:rPr>
              <a:t>Lesson 19 Canvas Quiz</a:t>
            </a:r>
            <a:r>
              <a:rPr lang="en" sz="1600" b="1"/>
              <a:t> </a:t>
            </a:r>
            <a:r>
              <a:rPr lang="en" sz="1600"/>
              <a:t>due tonight at 11:59pm!</a:t>
            </a:r>
            <a:endParaRPr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e153bb7d74_0_193"/>
          <p:cNvSpPr txBox="1">
            <a:spLocks noGrp="1"/>
          </p:cNvSpPr>
          <p:nvPr>
            <p:ph type="sldNum" idx="12"/>
          </p:nvPr>
        </p:nvSpPr>
        <p:spPr>
          <a:xfrm>
            <a:off x="85949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353" name="Google Shape;353;g3e153bb7d74_0_193"/>
          <p:cNvSpPr txBox="1"/>
          <p:nvPr/>
        </p:nvSpPr>
        <p:spPr>
          <a:xfrm>
            <a:off x="355182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x:  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4" name="Google Shape;354;g3e153bb7d74_0_193"/>
          <p:cNvSpPr txBox="1"/>
          <p:nvPr/>
        </p:nvSpPr>
        <p:spPr>
          <a:xfrm>
            <a:off x="609597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y: 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5" name="Google Shape;355;g3e153bb7d74_0_193"/>
          <p:cNvSpPr txBox="1"/>
          <p:nvPr/>
        </p:nvSpPr>
        <p:spPr>
          <a:xfrm>
            <a:off x="4627775" y="2740125"/>
            <a:ext cx="2399700" cy="676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x.shape = 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1" i="0" u="sng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y.shape = 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7" name="Google Shape;357;g3e153bb7d74_0_193"/>
          <p:cNvSpPr txBox="1"/>
          <p:nvPr/>
        </p:nvSpPr>
        <p:spPr>
          <a:xfrm>
            <a:off x="5572400" y="3906550"/>
            <a:ext cx="3498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" sz="175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+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3e153bb7d74_0_193"/>
          <p:cNvSpPr txBox="1">
            <a:spLocks noGrp="1"/>
          </p:cNvSpPr>
          <p:nvPr>
            <p:ph type="title"/>
          </p:nvPr>
        </p:nvSpPr>
        <p:spPr>
          <a:xfrm>
            <a:off x="391625" y="636525"/>
            <a:ext cx="24561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Practice: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Broadcasting</a:t>
            </a:r>
            <a:endParaRPr/>
          </a:p>
        </p:txBody>
      </p:sp>
      <p:sp>
        <p:nvSpPr>
          <p:cNvPr id="2" name="Google Shape;218;g3e153bb7d74_0_60">
            <a:extLst>
              <a:ext uri="{FF2B5EF4-FFF2-40B4-BE49-F238E27FC236}">
                <a16:creationId xmlns:a16="http://schemas.microsoft.com/office/drawing/2014/main" id="{E428F649-9AF0-DB11-9B1B-52F26621405E}"/>
              </a:ext>
            </a:extLst>
          </p:cNvPr>
          <p:cNvSpPr txBox="1"/>
          <p:nvPr/>
        </p:nvSpPr>
        <p:spPr>
          <a:xfrm>
            <a:off x="2854025" y="228200"/>
            <a:ext cx="5947200" cy="20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The Rules of Broadcasting</a:t>
            </a:r>
            <a:endParaRPr sz="140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two arrays differ in their number of dimensions, the shape of the one with fewer dimensions is padded on it’s left side.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shape of two arrays does not match on any dimension, the array with shape equal to 1 in that dimension is stretched to match the other shape.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sizes of any dimension disagree and neither is equal to 1, an error is raised.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e153bb7d74_0_203"/>
          <p:cNvSpPr txBox="1">
            <a:spLocks noGrp="1"/>
          </p:cNvSpPr>
          <p:nvPr>
            <p:ph type="sldNum" idx="12"/>
          </p:nvPr>
        </p:nvSpPr>
        <p:spPr>
          <a:xfrm>
            <a:off x="85949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64" name="Google Shape;364;g3e153bb7d74_0_203"/>
          <p:cNvSpPr txBox="1"/>
          <p:nvPr/>
        </p:nvSpPr>
        <p:spPr>
          <a:xfrm>
            <a:off x="355182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x:  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65" name="Google Shape;365;g3e153bb7d74_0_203"/>
          <p:cNvSpPr txBox="1"/>
          <p:nvPr/>
        </p:nvSpPr>
        <p:spPr>
          <a:xfrm>
            <a:off x="609597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y: 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66" name="Google Shape;366;g3e153bb7d74_0_203"/>
          <p:cNvSpPr txBox="1"/>
          <p:nvPr/>
        </p:nvSpPr>
        <p:spPr>
          <a:xfrm>
            <a:off x="4627775" y="2740125"/>
            <a:ext cx="2399700" cy="676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x.shape = 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1" i="0" u="sng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y.shape = 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68" name="Google Shape;368;g3e153bb7d74_0_203"/>
          <p:cNvSpPr txBox="1"/>
          <p:nvPr/>
        </p:nvSpPr>
        <p:spPr>
          <a:xfrm>
            <a:off x="5572400" y="3906550"/>
            <a:ext cx="3498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" sz="175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+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3e153bb7d74_0_203"/>
          <p:cNvSpPr txBox="1">
            <a:spLocks noGrp="1"/>
          </p:cNvSpPr>
          <p:nvPr>
            <p:ph type="title"/>
          </p:nvPr>
        </p:nvSpPr>
        <p:spPr>
          <a:xfrm>
            <a:off x="391625" y="636525"/>
            <a:ext cx="24561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Practice: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Broadcasting</a:t>
            </a:r>
            <a:endParaRPr/>
          </a:p>
        </p:txBody>
      </p:sp>
      <p:sp>
        <p:nvSpPr>
          <p:cNvPr id="2" name="Google Shape;218;g3e153bb7d74_0_60">
            <a:extLst>
              <a:ext uri="{FF2B5EF4-FFF2-40B4-BE49-F238E27FC236}">
                <a16:creationId xmlns:a16="http://schemas.microsoft.com/office/drawing/2014/main" id="{57AB1AD2-30DA-2DB6-9CE8-127892BA5AF4}"/>
              </a:ext>
            </a:extLst>
          </p:cNvPr>
          <p:cNvSpPr txBox="1"/>
          <p:nvPr/>
        </p:nvSpPr>
        <p:spPr>
          <a:xfrm>
            <a:off x="2854025" y="228200"/>
            <a:ext cx="5947200" cy="20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The Rules of Broadcasting</a:t>
            </a:r>
            <a:endParaRPr sz="140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two arrays differ in their number of dimensions, the shape of the one with fewer dimensions is padded on it’s left side.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shape of two arrays does not match on any dimension, the array with shape equal to 1 in that dimension is stretched to match the other shape.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sizes of any dimension disagree and neither is equal to 1, an error is raised.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e153bb7d74_0_213"/>
          <p:cNvSpPr txBox="1">
            <a:spLocks noGrp="1"/>
          </p:cNvSpPr>
          <p:nvPr>
            <p:ph type="sldNum" idx="12"/>
          </p:nvPr>
        </p:nvSpPr>
        <p:spPr>
          <a:xfrm>
            <a:off x="85949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75" name="Google Shape;375;g3e153bb7d74_0_213"/>
          <p:cNvSpPr txBox="1"/>
          <p:nvPr/>
        </p:nvSpPr>
        <p:spPr>
          <a:xfrm>
            <a:off x="355182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x:  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6" name="Google Shape;376;g3e153bb7d74_0_213"/>
          <p:cNvSpPr txBox="1"/>
          <p:nvPr/>
        </p:nvSpPr>
        <p:spPr>
          <a:xfrm>
            <a:off x="609597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y: 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7" name="Google Shape;377;g3e153bb7d74_0_213"/>
          <p:cNvSpPr txBox="1"/>
          <p:nvPr/>
        </p:nvSpPr>
        <p:spPr>
          <a:xfrm>
            <a:off x="4627775" y="2740125"/>
            <a:ext cx="2399700" cy="676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x.shape = 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y.shape = (</a:t>
            </a:r>
            <a:r>
              <a:rPr lang="en" sz="1350" b="1" i="0" u="sng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79" name="Google Shape;379;g3e153bb7d74_0_213"/>
          <p:cNvSpPr txBox="1"/>
          <p:nvPr/>
        </p:nvSpPr>
        <p:spPr>
          <a:xfrm>
            <a:off x="5572400" y="3906550"/>
            <a:ext cx="3498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" sz="175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+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3e153bb7d74_0_213"/>
          <p:cNvSpPr txBox="1">
            <a:spLocks noGrp="1"/>
          </p:cNvSpPr>
          <p:nvPr>
            <p:ph type="title"/>
          </p:nvPr>
        </p:nvSpPr>
        <p:spPr>
          <a:xfrm>
            <a:off x="391625" y="636525"/>
            <a:ext cx="24561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Practice: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Broadcasting</a:t>
            </a:r>
            <a:endParaRPr/>
          </a:p>
        </p:txBody>
      </p:sp>
      <p:sp>
        <p:nvSpPr>
          <p:cNvPr id="2" name="Google Shape;218;g3e153bb7d74_0_60">
            <a:extLst>
              <a:ext uri="{FF2B5EF4-FFF2-40B4-BE49-F238E27FC236}">
                <a16:creationId xmlns:a16="http://schemas.microsoft.com/office/drawing/2014/main" id="{AD4674FF-3BC2-00ED-3161-24BD88AF8FEE}"/>
              </a:ext>
            </a:extLst>
          </p:cNvPr>
          <p:cNvSpPr txBox="1"/>
          <p:nvPr/>
        </p:nvSpPr>
        <p:spPr>
          <a:xfrm>
            <a:off x="2854025" y="228200"/>
            <a:ext cx="5947200" cy="20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The Rules of Broadcasting</a:t>
            </a:r>
            <a:endParaRPr sz="140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two arrays differ in their number of dimensions, the shape of the one with fewer dimensions is padded on it’s left side.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shape of two arrays does not match on any dimension, the array with shape equal to 1 in that dimension is stretched to match the other shape.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sizes of any dimension disagree and neither is equal to 1, an error is raised.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e153bb7d74_0_223"/>
          <p:cNvSpPr txBox="1">
            <a:spLocks noGrp="1"/>
          </p:cNvSpPr>
          <p:nvPr>
            <p:ph type="sldNum" idx="12"/>
          </p:nvPr>
        </p:nvSpPr>
        <p:spPr>
          <a:xfrm>
            <a:off x="85949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386" name="Google Shape;386;g3e153bb7d74_0_223"/>
          <p:cNvSpPr txBox="1"/>
          <p:nvPr/>
        </p:nvSpPr>
        <p:spPr>
          <a:xfrm>
            <a:off x="355182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x:  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7" name="Google Shape;387;g3e153bb7d74_0_223"/>
          <p:cNvSpPr txBox="1"/>
          <p:nvPr/>
        </p:nvSpPr>
        <p:spPr>
          <a:xfrm>
            <a:off x="609597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y: 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8" name="Google Shape;388;g3e153bb7d74_0_223"/>
          <p:cNvSpPr txBox="1"/>
          <p:nvPr/>
        </p:nvSpPr>
        <p:spPr>
          <a:xfrm>
            <a:off x="4627775" y="2740125"/>
            <a:ext cx="2399700" cy="676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x.shape = 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y.shape = (</a:t>
            </a:r>
            <a:r>
              <a:rPr lang="en" sz="1350" b="1" i="0" u="sng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90" name="Google Shape;390;g3e153bb7d74_0_223"/>
          <p:cNvSpPr txBox="1"/>
          <p:nvPr/>
        </p:nvSpPr>
        <p:spPr>
          <a:xfrm>
            <a:off x="5572400" y="3906550"/>
            <a:ext cx="3498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" sz="175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+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3e153bb7d74_0_223"/>
          <p:cNvSpPr txBox="1">
            <a:spLocks noGrp="1"/>
          </p:cNvSpPr>
          <p:nvPr>
            <p:ph type="title"/>
          </p:nvPr>
        </p:nvSpPr>
        <p:spPr>
          <a:xfrm>
            <a:off x="391625" y="636525"/>
            <a:ext cx="24561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Practice: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Broadcasting</a:t>
            </a:r>
            <a:endParaRPr/>
          </a:p>
        </p:txBody>
      </p:sp>
      <p:sp>
        <p:nvSpPr>
          <p:cNvPr id="2" name="Google Shape;218;g3e153bb7d74_0_60">
            <a:extLst>
              <a:ext uri="{FF2B5EF4-FFF2-40B4-BE49-F238E27FC236}">
                <a16:creationId xmlns:a16="http://schemas.microsoft.com/office/drawing/2014/main" id="{13358EEC-DCA4-34A8-1272-183DCC9B2373}"/>
              </a:ext>
            </a:extLst>
          </p:cNvPr>
          <p:cNvSpPr txBox="1"/>
          <p:nvPr/>
        </p:nvSpPr>
        <p:spPr>
          <a:xfrm>
            <a:off x="2854025" y="228200"/>
            <a:ext cx="5947200" cy="20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The Rules of Broadcasting</a:t>
            </a:r>
            <a:endParaRPr sz="140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two arrays differ in their number of dimensions, the shape of the one with fewer dimensions is padded on it’s left side.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shape of two arrays does not match on any dimension, the array with shape equal to 1 in that dimension is stretched to match the other shape.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sizes of any dimension disagree and neither is equal to 1, an error is raised.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>
            <a:spLocks noGrp="1"/>
          </p:cNvSpPr>
          <p:nvPr>
            <p:ph type="title"/>
          </p:nvPr>
        </p:nvSpPr>
        <p:spPr>
          <a:xfrm>
            <a:off x="819150" y="389125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Final Reflection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9" name="Google Shape;149;p2"/>
          <p:cNvSpPr txBox="1">
            <a:spLocks noGrp="1"/>
          </p:cNvSpPr>
          <p:nvPr>
            <p:ph type="body" idx="1"/>
          </p:nvPr>
        </p:nvSpPr>
        <p:spPr>
          <a:xfrm>
            <a:off x="819150" y="1034425"/>
            <a:ext cx="7505700" cy="3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This course does not have a traditional final exam, but we will still be meeting during Finals Week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In-person: Monday, June 8 at 8:30am-10:20am in KNE 220 (this room!)</a:t>
            </a:r>
            <a:endParaRPr sz="1600" b="1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Show up with yourself, your ID, and a writing utensil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Written reflection (think like time “essays”)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No notes or reference sheets allowed (we want your in-the-moment thoughts)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Answer 3 of 5 writing prompts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2 required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1 of 3 choice prompts</a:t>
            </a:r>
            <a:endParaRPr sz="14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Prompts and writing tips can be found on the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course website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Not meant to be a stressful “exam”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e153bb7d74_0_6"/>
          <p:cNvSpPr txBox="1">
            <a:spLocks noGrp="1"/>
          </p:cNvSpPr>
          <p:nvPr>
            <p:ph type="body" idx="1"/>
          </p:nvPr>
        </p:nvSpPr>
        <p:spPr>
          <a:xfrm>
            <a:off x="819150" y="1363500"/>
            <a:ext cx="75057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 sz="1600"/>
              <a:t>The primary data structure that we work with is called a </a:t>
            </a:r>
            <a:r>
              <a:rPr lang="en" sz="1600">
                <a:highlight>
                  <a:srgbClr val="EFEFEF"/>
                </a:highlight>
              </a:rPr>
              <a:t> </a:t>
            </a:r>
            <a:r>
              <a:rPr lang="en" sz="1600">
                <a:solidFill>
                  <a:srgbClr val="37474F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numpy.array</a:t>
            </a:r>
            <a:r>
              <a:rPr lang="en" sz="1600">
                <a:solidFill>
                  <a:srgbClr val="EFEFEF"/>
                </a:solidFill>
                <a:highlight>
                  <a:srgbClr val="EFEFEF"/>
                </a:highlight>
                <a:latin typeface="Ubuntu Mono"/>
                <a:ea typeface="Ubuntu Mono"/>
                <a:cs typeface="Ubuntu Mono"/>
                <a:sym typeface="Ubuntu Mono"/>
              </a:rPr>
              <a:t>.</a:t>
            </a:r>
            <a:endParaRPr/>
          </a:p>
        </p:txBody>
      </p:sp>
      <p:sp>
        <p:nvSpPr>
          <p:cNvPr id="155" name="Google Shape;155;g3e153bb7d74_0_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56" name="Google Shape;156;g3e153bb7d74_0_6"/>
          <p:cNvSpPr txBox="1"/>
          <p:nvPr/>
        </p:nvSpPr>
        <p:spPr>
          <a:xfrm>
            <a:off x="2148300" y="2098650"/>
            <a:ext cx="4847400" cy="946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a = np.array([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])    </a:t>
            </a:r>
            <a:r>
              <a:rPr lang="en" sz="13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[12, 6]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b = np.arange(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         </a:t>
            </a:r>
            <a:r>
              <a:rPr lang="en" sz="13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[0, 1, 2, 3, 4]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c = np.ones(</a:t>
            </a:r>
            <a:r>
              <a:rPr lang="en" sz="13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           </a:t>
            </a:r>
            <a:r>
              <a:rPr lang="en" sz="13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[1, 1, 1]</a:t>
            </a:r>
            <a:endParaRPr sz="1350" b="0" i="0" u="none" strike="noStrike" cap="none">
              <a:solidFill>
                <a:srgbClr val="D81B6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7" name="Google Shape;157;g3e153bb7d74_0_6"/>
          <p:cNvSpPr txBox="1">
            <a:spLocks noGrp="1"/>
          </p:cNvSpPr>
          <p:nvPr>
            <p:ph type="title"/>
          </p:nvPr>
        </p:nvSpPr>
        <p:spPr>
          <a:xfrm>
            <a:off x="819150" y="61600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Numpy Arrays</a:t>
            </a:r>
            <a:endParaRPr>
              <a:solidFill>
                <a:srgbClr val="AF7B5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e153bb7d74_0_13"/>
          <p:cNvSpPr txBox="1">
            <a:spLocks noGrp="1"/>
          </p:cNvSpPr>
          <p:nvPr>
            <p:ph type="title"/>
          </p:nvPr>
        </p:nvSpPr>
        <p:spPr>
          <a:xfrm>
            <a:off x="642575" y="693850"/>
            <a:ext cx="21306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Reshaping</a:t>
            </a:r>
            <a:endParaRPr/>
          </a:p>
        </p:txBody>
      </p:sp>
      <p:sp>
        <p:nvSpPr>
          <p:cNvPr id="163" name="Google Shape;163;g3e153bb7d74_0_1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64" name="Google Shape;164;g3e153bb7d74_0_13"/>
          <p:cNvSpPr txBox="1"/>
          <p:nvPr/>
        </p:nvSpPr>
        <p:spPr>
          <a:xfrm>
            <a:off x="3027550" y="401125"/>
            <a:ext cx="56424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We looked at how numpy arrays have </a:t>
            </a:r>
            <a:r>
              <a:rPr lang="en" sz="1400" b="1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shape</a:t>
            </a:r>
            <a:endParaRPr sz="1400" b="0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5" name="Google Shape;165;g3e153bb7d74_0_13"/>
          <p:cNvSpPr txBox="1"/>
          <p:nvPr/>
        </p:nvSpPr>
        <p:spPr>
          <a:xfrm>
            <a:off x="3086375" y="969675"/>
            <a:ext cx="2481600" cy="393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x = np.ones((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6" name="Google Shape;166;g3e153bb7d74_0_13"/>
          <p:cNvSpPr txBox="1"/>
          <p:nvPr/>
        </p:nvSpPr>
        <p:spPr>
          <a:xfrm>
            <a:off x="3086375" y="1482900"/>
            <a:ext cx="2481600" cy="729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x: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array([[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7" name="Google Shape;167;g3e153bb7d74_0_13"/>
          <p:cNvSpPr txBox="1"/>
          <p:nvPr/>
        </p:nvSpPr>
        <p:spPr>
          <a:xfrm>
            <a:off x="3086375" y="2312700"/>
            <a:ext cx="56424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Numpy provides a function called </a:t>
            </a:r>
            <a:r>
              <a:rPr lang="en" sz="1400" b="1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reshape</a:t>
            </a:r>
            <a:r>
              <a:rPr lang="en"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 that allows us to change the shape of an array without change the data inside.</a:t>
            </a:r>
            <a:endParaRPr sz="1400" b="0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8" name="Google Shape;168;g3e153bb7d74_0_13"/>
          <p:cNvSpPr txBox="1"/>
          <p:nvPr/>
        </p:nvSpPr>
        <p:spPr>
          <a:xfrm>
            <a:off x="3086375" y="3097100"/>
            <a:ext cx="2481600" cy="6435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y = np.arange(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9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y = y.reshape((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9" name="Google Shape;169;g3e153bb7d74_0_13"/>
          <p:cNvSpPr txBox="1"/>
          <p:nvPr/>
        </p:nvSpPr>
        <p:spPr>
          <a:xfrm>
            <a:off x="3086375" y="3856425"/>
            <a:ext cx="2481600" cy="909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y: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array([[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0" name="Google Shape;170;g3e153bb7d74_0_13"/>
          <p:cNvSpPr/>
          <p:nvPr/>
        </p:nvSpPr>
        <p:spPr>
          <a:xfrm>
            <a:off x="2919850" y="2403175"/>
            <a:ext cx="5857800" cy="2486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e153bb7d74_0_2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76" name="Google Shape;176;g3e153bb7d74_0_25"/>
          <p:cNvSpPr txBox="1"/>
          <p:nvPr/>
        </p:nvSpPr>
        <p:spPr>
          <a:xfrm>
            <a:off x="3027550" y="401125"/>
            <a:ext cx="56424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We also saw how that numpy arrays have </a:t>
            </a:r>
            <a:r>
              <a:rPr lang="en" sz="1400" b="1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shape</a:t>
            </a:r>
            <a:endParaRPr sz="1400" b="1" i="0" u="none" strike="noStrike" cap="non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7" name="Google Shape;177;g3e153bb7d74_0_25"/>
          <p:cNvSpPr txBox="1"/>
          <p:nvPr/>
        </p:nvSpPr>
        <p:spPr>
          <a:xfrm>
            <a:off x="3086375" y="969675"/>
            <a:ext cx="2481600" cy="393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x = np.ones((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8" name="Google Shape;178;g3e153bb7d74_0_25"/>
          <p:cNvSpPr txBox="1"/>
          <p:nvPr/>
        </p:nvSpPr>
        <p:spPr>
          <a:xfrm>
            <a:off x="3086375" y="1482900"/>
            <a:ext cx="2481600" cy="729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x: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array([[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9" name="Google Shape;179;g3e153bb7d74_0_25"/>
          <p:cNvSpPr txBox="1"/>
          <p:nvPr/>
        </p:nvSpPr>
        <p:spPr>
          <a:xfrm>
            <a:off x="3086375" y="2312700"/>
            <a:ext cx="56424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Numpy provides a function called </a:t>
            </a:r>
            <a:r>
              <a:rPr lang="en" sz="1400" b="1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reshape</a:t>
            </a:r>
            <a:r>
              <a:rPr lang="en"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 that allows us to change the shape of an array without change the data inside.</a:t>
            </a:r>
            <a:endParaRPr sz="1400" b="0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80" name="Google Shape;180;g3e153bb7d74_0_25"/>
          <p:cNvSpPr txBox="1"/>
          <p:nvPr/>
        </p:nvSpPr>
        <p:spPr>
          <a:xfrm>
            <a:off x="3086375" y="3097100"/>
            <a:ext cx="2481600" cy="6435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y = np.arange(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9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y = y.reshape((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1" name="Google Shape;181;g3e153bb7d74_0_25"/>
          <p:cNvSpPr txBox="1"/>
          <p:nvPr/>
        </p:nvSpPr>
        <p:spPr>
          <a:xfrm>
            <a:off x="3086375" y="3856425"/>
            <a:ext cx="2481600" cy="909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y: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array([[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2" name="Google Shape;182;g3e153bb7d74_0_25"/>
          <p:cNvSpPr/>
          <p:nvPr/>
        </p:nvSpPr>
        <p:spPr>
          <a:xfrm>
            <a:off x="2949900" y="369450"/>
            <a:ext cx="5857800" cy="21012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3e153bb7d74_0_25"/>
          <p:cNvSpPr txBox="1">
            <a:spLocks noGrp="1"/>
          </p:cNvSpPr>
          <p:nvPr>
            <p:ph type="title"/>
          </p:nvPr>
        </p:nvSpPr>
        <p:spPr>
          <a:xfrm>
            <a:off x="642575" y="693850"/>
            <a:ext cx="21306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Reshaping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e153bb7d74_0_37"/>
          <p:cNvSpPr txBox="1">
            <a:spLocks noGrp="1"/>
          </p:cNvSpPr>
          <p:nvPr>
            <p:ph type="sldNum" idx="12"/>
          </p:nvPr>
        </p:nvSpPr>
        <p:spPr>
          <a:xfrm>
            <a:off x="85949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89" name="Google Shape;189;g3e153bb7d74_0_37"/>
          <p:cNvSpPr txBox="1"/>
          <p:nvPr/>
        </p:nvSpPr>
        <p:spPr>
          <a:xfrm>
            <a:off x="4015775" y="1207775"/>
            <a:ext cx="3623700" cy="942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 = np.ones((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v = np.arange(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 + v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0" name="Google Shape;190;g3e153bb7d74_0_37"/>
          <p:cNvSpPr txBox="1"/>
          <p:nvPr/>
        </p:nvSpPr>
        <p:spPr>
          <a:xfrm>
            <a:off x="355182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m:  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1" name="Google Shape;191;g3e153bb7d74_0_37"/>
          <p:cNvSpPr txBox="1"/>
          <p:nvPr/>
        </p:nvSpPr>
        <p:spPr>
          <a:xfrm>
            <a:off x="609597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v: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2" name="Google Shape;192;g3e153bb7d74_0_37"/>
          <p:cNvSpPr txBox="1"/>
          <p:nvPr/>
        </p:nvSpPr>
        <p:spPr>
          <a:xfrm>
            <a:off x="4627775" y="2740125"/>
            <a:ext cx="2399700" cy="676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m.shape = 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v.shape = 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3" name="Google Shape;193;g3e153bb7d74_0_37"/>
          <p:cNvSpPr txBox="1"/>
          <p:nvPr/>
        </p:nvSpPr>
        <p:spPr>
          <a:xfrm>
            <a:off x="2847725" y="311975"/>
            <a:ext cx="57474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Numpy lets us perform element-wise operations on arrays that have the same shape (and sometimes with different shape!)</a:t>
            </a:r>
            <a:endParaRPr sz="1400" b="1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94" name="Google Shape;194;g3e153bb7d74_0_37"/>
          <p:cNvSpPr txBox="1"/>
          <p:nvPr/>
        </p:nvSpPr>
        <p:spPr>
          <a:xfrm>
            <a:off x="5572400" y="3906550"/>
            <a:ext cx="3498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" sz="175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+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3e153bb7d74_0_37"/>
          <p:cNvSpPr/>
          <p:nvPr/>
        </p:nvSpPr>
        <p:spPr>
          <a:xfrm>
            <a:off x="2898725" y="2648651"/>
            <a:ext cx="5857800" cy="21012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3e153bb7d74_0_37"/>
          <p:cNvSpPr txBox="1">
            <a:spLocks noGrp="1"/>
          </p:cNvSpPr>
          <p:nvPr>
            <p:ph type="title"/>
          </p:nvPr>
        </p:nvSpPr>
        <p:spPr>
          <a:xfrm>
            <a:off x="390125" y="689200"/>
            <a:ext cx="24576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Broadcasting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e153bb7d74_0_49"/>
          <p:cNvSpPr txBox="1">
            <a:spLocks noGrp="1"/>
          </p:cNvSpPr>
          <p:nvPr>
            <p:ph type="sldNum" idx="12"/>
          </p:nvPr>
        </p:nvSpPr>
        <p:spPr>
          <a:xfrm>
            <a:off x="85949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02" name="Google Shape;202;g3e153bb7d74_0_49"/>
          <p:cNvSpPr txBox="1"/>
          <p:nvPr/>
        </p:nvSpPr>
        <p:spPr>
          <a:xfrm>
            <a:off x="4015775" y="1207775"/>
            <a:ext cx="3623700" cy="942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 = np.ones((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v = np.arange(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 + v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3" name="Google Shape;203;g3e153bb7d74_0_49"/>
          <p:cNvSpPr txBox="1"/>
          <p:nvPr/>
        </p:nvSpPr>
        <p:spPr>
          <a:xfrm>
            <a:off x="355182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m:  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4" name="Google Shape;204;g3e153bb7d74_0_49"/>
          <p:cNvSpPr txBox="1"/>
          <p:nvPr/>
        </p:nvSpPr>
        <p:spPr>
          <a:xfrm>
            <a:off x="609597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v: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5" name="Google Shape;205;g3e153bb7d74_0_49"/>
          <p:cNvSpPr txBox="1"/>
          <p:nvPr/>
        </p:nvSpPr>
        <p:spPr>
          <a:xfrm>
            <a:off x="4627775" y="2740125"/>
            <a:ext cx="2399700" cy="676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m.shape = 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v.shape = 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6" name="Google Shape;206;g3e153bb7d74_0_49"/>
          <p:cNvSpPr txBox="1"/>
          <p:nvPr/>
        </p:nvSpPr>
        <p:spPr>
          <a:xfrm>
            <a:off x="2847725" y="311975"/>
            <a:ext cx="57474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Numpy lets us perform element-wise operations on arrays that have the same shape (and sometimes with different shape!)</a:t>
            </a:r>
            <a:endParaRPr sz="1400" b="1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07" name="Google Shape;207;g3e153bb7d74_0_49"/>
          <p:cNvSpPr txBox="1"/>
          <p:nvPr/>
        </p:nvSpPr>
        <p:spPr>
          <a:xfrm>
            <a:off x="5572400" y="3906550"/>
            <a:ext cx="3498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" sz="175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+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3e153bb7d74_0_49"/>
          <p:cNvSpPr txBox="1">
            <a:spLocks noGrp="1"/>
          </p:cNvSpPr>
          <p:nvPr>
            <p:ph type="title"/>
          </p:nvPr>
        </p:nvSpPr>
        <p:spPr>
          <a:xfrm>
            <a:off x="390125" y="689200"/>
            <a:ext cx="24576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Broadcasting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e153bb7d74_0_60"/>
          <p:cNvSpPr txBox="1">
            <a:spLocks noGrp="1"/>
          </p:cNvSpPr>
          <p:nvPr>
            <p:ph type="sldNum" idx="12"/>
          </p:nvPr>
        </p:nvSpPr>
        <p:spPr>
          <a:xfrm>
            <a:off x="85949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14" name="Google Shape;214;g3e153bb7d74_0_60"/>
          <p:cNvSpPr txBox="1"/>
          <p:nvPr/>
        </p:nvSpPr>
        <p:spPr>
          <a:xfrm>
            <a:off x="355182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m:  [[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 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5" name="Google Shape;215;g3e153bb7d74_0_60"/>
          <p:cNvSpPr txBox="1"/>
          <p:nvPr/>
        </p:nvSpPr>
        <p:spPr>
          <a:xfrm>
            <a:off x="6095975" y="3710500"/>
            <a:ext cx="1846800" cy="84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v:  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6" name="Google Shape;216;g3e153bb7d74_0_60"/>
          <p:cNvSpPr txBox="1"/>
          <p:nvPr/>
        </p:nvSpPr>
        <p:spPr>
          <a:xfrm>
            <a:off x="4627775" y="2740125"/>
            <a:ext cx="2399700" cy="676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m.shape = 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v.shape = 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7" name="Google Shape;217;g3e153bb7d74_0_60"/>
          <p:cNvSpPr txBox="1"/>
          <p:nvPr/>
        </p:nvSpPr>
        <p:spPr>
          <a:xfrm>
            <a:off x="5572400" y="3906550"/>
            <a:ext cx="3498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" sz="1750" b="0" i="0" u="none" strike="noStrike" cap="none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+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3e153bb7d74_0_60"/>
          <p:cNvSpPr txBox="1"/>
          <p:nvPr/>
        </p:nvSpPr>
        <p:spPr>
          <a:xfrm>
            <a:off x="2854025" y="228200"/>
            <a:ext cx="5947200" cy="20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  <a:hlinkClick r:id="rId3"/>
              </a:rPr>
              <a:t>The Rules of Broadcasting</a:t>
            </a:r>
            <a:endParaRPr sz="140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two arrays differ in their number of dimensions, the shape of the one with fewer dimensions is padded on it’s left side.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shape of two arrays does not match on any dimension, the array with shape equal to 1 in that dimension is stretched to match the other shape.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457200" marR="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Nunito Sans"/>
              <a:buAutoNum type="arabicPeriod"/>
            </a:pPr>
            <a:r>
              <a:rPr lang="en" sz="1350" b="0" i="0" u="none" strike="noStrike" cap="none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If the sizes of any dimension disagree and neither is equal to 1, an error is raised.</a:t>
            </a:r>
            <a:endParaRPr sz="1350" b="0" i="0" u="none" strike="noStrike" cap="none" dirty="0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19" name="Google Shape;219;g3e153bb7d74_0_60"/>
          <p:cNvSpPr txBox="1">
            <a:spLocks noGrp="1"/>
          </p:cNvSpPr>
          <p:nvPr>
            <p:ph type="title"/>
          </p:nvPr>
        </p:nvSpPr>
        <p:spPr>
          <a:xfrm>
            <a:off x="390125" y="689200"/>
            <a:ext cx="24576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Broadcasting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2361</Words>
  <Application>Microsoft Office PowerPoint</Application>
  <PresentationFormat>On-screen Show (16:9)</PresentationFormat>
  <Paragraphs>267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Nunito</vt:lpstr>
      <vt:lpstr>Calibri</vt:lpstr>
      <vt:lpstr>Roboto Mono</vt:lpstr>
      <vt:lpstr>Nunito Sans</vt:lpstr>
      <vt:lpstr>Ubuntu Mono</vt:lpstr>
      <vt:lpstr>Shift</vt:lpstr>
      <vt:lpstr>CSE 163 Numpy and Images  Adrian Salguero Spring 2026  💭Icebreaker (discuss with neighbors):  What is your favorite quote? Add to our Slido!  </vt:lpstr>
      <vt:lpstr>Announcements</vt:lpstr>
      <vt:lpstr>Final Reflection</vt:lpstr>
      <vt:lpstr>Numpy Arrays</vt:lpstr>
      <vt:lpstr>Reshaping</vt:lpstr>
      <vt:lpstr>Reshaping</vt:lpstr>
      <vt:lpstr>Broadcasting</vt:lpstr>
      <vt:lpstr>Broadcasting</vt:lpstr>
      <vt:lpstr>Broadcasting</vt:lpstr>
      <vt:lpstr>Broadcasting</vt:lpstr>
      <vt:lpstr>Broadcasting</vt:lpstr>
      <vt:lpstr>Broadcasting</vt:lpstr>
      <vt:lpstr>Broadcasting</vt:lpstr>
      <vt:lpstr>Images as Matrices  </vt:lpstr>
      <vt:lpstr>Color Images</vt:lpstr>
      <vt:lpstr>Practice: Broadcasting</vt:lpstr>
      <vt:lpstr>Practice: Broadcasting</vt:lpstr>
      <vt:lpstr>Practice: Broadcasting</vt:lpstr>
      <vt:lpstr>Practice: Broadcasting</vt:lpstr>
      <vt:lpstr>Practice: Broadcasting</vt:lpstr>
      <vt:lpstr>Practice: Broadcasting</vt:lpstr>
      <vt:lpstr>Practice: Broadcasting</vt:lpstr>
      <vt:lpstr>Practice: Broadcasting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Adrian Salguero</cp:lastModifiedBy>
  <cp:revision>1</cp:revision>
  <dcterms:modified xsi:type="dcterms:W3CDTF">2026-05-13T16:58:08Z</dcterms:modified>
</cp:coreProperties>
</file>