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Roboto Mono"/>
      <p:regular r:id="rId21"/>
      <p:bold r:id="rId22"/>
      <p:italic r:id="rId23"/>
      <p:boldItalic r:id="rId24"/>
    </p:embeddedFont>
    <p:embeddedFont>
      <p:font typeface="Nunito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iYs84yuHRypJZNZl7K2vKvoBPG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3CAE70-ECE2-4642-A830-E8BF0DEBED46}">
  <a:tblStyle styleId="{B23CAE70-ECE2-4642-A830-E8BF0DEBED4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RobotoMono-bold.fntdata"/><Relationship Id="rId21" Type="http://schemas.openxmlformats.org/officeDocument/2006/relationships/font" Target="fonts/RobotoMono-regular.fntdata"/><Relationship Id="rId24" Type="http://schemas.openxmlformats.org/officeDocument/2006/relationships/font" Target="fonts/RobotoMono-boldItalic.fntdata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Sans-bold.fntdata"/><Relationship Id="rId25" Type="http://schemas.openxmlformats.org/officeDocument/2006/relationships/font" Target="fonts/NunitoSans-regular.fntdata"/><Relationship Id="rId28" Type="http://schemas.openxmlformats.org/officeDocument/2006/relationships/font" Target="fonts/NunitoSans-boldItalic.fntdata"/><Relationship Id="rId27" Type="http://schemas.openxmlformats.org/officeDocument/2006/relationships/font" Target="fonts/Nunito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regular.fntdata"/><Relationship Id="rId16" Type="http://schemas.openxmlformats.org/officeDocument/2006/relationships/slide" Target="slides/slide10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d7b75d7fd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dd7b75d7fd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d7b75d7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dd7b75d7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d7b75d7f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dd7b75d7f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d7b75d7fd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dd7b75d7fd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d7b75d7fd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dd7b75d7fd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d7b75d7fd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dd7b75d7fd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d7b75d7fd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dd7b75d7fd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d7b75d7fd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dd7b75d7fd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uides.gradescope.com/hc/en-us/articles/21863861823373-Adding-Group-Members-to-a-Submissio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Dissolve &amp; Joins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is your favorite snack?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23" y="3244337"/>
            <a:ext cx="1467050" cy="14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d7b75d7fd_0_456"/>
          <p:cNvSpPr txBox="1"/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Hurricane Florence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220" name="Google Shape;220;g3dd7b75d7fd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113" y="1090662"/>
            <a:ext cx="6449773" cy="34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19150" y="1486650"/>
            <a:ext cx="7505700" cy="27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Take Home Assessment 5: Mapping </a:t>
            </a:r>
            <a:r>
              <a:rPr lang="en" sz="1600"/>
              <a:t>released on Tuesday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Reading Assignment 4 </a:t>
            </a:r>
            <a:r>
              <a:rPr lang="en" sz="1600"/>
              <a:t>due tonight at 11:59pm on Canvas!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Project Part 2 </a:t>
            </a:r>
            <a:r>
              <a:rPr lang="en" sz="1600"/>
              <a:t>due May 14th at 11:59pm!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EDA/Milestone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Group Projects: only one person needs to submit but add your teammates to your submission using these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instructions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No Lesson Quiz for Today!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d7b75d7fd_0_0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Geopandas - pandas with geo data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dd7b75d7fd_0_0"/>
          <p:cNvSpPr txBox="1"/>
          <p:nvPr>
            <p:ph idx="1" type="body"/>
          </p:nvPr>
        </p:nvSpPr>
        <p:spPr>
          <a:xfrm>
            <a:off x="819150" y="1201750"/>
            <a:ext cx="7505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GeoDataFrame and GeoSeries</a:t>
            </a:r>
            <a:endParaRPr i="1" sz="1400"/>
          </a:p>
        </p:txBody>
      </p:sp>
      <p:sp>
        <p:nvSpPr>
          <p:cNvPr id="150" name="Google Shape;150;g3dd7b75d7fd_0_0"/>
          <p:cNvSpPr txBox="1"/>
          <p:nvPr/>
        </p:nvSpPr>
        <p:spPr>
          <a:xfrm>
            <a:off x="1773900" y="1871900"/>
            <a:ext cx="5596200" cy="1938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geopandas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gpd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 = gpd.read_file(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'data_file.shp'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df.plot(column=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'some_col'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legend=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plt.savefig(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'plot.png'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d7b75d7fd_0_130"/>
          <p:cNvSpPr txBox="1"/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56" name="Google Shape;156;g3dd7b75d7fd_0_130"/>
          <p:cNvSpPr txBox="1"/>
          <p:nvPr>
            <p:ph idx="1" type="body"/>
          </p:nvPr>
        </p:nvSpPr>
        <p:spPr>
          <a:xfrm>
            <a:off x="819150" y="10906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Plots would overwrite each other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Extra work to plot multiple graph information on the same set of axes</a:t>
            </a:r>
            <a:endParaRPr i="1" sz="1400"/>
          </a:p>
        </p:txBody>
      </p:sp>
      <p:sp>
        <p:nvSpPr>
          <p:cNvPr id="157" name="Google Shape;157;g3dd7b75d7fd_0_130"/>
          <p:cNvSpPr txBox="1"/>
          <p:nvPr/>
        </p:nvSpPr>
        <p:spPr>
          <a:xfrm>
            <a:off x="1773900" y="2098949"/>
            <a:ext cx="5596200" cy="1358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fig, ax = plt.subplots(1)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&lt;plot1&gt;(ax=ax)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&lt;plot2&gt;(ax=ax)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fig.savefig(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'plot_together.png'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" name="Google Shape;158;g3dd7b75d7fd_0_130"/>
          <p:cNvSpPr txBox="1"/>
          <p:nvPr/>
        </p:nvSpPr>
        <p:spPr>
          <a:xfrm>
            <a:off x="1773900" y="3542796"/>
            <a:ext cx="5596200" cy="1374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fig, [ax1, ax2] = plt.subplots(1, 2) </a:t>
            </a:r>
            <a:r>
              <a:rPr b="0" i="0" lang="en" sz="1350" u="none" cap="none" strike="noStrike">
                <a:solidFill>
                  <a:srgbClr val="409244"/>
                </a:solidFill>
                <a:latin typeface="Roboto Mono"/>
                <a:ea typeface="Roboto Mono"/>
                <a:cs typeface="Roboto Mono"/>
                <a:sym typeface="Roboto Mono"/>
              </a:rPr>
              <a:t># width, height</a:t>
            </a:r>
            <a:endParaRPr b="0" i="0" sz="1350" u="none" cap="none" strike="noStrike">
              <a:solidFill>
                <a:srgbClr val="4092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&lt;plot1&gt;(ax=ax1)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&lt;plot2&gt;(ax=ax2)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fig.savefig(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'plot_separate.png'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d7b75d7fd_0_261"/>
          <p:cNvSpPr txBox="1"/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64" name="Google Shape;164;g3dd7b75d7fd_0_261"/>
          <p:cNvSpPr txBox="1"/>
          <p:nvPr>
            <p:ph idx="1" type="body"/>
          </p:nvPr>
        </p:nvSpPr>
        <p:spPr>
          <a:xfrm>
            <a:off x="819150" y="10906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Plots would overwrite each other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Extra work to plot multiple graph information on the same set of axes</a:t>
            </a:r>
            <a:endParaRPr i="1" sz="1400"/>
          </a:p>
        </p:txBody>
      </p:sp>
      <p:sp>
        <p:nvSpPr>
          <p:cNvPr id="165" name="Google Shape;165;g3dd7b75d7fd_0_261"/>
          <p:cNvSpPr/>
          <p:nvPr/>
        </p:nvSpPr>
        <p:spPr>
          <a:xfrm>
            <a:off x="1645798" y="3268963"/>
            <a:ext cx="5852400" cy="1047600"/>
          </a:xfrm>
          <a:prstGeom prst="parallelogram">
            <a:avLst>
              <a:gd fmla="val 157308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dd7b75d7fd_0_261"/>
          <p:cNvSpPr/>
          <p:nvPr/>
        </p:nvSpPr>
        <p:spPr>
          <a:xfrm>
            <a:off x="2355222" y="2699095"/>
            <a:ext cx="2521800" cy="781200"/>
          </a:xfrm>
          <a:prstGeom prst="parallelogram">
            <a:avLst>
              <a:gd fmla="val 157308" name="adj"/>
            </a:avLst>
          </a:prstGeom>
          <a:solidFill>
            <a:srgbClr val="ADCCE5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dd7b75d7fd_0_261"/>
          <p:cNvSpPr/>
          <p:nvPr/>
        </p:nvSpPr>
        <p:spPr>
          <a:xfrm>
            <a:off x="4115379" y="2699094"/>
            <a:ext cx="2703900" cy="781200"/>
          </a:xfrm>
          <a:prstGeom prst="parallelogram">
            <a:avLst>
              <a:gd fmla="val 157308" name="adj"/>
            </a:avLst>
          </a:prstGeom>
          <a:solidFill>
            <a:srgbClr val="595959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dd7b75d7fd_0_261"/>
          <p:cNvSpPr txBox="1"/>
          <p:nvPr/>
        </p:nvSpPr>
        <p:spPr>
          <a:xfrm>
            <a:off x="2732654" y="4372141"/>
            <a:ext cx="39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fig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dd7b75d7fd_0_261"/>
          <p:cNvSpPr txBox="1"/>
          <p:nvPr/>
        </p:nvSpPr>
        <p:spPr>
          <a:xfrm>
            <a:off x="3874768" y="2280410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dd7b75d7fd_0_261"/>
          <p:cNvSpPr txBox="1"/>
          <p:nvPr/>
        </p:nvSpPr>
        <p:spPr>
          <a:xfrm>
            <a:off x="5884520" y="2252349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d7b75d7fd_0_272"/>
          <p:cNvSpPr txBox="1"/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6" name="Google Shape;176;g3dd7b75d7fd_0_272"/>
          <p:cNvSpPr txBox="1"/>
          <p:nvPr>
            <p:ph idx="1" type="body"/>
          </p:nvPr>
        </p:nvSpPr>
        <p:spPr>
          <a:xfrm>
            <a:off x="819150" y="10906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Plots would overwrite each other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Extra work to plot multiple graph information on the same set of axes</a:t>
            </a:r>
            <a:endParaRPr i="1" sz="1400"/>
          </a:p>
        </p:txBody>
      </p:sp>
      <p:sp>
        <p:nvSpPr>
          <p:cNvPr id="177" name="Google Shape;177;g3dd7b75d7fd_0_272"/>
          <p:cNvSpPr/>
          <p:nvPr/>
        </p:nvSpPr>
        <p:spPr>
          <a:xfrm>
            <a:off x="1645798" y="2907588"/>
            <a:ext cx="5852400" cy="1047600"/>
          </a:xfrm>
          <a:prstGeom prst="parallelogram">
            <a:avLst>
              <a:gd fmla="val 157308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dd7b75d7fd_0_272"/>
          <p:cNvSpPr/>
          <p:nvPr/>
        </p:nvSpPr>
        <p:spPr>
          <a:xfrm>
            <a:off x="4115379" y="3018493"/>
            <a:ext cx="2703900" cy="781200"/>
          </a:xfrm>
          <a:prstGeom prst="parallelogram">
            <a:avLst>
              <a:gd fmla="val 157308" name="adj"/>
            </a:avLst>
          </a:prstGeom>
          <a:solidFill>
            <a:srgbClr val="595959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dd7b75d7fd_0_272"/>
          <p:cNvSpPr txBox="1"/>
          <p:nvPr/>
        </p:nvSpPr>
        <p:spPr>
          <a:xfrm>
            <a:off x="2732654" y="4010766"/>
            <a:ext cx="39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fig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dd7b75d7fd_0_272"/>
          <p:cNvSpPr txBox="1"/>
          <p:nvPr/>
        </p:nvSpPr>
        <p:spPr>
          <a:xfrm>
            <a:off x="3874768" y="2599811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dd7b75d7fd_0_272"/>
          <p:cNvSpPr txBox="1"/>
          <p:nvPr/>
        </p:nvSpPr>
        <p:spPr>
          <a:xfrm>
            <a:off x="5884520" y="2571748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dd7b75d7fd_0_272"/>
          <p:cNvSpPr/>
          <p:nvPr/>
        </p:nvSpPr>
        <p:spPr>
          <a:xfrm>
            <a:off x="2355222" y="3018496"/>
            <a:ext cx="2521800" cy="781200"/>
          </a:xfrm>
          <a:prstGeom prst="parallelogram">
            <a:avLst>
              <a:gd fmla="val 157308" name="adj"/>
            </a:avLst>
          </a:prstGeom>
          <a:solidFill>
            <a:srgbClr val="ADCCE5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d7b75d7fd_0_407"/>
          <p:cNvSpPr txBox="1"/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Dissolve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8" name="Google Shape;188;g3dd7b75d7fd_0_407"/>
          <p:cNvSpPr txBox="1"/>
          <p:nvPr>
            <p:ph idx="1" type="body"/>
          </p:nvPr>
        </p:nvSpPr>
        <p:spPr>
          <a:xfrm>
            <a:off x="819150" y="1090650"/>
            <a:ext cx="7505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600"/>
              <a:t>Exactly the same as a </a:t>
            </a:r>
            <a:r>
              <a:rPr b="1" i="1" lang="en" sz="1600"/>
              <a:t>groupby </a:t>
            </a:r>
            <a:r>
              <a:rPr b="1" lang="en" sz="1600"/>
              <a:t>for the regular columns</a:t>
            </a:r>
            <a:endParaRPr b="1"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For the geometry columns, overlays all of the geometries</a:t>
            </a:r>
            <a:endParaRPr i="1" sz="1400"/>
          </a:p>
        </p:txBody>
      </p:sp>
      <p:sp>
        <p:nvSpPr>
          <p:cNvPr id="189" name="Google Shape;189;g3dd7b75d7fd_0_407"/>
          <p:cNvSpPr txBox="1"/>
          <p:nvPr>
            <p:ph idx="1" type="body"/>
          </p:nvPr>
        </p:nvSpPr>
        <p:spPr>
          <a:xfrm>
            <a:off x="819150" y="1808850"/>
            <a:ext cx="75057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Options for the </a:t>
            </a:r>
            <a:r>
              <a:rPr i="1" lang="en" sz="1600"/>
              <a:t>aggfunc</a:t>
            </a:r>
            <a:endParaRPr i="1"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‘first’, ‘last’, ‘min’, ‘max’, ‘sum’, ‘mean’, ‘median’</a:t>
            </a:r>
            <a:endParaRPr i="1" sz="1400"/>
          </a:p>
        </p:txBody>
      </p:sp>
      <p:pic>
        <p:nvPicPr>
          <p:cNvPr id="190" name="Google Shape;190;g3dd7b75d7fd_0_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463" y="2843320"/>
            <a:ext cx="2748438" cy="180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dd7b75d7fd_0_4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6245" y="2851297"/>
            <a:ext cx="2750303" cy="180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dd7b75d7fd_0_407"/>
          <p:cNvSpPr/>
          <p:nvPr/>
        </p:nvSpPr>
        <p:spPr>
          <a:xfrm>
            <a:off x="4419107" y="3633760"/>
            <a:ext cx="4872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d7b75d7fd_0_427"/>
          <p:cNvSpPr txBox="1"/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Join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98" name="Google Shape;198;g3dd7b75d7fd_0_427"/>
          <p:cNvSpPr txBox="1"/>
          <p:nvPr/>
        </p:nvSpPr>
        <p:spPr>
          <a:xfrm>
            <a:off x="2859175" y="651800"/>
            <a:ext cx="3176700" cy="580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0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tas.merge(grading, left_on=</a:t>
            </a:r>
            <a:r>
              <a:rPr b="0" i="0" lang="en" sz="10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'ta_id'</a:t>
            </a:r>
            <a:r>
              <a:rPr b="0" i="0" lang="en" sz="10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b="0" i="0" sz="10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0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right_on=</a:t>
            </a:r>
            <a:r>
              <a:rPr b="0" i="0" lang="en" sz="10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'grader_id'</a:t>
            </a:r>
            <a:r>
              <a:rPr b="0" i="0" lang="en" sz="10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0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199" name="Google Shape;199;g3dd7b75d7fd_0_427"/>
          <p:cNvGraphicFramePr/>
          <p:nvPr/>
        </p:nvGraphicFramePr>
        <p:xfrm>
          <a:off x="819150" y="137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{B23CAE70-ECE2-4642-A830-E8BF0DEBED46}</a:tableStyleId>
              </a:tblPr>
              <a:tblGrid>
                <a:gridCol w="796650"/>
                <a:gridCol w="796650"/>
              </a:tblGrid>
              <a:tr h="22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ta_name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ta_id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  <a:tr h="22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Ryan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1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  <a:tr h="22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James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2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  <a:tr h="22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Nicole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3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0" name="Google Shape;200;g3dd7b75d7fd_0_427"/>
          <p:cNvGraphicFramePr/>
          <p:nvPr/>
        </p:nvGraphicFramePr>
        <p:xfrm>
          <a:off x="819150" y="284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{B23CAE70-ECE2-4642-A830-E8BF0DEBED46}</a:tableStyleId>
              </a:tblPr>
              <a:tblGrid>
                <a:gridCol w="839950"/>
                <a:gridCol w="1323250"/>
              </a:tblGrid>
              <a:tr h="39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grader_id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student_name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2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Flora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3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Paul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1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Wen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3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Andrew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1" name="Google Shape;201;g3dd7b75d7fd_0_427"/>
          <p:cNvGraphicFramePr/>
          <p:nvPr/>
        </p:nvGraphicFramePr>
        <p:xfrm>
          <a:off x="4092675" y="182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{B23CAE70-ECE2-4642-A830-E8BF0DEBED46}</a:tableStyleId>
              </a:tblPr>
              <a:tblGrid>
                <a:gridCol w="893850"/>
                <a:gridCol w="639700"/>
                <a:gridCol w="999300"/>
                <a:gridCol w="18926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ta_name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ta_id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grader_id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student_name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Ryan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1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1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Wen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James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Flora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Nicole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Paul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Nicole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/>
                        <a:t>Andrew</a:t>
                      </a:r>
                      <a:endParaRPr sz="11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2" name="Google Shape;202;g3dd7b75d7fd_0_427"/>
          <p:cNvSpPr/>
          <p:nvPr/>
        </p:nvSpPr>
        <p:spPr>
          <a:xfrm>
            <a:off x="1512425" y="1237325"/>
            <a:ext cx="997800" cy="1522500"/>
          </a:xfrm>
          <a:prstGeom prst="rect">
            <a:avLst/>
          </a:prstGeom>
          <a:noFill/>
          <a:ln cap="flat" cmpd="sng" w="19050">
            <a:solidFill>
              <a:srgbClr val="C539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dd7b75d7fd_0_427"/>
          <p:cNvSpPr/>
          <p:nvPr/>
        </p:nvSpPr>
        <p:spPr>
          <a:xfrm>
            <a:off x="682400" y="2807050"/>
            <a:ext cx="1023300" cy="1857900"/>
          </a:xfrm>
          <a:prstGeom prst="rect">
            <a:avLst/>
          </a:prstGeom>
          <a:noFill/>
          <a:ln cap="flat" cmpd="sng" w="19050">
            <a:solidFill>
              <a:srgbClr val="C539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dd7b75d7fd_0_427"/>
          <p:cNvSpPr/>
          <p:nvPr/>
        </p:nvSpPr>
        <p:spPr>
          <a:xfrm>
            <a:off x="4928975" y="1759575"/>
            <a:ext cx="1753800" cy="2118300"/>
          </a:xfrm>
          <a:prstGeom prst="rect">
            <a:avLst/>
          </a:prstGeom>
          <a:noFill/>
          <a:ln cap="flat" cmpd="sng" w="19050">
            <a:solidFill>
              <a:srgbClr val="C539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d7b75d7fd_0_443"/>
          <p:cNvSpPr txBox="1"/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Types of Join: what if rows don’t line up?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10" name="Google Shape;210;g3dd7b75d7fd_0_443"/>
          <p:cNvSpPr txBox="1"/>
          <p:nvPr>
            <p:ph idx="1" type="body"/>
          </p:nvPr>
        </p:nvSpPr>
        <p:spPr>
          <a:xfrm>
            <a:off x="819150" y="2001500"/>
            <a:ext cx="7505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 sz="1600"/>
              <a:t>Inner (default)</a:t>
            </a:r>
            <a:r>
              <a:rPr lang="en" sz="1600"/>
              <a:t>: Both values must be present</a:t>
            </a:r>
            <a:endParaRPr i="1" sz="1400"/>
          </a:p>
        </p:txBody>
      </p:sp>
      <p:sp>
        <p:nvSpPr>
          <p:cNvPr id="211" name="Google Shape;211;g3dd7b75d7fd_0_443"/>
          <p:cNvSpPr txBox="1"/>
          <p:nvPr>
            <p:ph idx="1" type="body"/>
          </p:nvPr>
        </p:nvSpPr>
        <p:spPr>
          <a:xfrm>
            <a:off x="819150" y="2461700"/>
            <a:ext cx="7505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 sz="1600"/>
              <a:t>Left</a:t>
            </a:r>
            <a:r>
              <a:rPr lang="en" sz="1600"/>
              <a:t>: If a value from the </a:t>
            </a:r>
            <a:r>
              <a:rPr i="1" lang="en" sz="1600"/>
              <a:t>left </a:t>
            </a:r>
            <a:r>
              <a:rPr lang="en" sz="1600"/>
              <a:t>has no match, add </a:t>
            </a:r>
            <a:r>
              <a:rPr i="1" lang="en" sz="1600"/>
              <a:t>NaNs</a:t>
            </a:r>
            <a:endParaRPr i="1" sz="1400"/>
          </a:p>
        </p:txBody>
      </p:sp>
      <p:sp>
        <p:nvSpPr>
          <p:cNvPr id="212" name="Google Shape;212;g3dd7b75d7fd_0_443"/>
          <p:cNvSpPr txBox="1"/>
          <p:nvPr>
            <p:ph idx="1" type="body"/>
          </p:nvPr>
        </p:nvSpPr>
        <p:spPr>
          <a:xfrm>
            <a:off x="819150" y="2921900"/>
            <a:ext cx="7505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 sz="1600"/>
              <a:t>Right</a:t>
            </a:r>
            <a:r>
              <a:rPr lang="en" sz="1600"/>
              <a:t>: If a value from the </a:t>
            </a:r>
            <a:r>
              <a:rPr i="1" lang="en" sz="1600"/>
              <a:t>right </a:t>
            </a:r>
            <a:r>
              <a:rPr lang="en" sz="1600"/>
              <a:t>has no match, add </a:t>
            </a:r>
            <a:r>
              <a:rPr i="1" lang="en" sz="1600"/>
              <a:t>NaNs</a:t>
            </a:r>
            <a:endParaRPr i="1" sz="1400"/>
          </a:p>
        </p:txBody>
      </p:sp>
      <p:sp>
        <p:nvSpPr>
          <p:cNvPr id="213" name="Google Shape;213;g3dd7b75d7fd_0_443"/>
          <p:cNvSpPr txBox="1"/>
          <p:nvPr>
            <p:ph idx="1" type="body"/>
          </p:nvPr>
        </p:nvSpPr>
        <p:spPr>
          <a:xfrm>
            <a:off x="819150" y="3382100"/>
            <a:ext cx="7505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 sz="1600"/>
              <a:t>Outer</a:t>
            </a:r>
            <a:r>
              <a:rPr lang="en" sz="1600"/>
              <a:t>: If a value from </a:t>
            </a:r>
            <a:r>
              <a:rPr i="1" lang="en" sz="1600"/>
              <a:t>either </a:t>
            </a:r>
            <a:r>
              <a:rPr lang="en" sz="1600"/>
              <a:t>table has no match, add </a:t>
            </a:r>
            <a:r>
              <a:rPr i="1" lang="en" sz="1600"/>
              <a:t>NaNs</a:t>
            </a:r>
            <a:endParaRPr i="1" sz="1400"/>
          </a:p>
        </p:txBody>
      </p:sp>
      <p:sp>
        <p:nvSpPr>
          <p:cNvPr id="214" name="Google Shape;214;g3dd7b75d7fd_0_443"/>
          <p:cNvSpPr txBox="1"/>
          <p:nvPr/>
        </p:nvSpPr>
        <p:spPr>
          <a:xfrm>
            <a:off x="950525" y="1413475"/>
            <a:ext cx="7154100" cy="345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lang="en" sz="1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eft.merge(right, left_on = ‘lcol’, right_on = ‘rcol’, how=’type’</a:t>
            </a:r>
            <a:endParaRPr b="0" i="0" sz="10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