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Nunito" pitchFamily="2" charset="0"/>
      <p:regular r:id="rId16"/>
      <p:bold r:id="rId17"/>
      <p:italic r:id="rId18"/>
      <p:boldItalic r:id="rId19"/>
    </p:embeddedFont>
    <p:embeddedFont>
      <p:font typeface="Nunito Sans" pitchFamily="2" charset="0"/>
      <p:regular r:id="rId20"/>
      <p:bold r:id="rId21"/>
      <p:italic r:id="rId22"/>
      <p:boldItalic r:id="rId23"/>
    </p:embeddedFont>
    <p:embeddedFont>
      <p:font typeface="Roboto Mono" panose="00000009000000000000" pitchFamily="49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rK69oWAhPZipuhWT1SUANpZWo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ED70F-C450-4128-9779-CB1752F0CB3E}" v="4" dt="2026-05-08T16:30:21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8" y="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undo custSel modSld">
      <pc:chgData name="Adrian Salguero" userId="f921b06be2346e4d" providerId="LiveId" clId="{42694335-63BB-46EC-AF38-63FE051D1C63}" dt="2026-05-08T16:41:29.023" v="235" actId="14100"/>
      <pc:docMkLst>
        <pc:docMk/>
      </pc:docMkLst>
      <pc:sldChg chg="modSp mod">
        <pc:chgData name="Adrian Salguero" userId="f921b06be2346e4d" providerId="LiveId" clId="{42694335-63BB-46EC-AF38-63FE051D1C63}" dt="2026-05-08T16:30:39.044" v="194" actId="14100"/>
        <pc:sldMkLst>
          <pc:docMk/>
          <pc:sldMk cId="0" sldId="257"/>
        </pc:sldMkLst>
        <pc:spChg chg="mod">
          <ac:chgData name="Adrian Salguero" userId="f921b06be2346e4d" providerId="LiveId" clId="{42694335-63BB-46EC-AF38-63FE051D1C63}" dt="2026-05-08T16:30:39.044" v="194" actId="14100"/>
          <ac:spMkLst>
            <pc:docMk/>
            <pc:sldMk cId="0" sldId="257"/>
            <ac:spMk id="143" creationId="{00000000-0000-0000-0000-000000000000}"/>
          </ac:spMkLst>
        </pc:spChg>
      </pc:sldChg>
      <pc:sldChg chg="addSp delSp modSp mod delAnim">
        <pc:chgData name="Adrian Salguero" userId="f921b06be2346e4d" providerId="LiveId" clId="{42694335-63BB-46EC-AF38-63FE051D1C63}" dt="2026-05-08T16:41:23.760" v="234" actId="113"/>
        <pc:sldMkLst>
          <pc:docMk/>
          <pc:sldMk cId="0" sldId="260"/>
        </pc:sldMkLst>
        <pc:spChg chg="add del mod">
          <ac:chgData name="Adrian Salguero" userId="f921b06be2346e4d" providerId="LiveId" clId="{42694335-63BB-46EC-AF38-63FE051D1C63}" dt="2026-05-08T16:41:03.831" v="225" actId="478"/>
          <ac:spMkLst>
            <pc:docMk/>
            <pc:sldMk cId="0" sldId="260"/>
            <ac:spMk id="3" creationId="{D977D5F3-257C-BB70-ABAD-571438C244A0}"/>
          </ac:spMkLst>
        </pc:spChg>
        <pc:spChg chg="mod">
          <ac:chgData name="Adrian Salguero" userId="f921b06be2346e4d" providerId="LiveId" clId="{42694335-63BB-46EC-AF38-63FE051D1C63}" dt="2026-05-08T16:41:23.760" v="234" actId="113"/>
          <ac:spMkLst>
            <pc:docMk/>
            <pc:sldMk cId="0" sldId="260"/>
            <ac:spMk id="163" creationId="{00000000-0000-0000-0000-000000000000}"/>
          </ac:spMkLst>
        </pc:spChg>
        <pc:spChg chg="del">
          <ac:chgData name="Adrian Salguero" userId="f921b06be2346e4d" providerId="LiveId" clId="{42694335-63BB-46EC-AF38-63FE051D1C63}" dt="2026-05-08T16:41:02.227" v="224" actId="478"/>
          <ac:spMkLst>
            <pc:docMk/>
            <pc:sldMk cId="0" sldId="260"/>
            <ac:spMk id="164" creationId="{00000000-0000-0000-0000-000000000000}"/>
          </ac:spMkLst>
        </pc:spChg>
        <pc:picChg chg="mod">
          <ac:chgData name="Adrian Salguero" userId="f921b06be2346e4d" providerId="LiveId" clId="{42694335-63BB-46EC-AF38-63FE051D1C63}" dt="2026-05-08T16:41:17.867" v="229" actId="1076"/>
          <ac:picMkLst>
            <pc:docMk/>
            <pc:sldMk cId="0" sldId="260"/>
            <ac:picMk id="165" creationId="{00000000-0000-0000-0000-000000000000}"/>
          </ac:picMkLst>
        </pc:picChg>
      </pc:sldChg>
      <pc:sldChg chg="modSp mod">
        <pc:chgData name="Adrian Salguero" userId="f921b06be2346e4d" providerId="LiveId" clId="{42694335-63BB-46EC-AF38-63FE051D1C63}" dt="2026-05-08T16:41:29.023" v="235" actId="14100"/>
        <pc:sldMkLst>
          <pc:docMk/>
          <pc:sldMk cId="0" sldId="261"/>
        </pc:sldMkLst>
        <pc:spChg chg="mod">
          <ac:chgData name="Adrian Salguero" userId="f921b06be2346e4d" providerId="LiveId" clId="{42694335-63BB-46EC-AF38-63FE051D1C63}" dt="2026-05-08T16:41:29.023" v="235" actId="14100"/>
          <ac:spMkLst>
            <pc:docMk/>
            <pc:sldMk cId="0" sldId="261"/>
            <ac:spMk id="17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e7a29ba92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3e7a29ba92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e7a29ba92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3e7a29ba92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e7a29ba92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3e7a29ba92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e7a29ba92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3e7a29ba92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7a29ba92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e7a29ba92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93c5f5d1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3d93c5f5d1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c1ea94d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dc1ea94d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7a29ba92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e7a29ba92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e7a29ba92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3e7a29ba92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e7a29ba92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3e7a29ba92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e7a29ba92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e7a29ba92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ido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gradescope.com/hc/en-us/articles/21863861823373-Adding-Group-Members-to-a-Submiss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stem.org/us/courses/97148/discussion/804868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ctrTitle" idx="4294967295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sz="2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/>
              <a:t>Geopandas</a:t>
            </a: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Wh</a:t>
            </a:r>
            <a:r>
              <a:rPr lang="en" sz="1200" b="1">
                <a:solidFill>
                  <a:srgbClr val="3F3F3F"/>
                </a:solidFill>
              </a:rPr>
              <a:t>at’s the most difficult sport to play?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274362" y="361920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slido.com</a:t>
            </a:r>
            <a:endParaRPr sz="2000" b="0" i="1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 title="slido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2547" y="3282325"/>
            <a:ext cx="1351800" cy="12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e7a29ba920_0_45"/>
          <p:cNvSpPr txBox="1">
            <a:spLocks noGrp="1"/>
          </p:cNvSpPr>
          <p:nvPr>
            <p:ph type="title"/>
          </p:nvPr>
        </p:nvSpPr>
        <p:spPr>
          <a:xfrm>
            <a:off x="819150" y="4453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Matplotlib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05" name="Google Shape;205;g3e7a29ba920_0_45"/>
          <p:cNvSpPr txBox="1">
            <a:spLocks noGrp="1"/>
          </p:cNvSpPr>
          <p:nvPr>
            <p:ph type="body" idx="1"/>
          </p:nvPr>
        </p:nvSpPr>
        <p:spPr>
          <a:xfrm>
            <a:off x="819150" y="1090650"/>
            <a:ext cx="75057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Default plots gets plotted on a global figure (think like a painting canvas)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Plots would overwrite each other</a:t>
            </a:r>
            <a:endParaRPr sz="1400" i="1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Extra work to plot multiple graph information on the same set of axes</a:t>
            </a:r>
            <a:endParaRPr sz="1400" i="1"/>
          </a:p>
        </p:txBody>
      </p:sp>
      <p:sp>
        <p:nvSpPr>
          <p:cNvPr id="206" name="Google Shape;206;g3e7a29ba920_0_45"/>
          <p:cNvSpPr/>
          <p:nvPr/>
        </p:nvSpPr>
        <p:spPr>
          <a:xfrm>
            <a:off x="1645798" y="2907588"/>
            <a:ext cx="5852400" cy="1047600"/>
          </a:xfrm>
          <a:prstGeom prst="parallelogram">
            <a:avLst>
              <a:gd name="adj" fmla="val 157308"/>
            </a:avLst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e7a29ba920_0_45"/>
          <p:cNvSpPr/>
          <p:nvPr/>
        </p:nvSpPr>
        <p:spPr>
          <a:xfrm>
            <a:off x="4115379" y="3018493"/>
            <a:ext cx="2703900" cy="781200"/>
          </a:xfrm>
          <a:prstGeom prst="parallelogram">
            <a:avLst>
              <a:gd name="adj" fmla="val 157308"/>
            </a:avLst>
          </a:prstGeom>
          <a:solidFill>
            <a:srgbClr val="595959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e7a29ba920_0_45"/>
          <p:cNvSpPr txBox="1"/>
          <p:nvPr/>
        </p:nvSpPr>
        <p:spPr>
          <a:xfrm>
            <a:off x="2732654" y="4010766"/>
            <a:ext cx="3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fig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e7a29ba920_0_45"/>
          <p:cNvSpPr txBox="1"/>
          <p:nvPr/>
        </p:nvSpPr>
        <p:spPr>
          <a:xfrm>
            <a:off x="3874768" y="2599811"/>
            <a:ext cx="48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ax1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e7a29ba920_0_45"/>
          <p:cNvSpPr txBox="1"/>
          <p:nvPr/>
        </p:nvSpPr>
        <p:spPr>
          <a:xfrm>
            <a:off x="5884520" y="2571748"/>
            <a:ext cx="48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ax2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e7a29ba920_0_45"/>
          <p:cNvSpPr/>
          <p:nvPr/>
        </p:nvSpPr>
        <p:spPr>
          <a:xfrm>
            <a:off x="2355222" y="3018496"/>
            <a:ext cx="2521800" cy="781200"/>
          </a:xfrm>
          <a:prstGeom prst="parallelogram">
            <a:avLst>
              <a:gd name="adj" fmla="val 157308"/>
            </a:avLst>
          </a:prstGeom>
          <a:solidFill>
            <a:srgbClr val="ADCCE5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e7a29ba920_0_67"/>
          <p:cNvSpPr txBox="1">
            <a:spLocks noGrp="1"/>
          </p:cNvSpPr>
          <p:nvPr>
            <p:ph type="title"/>
          </p:nvPr>
        </p:nvSpPr>
        <p:spPr>
          <a:xfrm>
            <a:off x="819150" y="3428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Matplotlib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17" name="Google Shape;217;g3e7a29ba920_0_67"/>
          <p:cNvSpPr txBox="1">
            <a:spLocks noGrp="1"/>
          </p:cNvSpPr>
          <p:nvPr>
            <p:ph type="body" idx="1"/>
          </p:nvPr>
        </p:nvSpPr>
        <p:spPr>
          <a:xfrm>
            <a:off x="819150" y="885550"/>
            <a:ext cx="75057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Default plots gets plotted on a global figure (think like a painting canvas)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Plots would overwrite each other</a:t>
            </a:r>
            <a:endParaRPr sz="1400" i="1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Extra work to plot multiple graph information on the same set of axes</a:t>
            </a:r>
            <a:endParaRPr sz="1400" i="1"/>
          </a:p>
        </p:txBody>
      </p:sp>
      <p:sp>
        <p:nvSpPr>
          <p:cNvPr id="218" name="Google Shape;218;g3e7a29ba920_0_67"/>
          <p:cNvSpPr/>
          <p:nvPr/>
        </p:nvSpPr>
        <p:spPr>
          <a:xfrm>
            <a:off x="2246154" y="1893855"/>
            <a:ext cx="5116500" cy="2969400"/>
          </a:xfrm>
          <a:prstGeom prst="parallelogram">
            <a:avLst>
              <a:gd name="adj" fmla="val 0"/>
            </a:avLst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e7a29ba920_0_67"/>
          <p:cNvSpPr/>
          <p:nvPr/>
        </p:nvSpPr>
        <p:spPr>
          <a:xfrm>
            <a:off x="2574646" y="2395025"/>
            <a:ext cx="1996800" cy="2274900"/>
          </a:xfrm>
          <a:prstGeom prst="parallelogram">
            <a:avLst>
              <a:gd name="adj" fmla="val 0"/>
            </a:avLst>
          </a:prstGeom>
          <a:solidFill>
            <a:srgbClr val="ADCCE5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e7a29ba920_0_67"/>
          <p:cNvSpPr/>
          <p:nvPr/>
        </p:nvSpPr>
        <p:spPr>
          <a:xfrm>
            <a:off x="4921180" y="2395025"/>
            <a:ext cx="2091300" cy="2274900"/>
          </a:xfrm>
          <a:prstGeom prst="parallelogram">
            <a:avLst>
              <a:gd name="adj" fmla="val 0"/>
            </a:avLst>
          </a:prstGeom>
          <a:solidFill>
            <a:srgbClr val="595959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e7a29ba920_0_67"/>
          <p:cNvSpPr txBox="1"/>
          <p:nvPr/>
        </p:nvSpPr>
        <p:spPr>
          <a:xfrm>
            <a:off x="1781345" y="4509710"/>
            <a:ext cx="3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fig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e7a29ba920_0_67"/>
          <p:cNvSpPr txBox="1"/>
          <p:nvPr/>
        </p:nvSpPr>
        <p:spPr>
          <a:xfrm>
            <a:off x="3332456" y="2032581"/>
            <a:ext cx="48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ax1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e7a29ba920_0_67"/>
          <p:cNvSpPr txBox="1"/>
          <p:nvPr/>
        </p:nvSpPr>
        <p:spPr>
          <a:xfrm>
            <a:off x="5726244" y="2047785"/>
            <a:ext cx="48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ax2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7a29ba920_0_90"/>
          <p:cNvSpPr txBox="1">
            <a:spLocks noGrp="1"/>
          </p:cNvSpPr>
          <p:nvPr>
            <p:ph type="title"/>
          </p:nvPr>
        </p:nvSpPr>
        <p:spPr>
          <a:xfrm>
            <a:off x="819150" y="3428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Hurricane Florence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229" name="Google Shape;229;g3e7a29ba920_0_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8214" y="924379"/>
            <a:ext cx="3207575" cy="391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e7a29ba920_0_102"/>
          <p:cNvSpPr txBox="1">
            <a:spLocks noGrp="1"/>
          </p:cNvSpPr>
          <p:nvPr>
            <p:ph type="title"/>
          </p:nvPr>
        </p:nvSpPr>
        <p:spPr>
          <a:xfrm>
            <a:off x="819150" y="4880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Hurricane Florence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235" name="Google Shape;235;g3e7a29ba920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238" y="1240451"/>
            <a:ext cx="6391500" cy="327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>
            <a:spLocks noGrp="1"/>
          </p:cNvSpPr>
          <p:nvPr>
            <p:ph type="body" idx="1"/>
          </p:nvPr>
        </p:nvSpPr>
        <p:spPr>
          <a:xfrm>
            <a:off x="819150" y="1486649"/>
            <a:ext cx="7505700" cy="314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Take Home Assessment 5: Mapping </a:t>
            </a:r>
            <a:r>
              <a:rPr lang="en" sz="1600" dirty="0"/>
              <a:t>will be released early next week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Peer Reviews for THA 4 </a:t>
            </a:r>
            <a:r>
              <a:rPr lang="en" sz="1600" dirty="0"/>
              <a:t>available tonight, due Wednesday May 13th at 11:59pm!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Project Part 2 </a:t>
            </a:r>
            <a:r>
              <a:rPr lang="en" sz="1600" dirty="0"/>
              <a:t>due May 14th at 11:59pm!</a:t>
            </a:r>
            <a:endParaRPr sz="16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EDA/Milestone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Group Projects: only one person needs to submit but add your teammates to your submission using these </a:t>
            </a:r>
            <a:r>
              <a:rPr lang="en" sz="1400" u="sng" dirty="0">
                <a:solidFill>
                  <a:schemeClr val="hlink"/>
                </a:solidFill>
                <a:hlinkClick r:id="rId3"/>
              </a:rPr>
              <a:t>instructions</a:t>
            </a:r>
            <a:endParaRPr sz="12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accent2"/>
                </a:solidFill>
              </a:rPr>
              <a:t>Lesson 17 and 18 Canvas Quizzes</a:t>
            </a:r>
            <a:r>
              <a:rPr lang="en" sz="1600" b="1" dirty="0"/>
              <a:t> </a:t>
            </a:r>
            <a:r>
              <a:rPr lang="en" sz="1600" dirty="0"/>
              <a:t>will be freebies!</a:t>
            </a:r>
          </a:p>
          <a:p>
            <a:pPr indent="-330200">
              <a:buSzPts val="1600"/>
            </a:pPr>
            <a:r>
              <a:rPr lang="en-US" sz="1600" b="1" dirty="0">
                <a:solidFill>
                  <a:schemeClr val="accent2"/>
                </a:solidFill>
              </a:rPr>
              <a:t>Reading Assignment 4 </a:t>
            </a:r>
            <a:r>
              <a:rPr lang="en-US" sz="1600" dirty="0"/>
              <a:t>(tentatively) due May 11th at 11:59pm!</a:t>
            </a:r>
          </a:p>
          <a:p>
            <a:pPr lvl="1" indent="-330200">
              <a:buSzPts val="1600"/>
            </a:pPr>
            <a:r>
              <a:rPr lang="en-US" sz="1400" dirty="0"/>
              <a:t>PDF available on </a:t>
            </a:r>
            <a:r>
              <a:rPr lang="en-US" sz="1400" dirty="0">
                <a:hlinkClick r:id="rId4"/>
              </a:rPr>
              <a:t>Ed</a:t>
            </a:r>
            <a:r>
              <a:rPr lang="en-US" sz="1400" dirty="0"/>
              <a:t>!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e7a29ba920_0_2"/>
          <p:cNvSpPr txBox="1">
            <a:spLocks noGrp="1"/>
          </p:cNvSpPr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zip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9" name="Google Shape;149;g3e7a29ba920_0_2"/>
          <p:cNvSpPr txBox="1">
            <a:spLocks noGrp="1"/>
          </p:cNvSpPr>
          <p:nvPr>
            <p:ph type="body" idx="1"/>
          </p:nvPr>
        </p:nvSpPr>
        <p:spPr>
          <a:xfrm>
            <a:off x="819150" y="1116300"/>
            <a:ext cx="75057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Helpful built-in function to help combine lists</a:t>
            </a:r>
            <a:endParaRPr sz="1400" i="1"/>
          </a:p>
        </p:txBody>
      </p:sp>
      <p:pic>
        <p:nvPicPr>
          <p:cNvPr id="150" name="Google Shape;150;g3e7a29ba920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7275" y="1620300"/>
            <a:ext cx="2642825" cy="240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e7a29ba920_0_2"/>
          <p:cNvSpPr txBox="1"/>
          <p:nvPr/>
        </p:nvSpPr>
        <p:spPr>
          <a:xfrm>
            <a:off x="1773900" y="1620300"/>
            <a:ext cx="2442000" cy="1198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 =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 =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zip(x, y)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2" name="Google Shape;152;g3e7a29ba920_0_2"/>
          <p:cNvSpPr txBox="1">
            <a:spLocks noGrp="1"/>
          </p:cNvSpPr>
          <p:nvPr>
            <p:ph type="body" idx="1"/>
          </p:nvPr>
        </p:nvSpPr>
        <p:spPr>
          <a:xfrm>
            <a:off x="819150" y="4080275"/>
            <a:ext cx="75057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b="1" i="1"/>
              <a:t>zip </a:t>
            </a:r>
            <a:r>
              <a:rPr lang="en" sz="1600" b="1"/>
              <a:t>does not return a list!</a:t>
            </a:r>
            <a:r>
              <a:rPr lang="en" sz="1600"/>
              <a:t> </a:t>
            </a:r>
            <a:r>
              <a:rPr lang="en" sz="1600" i="1"/>
              <a:t>zip </a:t>
            </a:r>
            <a:r>
              <a:rPr lang="en" sz="1600"/>
              <a:t>returns a generator that you can iterate over once!</a:t>
            </a:r>
            <a:endParaRPr sz="1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d93c5f5d15_0_256"/>
          <p:cNvSpPr txBox="1">
            <a:spLocks noGrp="1"/>
          </p:cNvSpPr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rgbClr val="AF7B51"/>
                </a:solidFill>
              </a:rPr>
              <a:t>Geospatial Data!: Map representation of data</a:t>
            </a:r>
            <a:endParaRPr>
              <a:solidFill>
                <a:srgbClr val="AF7B51"/>
              </a:solidFill>
            </a:endParaRPr>
          </a:p>
        </p:txBody>
      </p:sp>
      <p:pic>
        <p:nvPicPr>
          <p:cNvPr id="158" name="Google Shape;158;g3d93c5f5d15_0_256" descr="Minnesota opioid overdoses"/>
          <p:cNvPicPr preferRelativeResize="0"/>
          <p:nvPr/>
        </p:nvPicPr>
        <p:blipFill rotWithShape="1">
          <a:blip r:embed="rId3">
            <a:alphaModFix/>
          </a:blip>
          <a:srcRect r="9206"/>
          <a:stretch/>
        </p:blipFill>
        <p:spPr>
          <a:xfrm>
            <a:off x="1993763" y="1201751"/>
            <a:ext cx="5156474" cy="35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c1ea94da4_0_0"/>
          <p:cNvSpPr txBox="1">
            <a:spLocks noGrp="1"/>
          </p:cNvSpPr>
          <p:nvPr>
            <p:ph type="title"/>
          </p:nvPr>
        </p:nvSpPr>
        <p:spPr>
          <a:xfrm>
            <a:off x="819150" y="4710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>
                <a:solidFill>
                  <a:srgbClr val="AF7B51"/>
                </a:solidFill>
              </a:rPr>
              <a:t>Shapes – the </a:t>
            </a:r>
            <a:r>
              <a:rPr lang="en" b="1" i="1" dirty="0">
                <a:solidFill>
                  <a:srgbClr val="AF7B51"/>
                </a:solidFill>
              </a:rPr>
              <a:t>geometry</a:t>
            </a:r>
            <a:r>
              <a:rPr lang="en" dirty="0">
                <a:solidFill>
                  <a:srgbClr val="AF7B51"/>
                </a:solidFill>
              </a:rPr>
              <a:t> column</a:t>
            </a:r>
            <a:endParaRPr dirty="0">
              <a:solidFill>
                <a:srgbClr val="AF7B51"/>
              </a:solidFill>
            </a:endParaRPr>
          </a:p>
        </p:txBody>
      </p:sp>
      <p:pic>
        <p:nvPicPr>
          <p:cNvPr id="165" name="Google Shape;165;g3dc1ea94da4_0_0" descr="Geometry data typ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789" y="1116300"/>
            <a:ext cx="3918421" cy="379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e7a29ba920_0_11"/>
          <p:cNvSpPr txBox="1">
            <a:spLocks noGrp="1"/>
          </p:cNvSpPr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Geopandas - pandas with geo data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71" name="Google Shape;171;g3e7a29ba920_0_11"/>
          <p:cNvSpPr txBox="1">
            <a:spLocks noGrp="1"/>
          </p:cNvSpPr>
          <p:nvPr>
            <p:ph type="body" idx="1"/>
          </p:nvPr>
        </p:nvSpPr>
        <p:spPr>
          <a:xfrm>
            <a:off x="819150" y="1201750"/>
            <a:ext cx="75057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GeoDataFrame and GeoSeries</a:t>
            </a:r>
            <a:endParaRPr sz="1400" i="1"/>
          </a:p>
        </p:txBody>
      </p:sp>
      <p:sp>
        <p:nvSpPr>
          <p:cNvPr id="172" name="Google Shape;172;g3e7a29ba920_0_11"/>
          <p:cNvSpPr txBox="1"/>
          <p:nvPr/>
        </p:nvSpPr>
        <p:spPr>
          <a:xfrm>
            <a:off x="1773900" y="1871900"/>
            <a:ext cx="5596200" cy="206985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geopandas </a:t>
            </a:r>
            <a:r>
              <a:rPr lang="en" sz="1350" b="0" i="0" u="none" strike="noStrike" cap="none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gpd</a:t>
            </a: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 = gpd.read_file(</a:t>
            </a:r>
            <a:r>
              <a:rPr lang="en" sz="1350" b="0" i="0" u="none" strike="noStrike" cap="none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'data_file.shp'</a:t>
            </a: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df.plot(column=</a:t>
            </a:r>
            <a:r>
              <a:rPr lang="en" sz="1350" b="0" i="0" u="none" strike="noStrike" cap="none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'some_col'</a:t>
            </a: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legend=</a:t>
            </a:r>
            <a:r>
              <a:rPr lang="en" sz="1350" b="0" i="0" u="none" strike="noStrike" cap="none" dirty="0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plt.savefig(</a:t>
            </a:r>
            <a:r>
              <a:rPr lang="en" sz="1350" b="0" i="0" u="none" strike="noStrike" cap="none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'plot.png'</a:t>
            </a: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7a29ba920_0_18"/>
          <p:cNvSpPr txBox="1">
            <a:spLocks noGrp="1"/>
          </p:cNvSpPr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Matplotlib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78" name="Google Shape;178;g3e7a29ba920_0_18"/>
          <p:cNvSpPr txBox="1">
            <a:spLocks noGrp="1"/>
          </p:cNvSpPr>
          <p:nvPr>
            <p:ph type="body" idx="1"/>
          </p:nvPr>
        </p:nvSpPr>
        <p:spPr>
          <a:xfrm>
            <a:off x="819150" y="1201750"/>
            <a:ext cx="75057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Default plots gets plotted on a global figure (think like a painting canvas)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Plots would overwrite each other</a:t>
            </a:r>
            <a:endParaRPr sz="1400" i="1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Extra work to plot multiple graph information on the same set of axes</a:t>
            </a:r>
            <a:endParaRPr sz="1400" i="1"/>
          </a:p>
        </p:txBody>
      </p:sp>
      <p:sp>
        <p:nvSpPr>
          <p:cNvPr id="179" name="Google Shape;179;g3e7a29ba920_0_18"/>
          <p:cNvSpPr txBox="1"/>
          <p:nvPr/>
        </p:nvSpPr>
        <p:spPr>
          <a:xfrm>
            <a:off x="1773900" y="2210049"/>
            <a:ext cx="5596200" cy="1358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fig, ax = plt.subplots(1)</a:t>
            </a: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&lt;plot1&gt;(ax=ax)</a:t>
            </a: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&lt;plot2&gt;(ax=ax)</a:t>
            </a: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fig.savefig(</a:t>
            </a:r>
            <a:r>
              <a:rPr lang="en" sz="1350" b="0" i="0" u="none" strike="noStrike" cap="none" dirty="0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'plot_together.png'</a:t>
            </a:r>
            <a:r>
              <a:rPr lang="en" sz="1350" b="0" i="0" u="none" strike="noStrike" cap="none" dirty="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e7a29ba920_0_25"/>
          <p:cNvSpPr txBox="1">
            <a:spLocks noGrp="1"/>
          </p:cNvSpPr>
          <p:nvPr>
            <p:ph type="title"/>
          </p:nvPr>
        </p:nvSpPr>
        <p:spPr>
          <a:xfrm>
            <a:off x="819150" y="4453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Matplotlib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85" name="Google Shape;185;g3e7a29ba920_0_25"/>
          <p:cNvSpPr txBox="1">
            <a:spLocks noGrp="1"/>
          </p:cNvSpPr>
          <p:nvPr>
            <p:ph type="body" idx="1"/>
          </p:nvPr>
        </p:nvSpPr>
        <p:spPr>
          <a:xfrm>
            <a:off x="819150" y="1090650"/>
            <a:ext cx="75057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Default plots gets plotted on a global figure (think like a painting canvas)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Plots would overwrite each other</a:t>
            </a:r>
            <a:endParaRPr sz="1400" i="1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Extra work to plot multiple graph information on the same set of axes</a:t>
            </a:r>
            <a:endParaRPr sz="1400" i="1"/>
          </a:p>
        </p:txBody>
      </p:sp>
      <p:sp>
        <p:nvSpPr>
          <p:cNvPr id="186" name="Google Shape;186;g3e7a29ba920_0_25"/>
          <p:cNvSpPr txBox="1"/>
          <p:nvPr/>
        </p:nvSpPr>
        <p:spPr>
          <a:xfrm>
            <a:off x="1773900" y="2098949"/>
            <a:ext cx="5596200" cy="1358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fig, ax = plt.subplots(1)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&lt;plot1&gt;(ax=ax)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&lt;plot2&gt;(ax=ax)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fig.savefig(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'plot_together.png'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7" name="Google Shape;187;g3e7a29ba920_0_25"/>
          <p:cNvSpPr txBox="1"/>
          <p:nvPr/>
        </p:nvSpPr>
        <p:spPr>
          <a:xfrm>
            <a:off x="1773900" y="3542796"/>
            <a:ext cx="5596200" cy="1374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fig, [ax1, ax2] = plt.subplots(1, 2) </a:t>
            </a:r>
            <a:r>
              <a:rPr lang="en" sz="1350" b="0" i="0" u="none" strike="noStrike" cap="none">
                <a:solidFill>
                  <a:srgbClr val="409244"/>
                </a:solidFill>
                <a:latin typeface="Roboto Mono"/>
                <a:ea typeface="Roboto Mono"/>
                <a:cs typeface="Roboto Mono"/>
                <a:sym typeface="Roboto Mono"/>
              </a:rPr>
              <a:t># width, height</a:t>
            </a:r>
            <a:endParaRPr sz="1350" b="0" i="0" u="none" strike="noStrike" cap="none">
              <a:solidFill>
                <a:srgbClr val="4092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&lt;plot1&gt;(ax=ax1)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&lt;plot2&gt;(ax=ax2)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fig.savefig(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'plot_separate.png'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e7a29ba920_0_32"/>
          <p:cNvSpPr txBox="1">
            <a:spLocks noGrp="1"/>
          </p:cNvSpPr>
          <p:nvPr>
            <p:ph type="title"/>
          </p:nvPr>
        </p:nvSpPr>
        <p:spPr>
          <a:xfrm>
            <a:off x="819150" y="4453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Matplotlib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93" name="Google Shape;193;g3e7a29ba920_0_32"/>
          <p:cNvSpPr txBox="1">
            <a:spLocks noGrp="1"/>
          </p:cNvSpPr>
          <p:nvPr>
            <p:ph type="body" idx="1"/>
          </p:nvPr>
        </p:nvSpPr>
        <p:spPr>
          <a:xfrm>
            <a:off x="819150" y="1090650"/>
            <a:ext cx="75057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Default plots gets plotted on a global figure (think like a painting canvas)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Plots would overwrite each other</a:t>
            </a:r>
            <a:endParaRPr sz="1400" i="1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i="1"/>
              <a:t>Extra work to plot multiple graph information on the same set of axes</a:t>
            </a:r>
            <a:endParaRPr sz="1400" i="1"/>
          </a:p>
        </p:txBody>
      </p:sp>
      <p:sp>
        <p:nvSpPr>
          <p:cNvPr id="194" name="Google Shape;194;g3e7a29ba920_0_32"/>
          <p:cNvSpPr/>
          <p:nvPr/>
        </p:nvSpPr>
        <p:spPr>
          <a:xfrm>
            <a:off x="1645798" y="3268963"/>
            <a:ext cx="5852400" cy="1047600"/>
          </a:xfrm>
          <a:prstGeom prst="parallelogram">
            <a:avLst>
              <a:gd name="adj" fmla="val 157308"/>
            </a:avLst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e7a29ba920_0_32"/>
          <p:cNvSpPr/>
          <p:nvPr/>
        </p:nvSpPr>
        <p:spPr>
          <a:xfrm>
            <a:off x="2355222" y="2699095"/>
            <a:ext cx="2521800" cy="781200"/>
          </a:xfrm>
          <a:prstGeom prst="parallelogram">
            <a:avLst>
              <a:gd name="adj" fmla="val 157308"/>
            </a:avLst>
          </a:prstGeom>
          <a:solidFill>
            <a:srgbClr val="ADCCE5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e7a29ba920_0_32"/>
          <p:cNvSpPr/>
          <p:nvPr/>
        </p:nvSpPr>
        <p:spPr>
          <a:xfrm>
            <a:off x="4115379" y="2699094"/>
            <a:ext cx="2703900" cy="781200"/>
          </a:xfrm>
          <a:prstGeom prst="parallelogram">
            <a:avLst>
              <a:gd name="adj" fmla="val 157308"/>
            </a:avLst>
          </a:prstGeom>
          <a:solidFill>
            <a:srgbClr val="595959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e7a29ba920_0_32"/>
          <p:cNvSpPr txBox="1"/>
          <p:nvPr/>
        </p:nvSpPr>
        <p:spPr>
          <a:xfrm>
            <a:off x="2732654" y="4372141"/>
            <a:ext cx="3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fig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e7a29ba920_0_32"/>
          <p:cNvSpPr txBox="1"/>
          <p:nvPr/>
        </p:nvSpPr>
        <p:spPr>
          <a:xfrm>
            <a:off x="3874768" y="2280410"/>
            <a:ext cx="48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ax1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e7a29ba920_0_32"/>
          <p:cNvSpPr txBox="1"/>
          <p:nvPr/>
        </p:nvSpPr>
        <p:spPr>
          <a:xfrm>
            <a:off x="5884520" y="2252349"/>
            <a:ext cx="48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ax2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On-screen Show (16:9)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Nunito</vt:lpstr>
      <vt:lpstr>Arial</vt:lpstr>
      <vt:lpstr>Roboto Mono</vt:lpstr>
      <vt:lpstr>Nunito Sans</vt:lpstr>
      <vt:lpstr>Calibri</vt:lpstr>
      <vt:lpstr>Shift</vt:lpstr>
      <vt:lpstr>CSE 163 Geopandas  Adrian Salguero Spring 2026  💭Icebreaker (discuss with neighbors): ‘ What’s the most difficult sport to play? Add to our Slido!  </vt:lpstr>
      <vt:lpstr>Announcements</vt:lpstr>
      <vt:lpstr>zip</vt:lpstr>
      <vt:lpstr>Geospatial Data!: Map representation of data</vt:lpstr>
      <vt:lpstr>Shapes – the geometry column</vt:lpstr>
      <vt:lpstr>Geopandas - pandas with geo data</vt:lpstr>
      <vt:lpstr>Matplotlib</vt:lpstr>
      <vt:lpstr>Matplotlib</vt:lpstr>
      <vt:lpstr>Matplotlib</vt:lpstr>
      <vt:lpstr>Matplotlib</vt:lpstr>
      <vt:lpstr>Matplotlib</vt:lpstr>
      <vt:lpstr>Hurricane Florence</vt:lpstr>
      <vt:lpstr>Hurricane Florence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1</cp:revision>
  <dcterms:modified xsi:type="dcterms:W3CDTF">2026-05-08T16:41:36Z</dcterms:modified>
</cp:coreProperties>
</file>