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Nunito" pitchFamily="2" charset="0"/>
      <p:regular r:id="rId15"/>
      <p:bold r:id="rId16"/>
      <p:italic r:id="rId17"/>
      <p:boldItalic r:id="rId18"/>
    </p:embeddedFont>
    <p:embeddedFont>
      <p:font typeface="Nunito Sans" pitchFamily="2" charset="0"/>
      <p:regular r:id="rId19"/>
      <p:bold r:id="rId20"/>
      <p:italic r:id="rId21"/>
      <p:boldItalic r:id="rId22"/>
    </p:embeddedFont>
    <p:embeddedFont>
      <p:font typeface="Roboto Mono" panose="00000009000000000000" pitchFamily="49"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EKL9e3UnhgAoDAGLV8uv4vIa6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CAC09-3E5A-4BCA-B6BF-3752CF897A2F}" v="1479" dt="2026-05-06T15:02:34.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08"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undo custSel addSld modSld">
      <pc:chgData name="Adrian Salguero" userId="f921b06be2346e4d" providerId="LiveId" clId="{42694335-63BB-46EC-AF38-63FE051D1C63}" dt="2026-05-06T15:02:34.738" v="1691"/>
      <pc:docMkLst>
        <pc:docMk/>
      </pc:docMkLst>
      <pc:sldChg chg="modAnim">
        <pc:chgData name="Adrian Salguero" userId="f921b06be2346e4d" providerId="LiveId" clId="{42694335-63BB-46EC-AF38-63FE051D1C63}" dt="2026-05-06T15:00:43.144" v="1678"/>
        <pc:sldMkLst>
          <pc:docMk/>
          <pc:sldMk cId="0" sldId="258"/>
        </pc:sldMkLst>
      </pc:sldChg>
      <pc:sldChg chg="modAnim">
        <pc:chgData name="Adrian Salguero" userId="f921b06be2346e4d" providerId="LiveId" clId="{42694335-63BB-46EC-AF38-63FE051D1C63}" dt="2026-05-06T15:01:46.249" v="1683"/>
        <pc:sldMkLst>
          <pc:docMk/>
          <pc:sldMk cId="0" sldId="259"/>
        </pc:sldMkLst>
      </pc:sldChg>
      <pc:sldChg chg="modAnim">
        <pc:chgData name="Adrian Salguero" userId="f921b06be2346e4d" providerId="LiveId" clId="{42694335-63BB-46EC-AF38-63FE051D1C63}" dt="2026-05-06T15:01:49.872" v="1684"/>
        <pc:sldMkLst>
          <pc:docMk/>
          <pc:sldMk cId="0" sldId="260"/>
        </pc:sldMkLst>
      </pc:sldChg>
      <pc:sldChg chg="modSp mod">
        <pc:chgData name="Adrian Salguero" userId="f921b06be2346e4d" providerId="LiveId" clId="{42694335-63BB-46EC-AF38-63FE051D1C63}" dt="2026-05-06T14:49:54.766" v="1" actId="27636"/>
        <pc:sldMkLst>
          <pc:docMk/>
          <pc:sldMk cId="0" sldId="261"/>
        </pc:sldMkLst>
        <pc:spChg chg="mod">
          <ac:chgData name="Adrian Salguero" userId="f921b06be2346e4d" providerId="LiveId" clId="{42694335-63BB-46EC-AF38-63FE051D1C63}" dt="2026-05-06T14:49:54.766" v="1" actId="27636"/>
          <ac:spMkLst>
            <pc:docMk/>
            <pc:sldMk cId="0" sldId="261"/>
            <ac:spMk id="177" creationId="{00000000-0000-0000-0000-000000000000}"/>
          </ac:spMkLst>
        </pc:spChg>
      </pc:sldChg>
      <pc:sldChg chg="modAnim">
        <pc:chgData name="Adrian Salguero" userId="f921b06be2346e4d" providerId="LiveId" clId="{42694335-63BB-46EC-AF38-63FE051D1C63}" dt="2026-05-06T15:02:18.804" v="1687"/>
        <pc:sldMkLst>
          <pc:docMk/>
          <pc:sldMk cId="0" sldId="265"/>
        </pc:sldMkLst>
      </pc:sldChg>
      <pc:sldChg chg="addSp delSp modSp add mod modAnim">
        <pc:chgData name="Adrian Salguero" userId="f921b06be2346e4d" providerId="LiveId" clId="{42694335-63BB-46EC-AF38-63FE051D1C63}" dt="2026-05-06T15:02:34.738" v="1691"/>
        <pc:sldMkLst>
          <pc:docMk/>
          <pc:sldMk cId="3789767073" sldId="266"/>
        </pc:sldMkLst>
        <pc:spChg chg="add del mod">
          <ac:chgData name="Adrian Salguero" userId="f921b06be2346e4d" providerId="LiveId" clId="{42694335-63BB-46EC-AF38-63FE051D1C63}" dt="2026-05-06T14:51:09.404" v="158" actId="478"/>
          <ac:spMkLst>
            <pc:docMk/>
            <pc:sldMk cId="3789767073" sldId="266"/>
            <ac:spMk id="3" creationId="{28736096-F7E7-6977-C32C-605F60098EB8}"/>
          </ac:spMkLst>
        </pc:spChg>
        <pc:spChg chg="add mod">
          <ac:chgData name="Adrian Salguero" userId="f921b06be2346e4d" providerId="LiveId" clId="{42694335-63BB-46EC-AF38-63FE051D1C63}" dt="2026-05-06T14:52:10.378" v="455" actId="20577"/>
          <ac:spMkLst>
            <pc:docMk/>
            <pc:sldMk cId="3789767073" sldId="266"/>
            <ac:spMk id="4" creationId="{33979BC4-5438-E8FA-F246-EED685D4B7DB}"/>
          </ac:spMkLst>
        </pc:spChg>
        <pc:spChg chg="add mod">
          <ac:chgData name="Adrian Salguero" userId="f921b06be2346e4d" providerId="LiveId" clId="{42694335-63BB-46EC-AF38-63FE051D1C63}" dt="2026-05-06T14:53:23.081" v="802" actId="27636"/>
          <ac:spMkLst>
            <pc:docMk/>
            <pc:sldMk cId="3789767073" sldId="266"/>
            <ac:spMk id="5" creationId="{9B950BE6-FBF9-04D7-4E67-20878B66D4F8}"/>
          </ac:spMkLst>
        </pc:spChg>
        <pc:spChg chg="add mod">
          <ac:chgData name="Adrian Salguero" userId="f921b06be2346e4d" providerId="LiveId" clId="{42694335-63BB-46EC-AF38-63FE051D1C63}" dt="2026-05-06T14:53:28.097" v="803"/>
          <ac:spMkLst>
            <pc:docMk/>
            <pc:sldMk cId="3789767073" sldId="266"/>
            <ac:spMk id="6" creationId="{A205DB6B-92B9-65C3-0EA8-B4318B509EE9}"/>
          </ac:spMkLst>
        </pc:spChg>
        <pc:spChg chg="mod">
          <ac:chgData name="Adrian Salguero" userId="f921b06be2346e4d" providerId="LiveId" clId="{42694335-63BB-46EC-AF38-63FE051D1C63}" dt="2026-05-06T14:49:57.958" v="13" actId="20577"/>
          <ac:spMkLst>
            <pc:docMk/>
            <pc:sldMk cId="3789767073" sldId="266"/>
            <ac:spMk id="190" creationId="{327FB7E2-0EA1-FD2B-D930-C35C7B959701}"/>
          </ac:spMkLst>
        </pc:spChg>
        <pc:spChg chg="del mod">
          <ac:chgData name="Adrian Salguero" userId="f921b06be2346e4d" providerId="LiveId" clId="{42694335-63BB-46EC-AF38-63FE051D1C63}" dt="2026-05-06T14:51:06.661" v="156" actId="478"/>
          <ac:spMkLst>
            <pc:docMk/>
            <pc:sldMk cId="3789767073" sldId="266"/>
            <ac:spMk id="192" creationId="{8D408716-0BDA-5E10-FF8E-56E2288860F7}"/>
          </ac:spMkLst>
        </pc:spChg>
        <pc:picChg chg="del">
          <ac:chgData name="Adrian Salguero" userId="f921b06be2346e4d" providerId="LiveId" clId="{42694335-63BB-46EC-AF38-63FE051D1C63}" dt="2026-05-06T14:50:18.249" v="14" actId="478"/>
          <ac:picMkLst>
            <pc:docMk/>
            <pc:sldMk cId="3789767073" sldId="266"/>
            <ac:picMk id="191" creationId="{587C5F5C-08CC-3A2C-1EAD-9188B16E391F}"/>
          </ac:picMkLst>
        </pc:picChg>
      </pc:sldChg>
      <pc:sldChg chg="modSp add mod modAnim">
        <pc:chgData name="Adrian Salguero" userId="f921b06be2346e4d" providerId="LiveId" clId="{42694335-63BB-46EC-AF38-63FE051D1C63}" dt="2026-05-06T15:02:29.315" v="1689"/>
        <pc:sldMkLst>
          <pc:docMk/>
          <pc:sldMk cId="2168243683" sldId="267"/>
        </pc:sldMkLst>
        <pc:spChg chg="mod">
          <ac:chgData name="Adrian Salguero" userId="f921b06be2346e4d" providerId="LiveId" clId="{42694335-63BB-46EC-AF38-63FE051D1C63}" dt="2026-05-06T14:57:48.884" v="1672" actId="5793"/>
          <ac:spMkLst>
            <pc:docMk/>
            <pc:sldMk cId="2168243683" sldId="267"/>
            <ac:spMk id="4" creationId="{02C4F646-47D9-25EB-F4EA-9825AE2067CD}"/>
          </ac:spMkLst>
        </pc:spChg>
        <pc:spChg chg="mod">
          <ac:chgData name="Adrian Salguero" userId="f921b06be2346e4d" providerId="LiveId" clId="{42694335-63BB-46EC-AF38-63FE051D1C63}" dt="2026-05-06T14:57:44.458" v="1668" actId="1076"/>
          <ac:spMkLst>
            <pc:docMk/>
            <pc:sldMk cId="2168243683" sldId="267"/>
            <ac:spMk id="5" creationId="{5D101699-261E-A280-E4B3-77F402DE8A86}"/>
          </ac:spMkLst>
        </pc:spChg>
        <pc:spChg chg="mod">
          <ac:chgData name="Adrian Salguero" userId="f921b06be2346e4d" providerId="LiveId" clId="{42694335-63BB-46EC-AF38-63FE051D1C63}" dt="2026-05-06T14:53:51.603" v="906" actId="20577"/>
          <ac:spMkLst>
            <pc:docMk/>
            <pc:sldMk cId="2168243683" sldId="267"/>
            <ac:spMk id="190" creationId="{51339A2E-2B11-CA03-0113-2D9168DEF4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c1ea94da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dc1ea94da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DB2E6A7D-A730-6639-CC12-DC7AE7DCA1F5}"/>
            </a:ext>
          </a:extLst>
        </p:cNvPr>
        <p:cNvGrpSpPr/>
        <p:nvPr/>
      </p:nvGrpSpPr>
      <p:grpSpPr>
        <a:xfrm>
          <a:off x="0" y="0"/>
          <a:ext cx="0" cy="0"/>
          <a:chOff x="0" y="0"/>
          <a:chExt cx="0" cy="0"/>
        </a:xfrm>
      </p:grpSpPr>
      <p:sp>
        <p:nvSpPr>
          <p:cNvPr id="187" name="Google Shape;187;g3dc1ea94da4_0_20:notes">
            <a:extLst>
              <a:ext uri="{FF2B5EF4-FFF2-40B4-BE49-F238E27FC236}">
                <a16:creationId xmlns:a16="http://schemas.microsoft.com/office/drawing/2014/main" id="{D7CDD1DC-7977-62C9-C0F4-35F5060D05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dc1ea94da4_0_20:notes">
            <a:extLst>
              <a:ext uri="{FF2B5EF4-FFF2-40B4-BE49-F238E27FC236}">
                <a16:creationId xmlns:a16="http://schemas.microsoft.com/office/drawing/2014/main" id="{04C31A1B-A7ED-AF95-F9E6-E74E490C80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94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DFC47F66-3E47-9FED-58E4-86E8FD7B4EEB}"/>
            </a:ext>
          </a:extLst>
        </p:cNvPr>
        <p:cNvGrpSpPr/>
        <p:nvPr/>
      </p:nvGrpSpPr>
      <p:grpSpPr>
        <a:xfrm>
          <a:off x="0" y="0"/>
          <a:ext cx="0" cy="0"/>
          <a:chOff x="0" y="0"/>
          <a:chExt cx="0" cy="0"/>
        </a:xfrm>
      </p:grpSpPr>
      <p:sp>
        <p:nvSpPr>
          <p:cNvPr id="187" name="Google Shape;187;g3dc1ea94da4_0_20:notes">
            <a:extLst>
              <a:ext uri="{FF2B5EF4-FFF2-40B4-BE49-F238E27FC236}">
                <a16:creationId xmlns:a16="http://schemas.microsoft.com/office/drawing/2014/main" id="{F5F63408-98B3-18EF-C452-3067213991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dc1ea94da4_0_20:notes">
            <a:extLst>
              <a:ext uri="{FF2B5EF4-FFF2-40B4-BE49-F238E27FC236}">
                <a16:creationId xmlns:a16="http://schemas.microsoft.com/office/drawing/2014/main" id="{93FF765E-24D1-77F9-67F7-6EEB5287F55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144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d93c5f5d15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3d93c5f5d15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dc1ea94d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dc1ea94da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c1ea94da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dc1ea94da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da9f4d0f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da9f4d0f3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dbed81678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dbed81678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dc1ea94da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dc1ea94da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dc1ea94da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3dc1ea94da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
        <p:cNvGrpSpPr/>
        <p:nvPr/>
      </p:nvGrpSpPr>
      <p:grpSpPr>
        <a:xfrm>
          <a:off x="0" y="0"/>
          <a:ext cx="0" cy="0"/>
          <a:chOff x="0" y="0"/>
          <a:chExt cx="0" cy="0"/>
        </a:xfrm>
      </p:grpSpPr>
      <p:sp>
        <p:nvSpPr>
          <p:cNvPr id="10" name="Google Shape;10;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9"/>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 name="Google Shape;15;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8"/>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8"/>
          <p:cNvGrpSpPr/>
          <p:nvPr/>
        </p:nvGrpSpPr>
        <p:grpSpPr>
          <a:xfrm>
            <a:off x="5959222" y="4119576"/>
            <a:ext cx="2520951" cy="1024165"/>
            <a:chOff x="6917201" y="0"/>
            <a:chExt cx="2227776" cy="863400"/>
          </a:xfrm>
        </p:grpSpPr>
        <p:sp>
          <p:nvSpPr>
            <p:cNvPr id="112" name="Google Shape;112;p1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8"/>
          <p:cNvGrpSpPr/>
          <p:nvPr/>
        </p:nvGrpSpPr>
        <p:grpSpPr>
          <a:xfrm>
            <a:off x="199149" y="2"/>
            <a:ext cx="2795413" cy="1083308"/>
            <a:chOff x="6917201" y="0"/>
            <a:chExt cx="2227776" cy="863400"/>
          </a:xfrm>
        </p:grpSpPr>
        <p:sp>
          <p:nvSpPr>
            <p:cNvPr id="116" name="Google Shape;116;p1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8"/>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8"/>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2">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2">
            <a:alphaModFix/>
          </a:blip>
          <a:srcRect/>
          <a:stretch/>
        </p:blipFill>
        <p:spPr>
          <a:xfrm>
            <a:off x="4540335" y="0"/>
            <a:ext cx="4603667" cy="5143500"/>
          </a:xfrm>
          <a:prstGeom prst="rect">
            <a:avLst/>
          </a:prstGeom>
          <a:noFill/>
          <a:ln>
            <a:noFill/>
          </a:ln>
        </p:spPr>
      </p:pic>
      <p:sp>
        <p:nvSpPr>
          <p:cNvPr id="126" name="Google Shape;126;p20"/>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txBox="1">
            <a:spLocks noGrp="1"/>
          </p:cNvSpPr>
          <p:nvPr>
            <p:ph type="ctrTitle"/>
          </p:nvPr>
        </p:nvSpPr>
        <p:spPr>
          <a:xfrm>
            <a:off x="468925" y="2387250"/>
            <a:ext cx="3636600" cy="22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3000"/>
              <a:buNone/>
              <a:defRPr sz="3000" b="1">
                <a:solidFill>
                  <a:schemeClr val="accent4"/>
                </a:solidFill>
              </a:defRPr>
            </a:lvl1pPr>
            <a:lvl2pPr lvl="1" algn="l">
              <a:lnSpc>
                <a:spcPct val="100000"/>
              </a:lnSpc>
              <a:spcBef>
                <a:spcPts val="0"/>
              </a:spcBef>
              <a:spcAft>
                <a:spcPts val="0"/>
              </a:spcAft>
              <a:buClr>
                <a:srgbClr val="F67031"/>
              </a:buClr>
              <a:buSzPts val="3000"/>
              <a:buNone/>
              <a:defRPr sz="3000" b="1">
                <a:solidFill>
                  <a:srgbClr val="F67031"/>
                </a:solidFill>
              </a:defRPr>
            </a:lvl2pPr>
            <a:lvl3pPr lvl="2" algn="l">
              <a:lnSpc>
                <a:spcPct val="100000"/>
              </a:lnSpc>
              <a:spcBef>
                <a:spcPts val="0"/>
              </a:spcBef>
              <a:spcAft>
                <a:spcPts val="0"/>
              </a:spcAft>
              <a:buClr>
                <a:srgbClr val="F67031"/>
              </a:buClr>
              <a:buSzPts val="3000"/>
              <a:buNone/>
              <a:defRPr sz="3000" b="1">
                <a:solidFill>
                  <a:srgbClr val="F67031"/>
                </a:solidFill>
              </a:defRPr>
            </a:lvl3pPr>
            <a:lvl4pPr lvl="3" algn="l">
              <a:lnSpc>
                <a:spcPct val="100000"/>
              </a:lnSpc>
              <a:spcBef>
                <a:spcPts val="0"/>
              </a:spcBef>
              <a:spcAft>
                <a:spcPts val="0"/>
              </a:spcAft>
              <a:buClr>
                <a:srgbClr val="F67031"/>
              </a:buClr>
              <a:buSzPts val="3000"/>
              <a:buNone/>
              <a:defRPr sz="3000" b="1">
                <a:solidFill>
                  <a:srgbClr val="F67031"/>
                </a:solidFill>
              </a:defRPr>
            </a:lvl4pPr>
            <a:lvl5pPr lvl="4" algn="l">
              <a:lnSpc>
                <a:spcPct val="100000"/>
              </a:lnSpc>
              <a:spcBef>
                <a:spcPts val="0"/>
              </a:spcBef>
              <a:spcAft>
                <a:spcPts val="0"/>
              </a:spcAft>
              <a:buClr>
                <a:srgbClr val="F67031"/>
              </a:buClr>
              <a:buSzPts val="3000"/>
              <a:buNone/>
              <a:defRPr sz="3000" b="1">
                <a:solidFill>
                  <a:srgbClr val="F67031"/>
                </a:solidFill>
              </a:defRPr>
            </a:lvl5pPr>
            <a:lvl6pPr lvl="5" algn="l">
              <a:lnSpc>
                <a:spcPct val="100000"/>
              </a:lnSpc>
              <a:spcBef>
                <a:spcPts val="0"/>
              </a:spcBef>
              <a:spcAft>
                <a:spcPts val="0"/>
              </a:spcAft>
              <a:buClr>
                <a:srgbClr val="F67031"/>
              </a:buClr>
              <a:buSzPts val="3000"/>
              <a:buNone/>
              <a:defRPr sz="3000" b="1">
                <a:solidFill>
                  <a:srgbClr val="F67031"/>
                </a:solidFill>
              </a:defRPr>
            </a:lvl6pPr>
            <a:lvl7pPr lvl="6" algn="l">
              <a:lnSpc>
                <a:spcPct val="100000"/>
              </a:lnSpc>
              <a:spcBef>
                <a:spcPts val="0"/>
              </a:spcBef>
              <a:spcAft>
                <a:spcPts val="0"/>
              </a:spcAft>
              <a:buClr>
                <a:srgbClr val="F67031"/>
              </a:buClr>
              <a:buSzPts val="3000"/>
              <a:buNone/>
              <a:defRPr sz="3000" b="1">
                <a:solidFill>
                  <a:srgbClr val="F67031"/>
                </a:solidFill>
              </a:defRPr>
            </a:lvl7pPr>
            <a:lvl8pPr lvl="7" algn="l">
              <a:lnSpc>
                <a:spcPct val="100000"/>
              </a:lnSpc>
              <a:spcBef>
                <a:spcPts val="0"/>
              </a:spcBef>
              <a:spcAft>
                <a:spcPts val="0"/>
              </a:spcAft>
              <a:buClr>
                <a:srgbClr val="F67031"/>
              </a:buClr>
              <a:buSzPts val="3000"/>
              <a:buNone/>
              <a:defRPr sz="3000" b="1">
                <a:solidFill>
                  <a:srgbClr val="F67031"/>
                </a:solidFill>
              </a:defRPr>
            </a:lvl8pPr>
            <a:lvl9pPr lvl="8" algn="l">
              <a:lnSpc>
                <a:spcPct val="100000"/>
              </a:lnSpc>
              <a:spcBef>
                <a:spcPts val="0"/>
              </a:spcBef>
              <a:spcAft>
                <a:spcPts val="0"/>
              </a:spcAft>
              <a:buClr>
                <a:srgbClr val="F67031"/>
              </a:buClr>
              <a:buSzPts val="3000"/>
              <a:buNone/>
              <a:defRPr sz="3000" b="1">
                <a:solidFill>
                  <a:srgbClr val="F67031"/>
                </a:solidFill>
              </a:defRPr>
            </a:lvl9pPr>
          </a:lstStyle>
          <a:p>
            <a:endParaRPr/>
          </a:p>
        </p:txBody>
      </p:sp>
      <p:sp>
        <p:nvSpPr>
          <p:cNvPr id="128" name="Google Shape;128;p20"/>
          <p:cNvSpPr/>
          <p:nvPr/>
        </p:nvSpPr>
        <p:spPr>
          <a:xfrm>
            <a:off x="4574900" y="-150"/>
            <a:ext cx="185400" cy="5143500"/>
          </a:xfrm>
          <a:prstGeom prst="rect">
            <a:avLst/>
          </a:prstGeom>
          <a:gradFill>
            <a:gsLst>
              <a:gs pos="0">
                <a:srgbClr val="000014">
                  <a:alpha val="49019"/>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6"/>
        <p:cNvGrpSpPr/>
        <p:nvPr/>
      </p:nvGrpSpPr>
      <p:grpSpPr>
        <a:xfrm>
          <a:off x="0" y="0"/>
          <a:ext cx="0" cy="0"/>
          <a:chOff x="0" y="0"/>
          <a:chExt cx="0" cy="0"/>
        </a:xfrm>
      </p:grpSpPr>
      <p:sp>
        <p:nvSpPr>
          <p:cNvPr id="17" name="Google Shape;17;p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0"/>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0"/>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10"/>
          <p:cNvGrpSpPr/>
          <p:nvPr/>
        </p:nvGrpSpPr>
        <p:grpSpPr>
          <a:xfrm>
            <a:off x="255200" y="592"/>
            <a:ext cx="2250363" cy="1044300"/>
            <a:chOff x="255200" y="592"/>
            <a:chExt cx="2250363" cy="1044300"/>
          </a:xfrm>
        </p:grpSpPr>
        <p:sp>
          <p:nvSpPr>
            <p:cNvPr id="22" name="Google Shape;22;p1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10"/>
          <p:cNvGrpSpPr/>
          <p:nvPr/>
        </p:nvGrpSpPr>
        <p:grpSpPr>
          <a:xfrm>
            <a:off x="905395" y="592"/>
            <a:ext cx="2250363" cy="1044300"/>
            <a:chOff x="905395" y="592"/>
            <a:chExt cx="2250363" cy="1044300"/>
          </a:xfrm>
        </p:grpSpPr>
        <p:sp>
          <p:nvSpPr>
            <p:cNvPr id="26" name="Google Shape;26;p1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10"/>
          <p:cNvGrpSpPr/>
          <p:nvPr/>
        </p:nvGrpSpPr>
        <p:grpSpPr>
          <a:xfrm>
            <a:off x="7057468" y="5088"/>
            <a:ext cx="1851281" cy="752108"/>
            <a:chOff x="6917201" y="0"/>
            <a:chExt cx="2227776" cy="863400"/>
          </a:xfrm>
        </p:grpSpPr>
        <p:sp>
          <p:nvSpPr>
            <p:cNvPr id="30" name="Google Shape;30;p1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10"/>
          <p:cNvGrpSpPr/>
          <p:nvPr/>
        </p:nvGrpSpPr>
        <p:grpSpPr>
          <a:xfrm>
            <a:off x="6553032" y="4217852"/>
            <a:ext cx="2389067" cy="925737"/>
            <a:chOff x="6917201" y="0"/>
            <a:chExt cx="2227776" cy="863400"/>
          </a:xfrm>
        </p:grpSpPr>
        <p:sp>
          <p:nvSpPr>
            <p:cNvPr id="34" name="Google Shape;34;p1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10"/>
          <p:cNvGrpSpPr/>
          <p:nvPr/>
        </p:nvGrpSpPr>
        <p:grpSpPr>
          <a:xfrm>
            <a:off x="199149" y="4055652"/>
            <a:ext cx="2795413" cy="1083308"/>
            <a:chOff x="6917201" y="0"/>
            <a:chExt cx="2227776" cy="863400"/>
          </a:xfrm>
        </p:grpSpPr>
        <p:sp>
          <p:nvSpPr>
            <p:cNvPr id="38" name="Google Shape;38;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10"/>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10"/>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3" name="Google Shape;43;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11"/>
          <p:cNvGrpSpPr/>
          <p:nvPr/>
        </p:nvGrpSpPr>
        <p:grpSpPr>
          <a:xfrm>
            <a:off x="5594191" y="3961115"/>
            <a:ext cx="2910144" cy="1182340"/>
            <a:chOff x="6917201" y="0"/>
            <a:chExt cx="2227776" cy="863400"/>
          </a:xfrm>
        </p:grpSpPr>
        <p:sp>
          <p:nvSpPr>
            <p:cNvPr id="47" name="Google Shape;47;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1"/>
          <p:cNvGrpSpPr/>
          <p:nvPr/>
        </p:nvGrpSpPr>
        <p:grpSpPr>
          <a:xfrm>
            <a:off x="199149" y="2"/>
            <a:ext cx="2795413" cy="1083308"/>
            <a:chOff x="6917201" y="0"/>
            <a:chExt cx="2227776" cy="863400"/>
          </a:xfrm>
        </p:grpSpPr>
        <p:sp>
          <p:nvSpPr>
            <p:cNvPr id="51" name="Google Shape;51;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1"/>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1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12"/>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2" name="Google Shape;62;p12"/>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1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4"/>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1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15"/>
          <p:cNvGrpSpPr/>
          <p:nvPr/>
        </p:nvGrpSpPr>
        <p:grpSpPr>
          <a:xfrm>
            <a:off x="255991" y="-118"/>
            <a:ext cx="2251347" cy="1043408"/>
            <a:chOff x="3961956" y="4383950"/>
            <a:chExt cx="1160548" cy="548700"/>
          </a:xfrm>
        </p:grpSpPr>
        <p:sp>
          <p:nvSpPr>
            <p:cNvPr id="81" name="Google Shape;81;p1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5"/>
          <p:cNvGrpSpPr/>
          <p:nvPr/>
        </p:nvGrpSpPr>
        <p:grpSpPr>
          <a:xfrm>
            <a:off x="34934" y="4522125"/>
            <a:ext cx="1593305" cy="617072"/>
            <a:chOff x="6917201" y="0"/>
            <a:chExt cx="2227776" cy="863400"/>
          </a:xfrm>
        </p:grpSpPr>
        <p:sp>
          <p:nvSpPr>
            <p:cNvPr id="86" name="Google Shape;86;p1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5"/>
          <p:cNvGrpSpPr/>
          <p:nvPr/>
        </p:nvGrpSpPr>
        <p:grpSpPr>
          <a:xfrm>
            <a:off x="5886353" y="1243"/>
            <a:ext cx="3257454" cy="1261514"/>
            <a:chOff x="6917201" y="0"/>
            <a:chExt cx="2227776" cy="863400"/>
          </a:xfrm>
        </p:grpSpPr>
        <p:sp>
          <p:nvSpPr>
            <p:cNvPr id="90" name="Google Shape;90;p1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1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16"/>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16"/>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7"/>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8"/>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lido.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uides.gradescope.com/hc/en-us/articles/21863861823373-Adding-Group-Members-to-a-Submiss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title="cse163_background.png"/>
          <p:cNvPicPr preferRelativeResize="0"/>
          <p:nvPr/>
        </p:nvPicPr>
        <p:blipFill rotWithShape="1">
          <a:blip r:embed="rId3">
            <a:alphaModFix/>
          </a:blip>
          <a:srcRect/>
          <a:stretch/>
        </p:blipFill>
        <p:spPr>
          <a:xfrm>
            <a:off x="4667600" y="152200"/>
            <a:ext cx="4293599" cy="4839076"/>
          </a:xfrm>
          <a:prstGeom prst="rect">
            <a:avLst/>
          </a:prstGeom>
          <a:noFill/>
          <a:ln>
            <a:noFill/>
          </a:ln>
        </p:spPr>
      </p:pic>
      <p:sp>
        <p:nvSpPr>
          <p:cNvPr id="134" name="Google Shape;134;p1"/>
          <p:cNvSpPr txBox="1">
            <a:spLocks noGrp="1"/>
          </p:cNvSpPr>
          <p:nvPr>
            <p:ph type="ctrTitle" idx="4294967295"/>
          </p:nvPr>
        </p:nvSpPr>
        <p:spPr>
          <a:xfrm>
            <a:off x="459075" y="659075"/>
            <a:ext cx="3993000" cy="39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1" i="0" u="none" strike="noStrike" cap="none">
                <a:solidFill>
                  <a:schemeClr val="lt1"/>
                </a:solidFill>
                <a:latin typeface="Nunito"/>
                <a:ea typeface="Nunito"/>
                <a:cs typeface="Nunito"/>
                <a:sym typeface="Nunito"/>
              </a:rPr>
              <a:t>CSE 163</a:t>
            </a:r>
            <a:endParaRPr sz="28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2500" b="1"/>
              <a:t>Model Evaluation</a:t>
            </a: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lt1"/>
                </a:solidFill>
                <a:latin typeface="Nunito"/>
                <a:ea typeface="Nunito"/>
                <a:cs typeface="Nunito"/>
                <a:sym typeface="Nunito"/>
              </a:rPr>
              <a:t>Adrian Salguero</a:t>
            </a:r>
            <a:br>
              <a:rPr lang="en" sz="1400" b="1" i="0" u="none" strike="noStrike" cap="none">
                <a:solidFill>
                  <a:schemeClr val="lt1"/>
                </a:solidFill>
                <a:latin typeface="Nunito"/>
                <a:ea typeface="Nunito"/>
                <a:cs typeface="Nunito"/>
                <a:sym typeface="Nunito"/>
              </a:rPr>
            </a:br>
            <a:r>
              <a:rPr lang="en" sz="1400" b="1" i="0" u="none" strike="noStrike" cap="none">
                <a:solidFill>
                  <a:schemeClr val="lt1"/>
                </a:solidFill>
                <a:latin typeface="Nunito"/>
                <a:ea typeface="Nunito"/>
                <a:cs typeface="Nunito"/>
                <a:sym typeface="Nunito"/>
              </a:rPr>
              <a:t>Spring 2026</a:t>
            </a:r>
            <a:br>
              <a:rPr lang="en" sz="1200" b="1" i="0" u="none" strike="noStrike" cap="none">
                <a:solidFill>
                  <a:schemeClr val="lt1"/>
                </a:solidFill>
                <a:latin typeface="Nunito"/>
                <a:ea typeface="Nunito"/>
                <a:cs typeface="Nunito"/>
                <a:sym typeface="Nunito"/>
              </a:rPr>
            </a:br>
            <a:br>
              <a:rPr lang="en" sz="1200" b="1" i="0" u="none" strike="noStrike" cap="none">
                <a:solidFill>
                  <a:schemeClr val="lt1"/>
                </a:solidFill>
                <a:latin typeface="Nunito"/>
                <a:ea typeface="Nunito"/>
                <a:cs typeface="Nunito"/>
                <a:sym typeface="Nunito"/>
              </a:rPr>
            </a:br>
            <a:r>
              <a:rPr lang="en" sz="1200" b="1" i="0" u="none" strike="noStrike" cap="none">
                <a:solidFill>
                  <a:schemeClr val="lt1"/>
                </a:solidFill>
                <a:latin typeface="Nunito"/>
                <a:ea typeface="Nunito"/>
                <a:cs typeface="Nunito"/>
                <a:sym typeface="Nunito"/>
              </a:rPr>
              <a:t>💭Icebreaker (discuss with neighbors): ‘</a:t>
            </a:r>
            <a:endParaRPr sz="12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a:solidFill>
                  <a:srgbClr val="3F3F3F"/>
                </a:solidFill>
              </a:rPr>
              <a:t>Which fictional creature would you like as a pet?</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3F3F3F"/>
                </a:solidFill>
                <a:latin typeface="Nunito"/>
                <a:ea typeface="Nunito"/>
                <a:cs typeface="Nunito"/>
                <a:sym typeface="Nunito"/>
              </a:rPr>
              <a:t>Add to our Slido!</a:t>
            </a:r>
            <a:endParaRPr sz="1200" b="1" i="0" u="none" strike="noStrike" cap="none">
              <a:solidFill>
                <a:srgbClr val="3F3F3F"/>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Nunito"/>
              <a:ea typeface="Nunito"/>
              <a:cs typeface="Nunito"/>
              <a:sym typeface="Nunito"/>
            </a:endParaRPr>
          </a:p>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chemeClr val="lt1"/>
              </a:solidFill>
              <a:latin typeface="Nunito"/>
              <a:ea typeface="Nunito"/>
              <a:cs typeface="Nunito"/>
              <a:sym typeface="Nunito"/>
            </a:endParaRPr>
          </a:p>
        </p:txBody>
      </p:sp>
      <p:pic>
        <p:nvPicPr>
          <p:cNvPr id="135" name="Google Shape;135;p1"/>
          <p:cNvPicPr preferRelativeResize="0"/>
          <p:nvPr/>
        </p:nvPicPr>
        <p:blipFill rotWithShape="1">
          <a:blip r:embed="rId4">
            <a:alphaModFix amt="31000"/>
          </a:blip>
          <a:srcRect/>
          <a:stretch/>
        </p:blipFill>
        <p:spPr>
          <a:xfrm>
            <a:off x="459087" y="261632"/>
            <a:ext cx="487974" cy="487974"/>
          </a:xfrm>
          <a:prstGeom prst="rect">
            <a:avLst/>
          </a:prstGeom>
          <a:noFill/>
          <a:ln>
            <a:noFill/>
          </a:ln>
        </p:spPr>
      </p:pic>
      <p:sp>
        <p:nvSpPr>
          <p:cNvPr id="136" name="Google Shape;136;p1"/>
          <p:cNvSpPr txBox="1"/>
          <p:nvPr/>
        </p:nvSpPr>
        <p:spPr>
          <a:xfrm>
            <a:off x="2274362" y="3619200"/>
            <a:ext cx="1306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slido.com</a:t>
            </a:r>
            <a:endParaRPr sz="2000" b="0" i="1"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#cse163</a:t>
            </a:r>
            <a:endParaRPr sz="2000" b="0" i="0" u="none" strike="noStrike" cap="none">
              <a:solidFill>
                <a:srgbClr val="000000"/>
              </a:solidFill>
              <a:latin typeface="Arial"/>
              <a:ea typeface="Arial"/>
              <a:cs typeface="Arial"/>
              <a:sym typeface="Arial"/>
            </a:endParaRPr>
          </a:p>
        </p:txBody>
      </p:sp>
      <p:pic>
        <p:nvPicPr>
          <p:cNvPr id="137" name="Google Shape;137;p1" title="slido.png"/>
          <p:cNvPicPr preferRelativeResize="0"/>
          <p:nvPr/>
        </p:nvPicPr>
        <p:blipFill>
          <a:blip r:embed="rId6">
            <a:alphaModFix/>
          </a:blip>
          <a:stretch>
            <a:fillRect/>
          </a:stretch>
        </p:blipFill>
        <p:spPr>
          <a:xfrm>
            <a:off x="947050" y="3246500"/>
            <a:ext cx="1358025" cy="1345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dc1ea94da4_0_48"/>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Visualize the split</a:t>
            </a:r>
            <a:endParaRPr>
              <a:solidFill>
                <a:srgbClr val="AF7B51"/>
              </a:solidFill>
            </a:endParaRPr>
          </a:p>
        </p:txBody>
      </p:sp>
      <p:sp>
        <p:nvSpPr>
          <p:cNvPr id="219" name="Google Shape;219;g3dc1ea94da4_0_48"/>
          <p:cNvSpPr/>
          <p:nvPr/>
        </p:nvSpPr>
        <p:spPr>
          <a:xfrm>
            <a:off x="1339488" y="1829975"/>
            <a:ext cx="1940700" cy="1590000"/>
          </a:xfrm>
          <a:prstGeom prst="rect">
            <a:avLst/>
          </a:prstGeom>
          <a:noFill/>
          <a:ln w="9525" cap="flat" cmpd="sng">
            <a:solidFill>
              <a:srgbClr val="9633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3dc1ea94da4_0_48"/>
          <p:cNvSpPr/>
          <p:nvPr/>
        </p:nvSpPr>
        <p:spPr>
          <a:xfrm>
            <a:off x="1456713" y="2233000"/>
            <a:ext cx="1098900" cy="10845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A81BA"/>
              </a:solidFill>
              <a:latin typeface="Arial"/>
              <a:ea typeface="Arial"/>
              <a:cs typeface="Arial"/>
              <a:sym typeface="Arial"/>
            </a:endParaRPr>
          </a:p>
        </p:txBody>
      </p:sp>
      <p:sp>
        <p:nvSpPr>
          <p:cNvPr id="221" name="Google Shape;221;g3dc1ea94da4_0_48"/>
          <p:cNvSpPr/>
          <p:nvPr/>
        </p:nvSpPr>
        <p:spPr>
          <a:xfrm>
            <a:off x="2628888" y="2233000"/>
            <a:ext cx="427800" cy="1084500"/>
          </a:xfrm>
          <a:prstGeom prst="rect">
            <a:avLst/>
          </a:pr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3dc1ea94da4_0_48"/>
          <p:cNvSpPr/>
          <p:nvPr/>
        </p:nvSpPr>
        <p:spPr>
          <a:xfrm>
            <a:off x="3903888" y="3456675"/>
            <a:ext cx="1098900" cy="336900"/>
          </a:xfrm>
          <a:prstGeom prst="rect">
            <a:avLst/>
          </a:prstGeom>
          <a:solidFill>
            <a:srgbClr val="388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dc1ea94da4_0_48"/>
          <p:cNvSpPr/>
          <p:nvPr/>
        </p:nvSpPr>
        <p:spPr>
          <a:xfrm>
            <a:off x="6402288" y="4460450"/>
            <a:ext cx="427800" cy="336900"/>
          </a:xfrm>
          <a:prstGeom prst="rect">
            <a:avLst/>
          </a:prstGeom>
          <a:solidFill>
            <a:srgbClr val="8BAB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3dc1ea94da4_0_48"/>
          <p:cNvSpPr txBox="1"/>
          <p:nvPr/>
        </p:nvSpPr>
        <p:spPr>
          <a:xfrm>
            <a:off x="1456713" y="1882075"/>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feat_train</a:t>
            </a:r>
            <a:endParaRPr sz="1200" b="0" i="0" u="none" strike="noStrike" cap="none">
              <a:solidFill>
                <a:srgbClr val="000000"/>
              </a:solidFill>
              <a:latin typeface="Nunito Sans"/>
              <a:ea typeface="Nunito Sans"/>
              <a:cs typeface="Nunito Sans"/>
              <a:sym typeface="Nunito Sans"/>
            </a:endParaRPr>
          </a:p>
        </p:txBody>
      </p:sp>
      <p:sp>
        <p:nvSpPr>
          <p:cNvPr id="225" name="Google Shape;225;g3dc1ea94da4_0_48"/>
          <p:cNvSpPr txBox="1"/>
          <p:nvPr/>
        </p:nvSpPr>
        <p:spPr>
          <a:xfrm>
            <a:off x="2555613" y="1882075"/>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lab_train</a:t>
            </a:r>
            <a:endParaRPr sz="1200" b="0" i="0" u="none" strike="noStrike" cap="none">
              <a:solidFill>
                <a:srgbClr val="000000"/>
              </a:solidFill>
              <a:latin typeface="Nunito Sans"/>
              <a:ea typeface="Nunito Sans"/>
              <a:cs typeface="Nunito Sans"/>
              <a:sym typeface="Nunito Sans"/>
            </a:endParaRPr>
          </a:p>
        </p:txBody>
      </p:sp>
      <p:sp>
        <p:nvSpPr>
          <p:cNvPr id="226" name="Google Shape;226;g3dc1ea94da4_0_48"/>
          <p:cNvSpPr txBox="1"/>
          <p:nvPr/>
        </p:nvSpPr>
        <p:spPr>
          <a:xfrm>
            <a:off x="3903888" y="3793575"/>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feat_test</a:t>
            </a:r>
            <a:endParaRPr sz="1200" b="0" i="0" u="none" strike="noStrike" cap="none">
              <a:solidFill>
                <a:srgbClr val="000000"/>
              </a:solidFill>
              <a:latin typeface="Nunito Sans"/>
              <a:ea typeface="Nunito Sans"/>
              <a:cs typeface="Nunito Sans"/>
              <a:sym typeface="Nunito Sans"/>
            </a:endParaRPr>
          </a:p>
        </p:txBody>
      </p:sp>
      <p:sp>
        <p:nvSpPr>
          <p:cNvPr id="227" name="Google Shape;227;g3dc1ea94da4_0_48"/>
          <p:cNvSpPr txBox="1"/>
          <p:nvPr/>
        </p:nvSpPr>
        <p:spPr>
          <a:xfrm>
            <a:off x="6842138" y="4444250"/>
            <a:ext cx="842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lab_test</a:t>
            </a:r>
            <a:endParaRPr sz="1200" b="0" i="0" u="none" strike="noStrike" cap="none">
              <a:solidFill>
                <a:srgbClr val="000000"/>
              </a:solidFill>
              <a:latin typeface="Nunito Sans"/>
              <a:ea typeface="Nunito Sans"/>
              <a:cs typeface="Nunito Sans"/>
              <a:sym typeface="Nunito Sans"/>
            </a:endParaRPr>
          </a:p>
        </p:txBody>
      </p:sp>
      <p:sp>
        <p:nvSpPr>
          <p:cNvPr id="228" name="Google Shape;228;g3dc1ea94da4_0_48"/>
          <p:cNvSpPr/>
          <p:nvPr/>
        </p:nvSpPr>
        <p:spPr>
          <a:xfrm>
            <a:off x="3903888" y="1712750"/>
            <a:ext cx="737700" cy="1209000"/>
          </a:xfrm>
          <a:prstGeom prst="can">
            <a:avLst>
              <a:gd name="adj" fmla="val 25000"/>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9" name="Google Shape;229;g3dc1ea94da4_0_48"/>
          <p:cNvCxnSpPr>
            <a:stCxn id="219" idx="3"/>
          </p:cNvCxnSpPr>
          <p:nvPr/>
        </p:nvCxnSpPr>
        <p:spPr>
          <a:xfrm rot="10800000" flipH="1">
            <a:off x="3280188" y="2423375"/>
            <a:ext cx="565200" cy="201600"/>
          </a:xfrm>
          <a:prstGeom prst="straightConnector1">
            <a:avLst/>
          </a:prstGeom>
          <a:noFill/>
          <a:ln w="9525" cap="flat" cmpd="sng">
            <a:solidFill>
              <a:srgbClr val="666666"/>
            </a:solidFill>
            <a:prstDash val="solid"/>
            <a:round/>
            <a:headEnd type="none" w="sm" len="sm"/>
            <a:tailEnd type="triangle" w="med" len="med"/>
          </a:ln>
        </p:spPr>
      </p:cxnSp>
      <p:sp>
        <p:nvSpPr>
          <p:cNvPr id="230" name="Google Shape;230;g3dc1ea94da4_0_48"/>
          <p:cNvSpPr/>
          <p:nvPr/>
        </p:nvSpPr>
        <p:spPr>
          <a:xfrm>
            <a:off x="5265238" y="1712750"/>
            <a:ext cx="737700" cy="1209000"/>
          </a:xfrm>
          <a:prstGeom prst="can">
            <a:avLst>
              <a:gd name="adj" fmla="val 25000"/>
            </a:avLst>
          </a:prstGeom>
          <a:solidFill>
            <a:srgbClr val="3A81BA"/>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1" name="Google Shape;231;g3dc1ea94da4_0_48"/>
          <p:cNvCxnSpPr>
            <a:endCxn id="230" idx="2"/>
          </p:cNvCxnSpPr>
          <p:nvPr/>
        </p:nvCxnSpPr>
        <p:spPr>
          <a:xfrm rot="10800000" flipH="1">
            <a:off x="4643938" y="2317250"/>
            <a:ext cx="621300" cy="10800"/>
          </a:xfrm>
          <a:prstGeom prst="straightConnector1">
            <a:avLst/>
          </a:prstGeom>
          <a:noFill/>
          <a:ln w="9525" cap="flat" cmpd="sng">
            <a:solidFill>
              <a:srgbClr val="666666"/>
            </a:solidFill>
            <a:prstDash val="solid"/>
            <a:round/>
            <a:headEnd type="none" w="sm" len="sm"/>
            <a:tailEnd type="triangle" w="med" len="med"/>
          </a:ln>
        </p:spPr>
      </p:cxnSp>
      <p:sp>
        <p:nvSpPr>
          <p:cNvPr id="232" name="Google Shape;232;g3dc1ea94da4_0_48"/>
          <p:cNvSpPr txBox="1"/>
          <p:nvPr/>
        </p:nvSpPr>
        <p:spPr>
          <a:xfrm>
            <a:off x="4705188" y="1947950"/>
            <a:ext cx="492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Mono"/>
                <a:ea typeface="Roboto Mono"/>
                <a:cs typeface="Roboto Mono"/>
                <a:sym typeface="Roboto Mono"/>
              </a:rPr>
              <a:t>fit</a:t>
            </a:r>
            <a:endParaRPr sz="1200" b="0" i="0" u="none" strike="noStrike" cap="none">
              <a:solidFill>
                <a:srgbClr val="000000"/>
              </a:solidFill>
              <a:latin typeface="Roboto Mono"/>
              <a:ea typeface="Roboto Mono"/>
              <a:cs typeface="Roboto Mono"/>
              <a:sym typeface="Roboto Mono"/>
            </a:endParaRPr>
          </a:p>
        </p:txBody>
      </p:sp>
      <p:sp>
        <p:nvSpPr>
          <p:cNvPr id="233" name="Google Shape;233;g3dc1ea94da4_0_48"/>
          <p:cNvSpPr txBox="1"/>
          <p:nvPr/>
        </p:nvSpPr>
        <p:spPr>
          <a:xfrm>
            <a:off x="3903888" y="1152575"/>
            <a:ext cx="737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Empty model</a:t>
            </a:r>
            <a:endParaRPr sz="1200" b="0" i="0" u="none" strike="noStrike" cap="none">
              <a:solidFill>
                <a:srgbClr val="000000"/>
              </a:solidFill>
              <a:latin typeface="Nunito Sans"/>
              <a:ea typeface="Nunito Sans"/>
              <a:cs typeface="Nunito Sans"/>
              <a:sym typeface="Nunito Sans"/>
            </a:endParaRPr>
          </a:p>
        </p:txBody>
      </p:sp>
      <p:sp>
        <p:nvSpPr>
          <p:cNvPr id="234" name="Google Shape;234;g3dc1ea94da4_0_48"/>
          <p:cNvSpPr txBox="1"/>
          <p:nvPr/>
        </p:nvSpPr>
        <p:spPr>
          <a:xfrm>
            <a:off x="5265238" y="1152575"/>
            <a:ext cx="737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Trained model</a:t>
            </a:r>
            <a:endParaRPr sz="1200" b="0" i="0" u="none" strike="noStrike" cap="none">
              <a:solidFill>
                <a:srgbClr val="000000"/>
              </a:solidFill>
              <a:latin typeface="Nunito Sans"/>
              <a:ea typeface="Nunito Sans"/>
              <a:cs typeface="Nunito Sans"/>
              <a:sym typeface="Nunito Sans"/>
            </a:endParaRPr>
          </a:p>
        </p:txBody>
      </p:sp>
      <p:cxnSp>
        <p:nvCxnSpPr>
          <p:cNvPr id="235" name="Google Shape;235;g3dc1ea94da4_0_48"/>
          <p:cNvCxnSpPr/>
          <p:nvPr/>
        </p:nvCxnSpPr>
        <p:spPr>
          <a:xfrm rot="10800000" flipH="1">
            <a:off x="4944313" y="2987725"/>
            <a:ext cx="549600" cy="351600"/>
          </a:xfrm>
          <a:prstGeom prst="straightConnector1">
            <a:avLst/>
          </a:prstGeom>
          <a:noFill/>
          <a:ln w="9525" cap="flat" cmpd="sng">
            <a:solidFill>
              <a:srgbClr val="666666"/>
            </a:solidFill>
            <a:prstDash val="solid"/>
            <a:round/>
            <a:headEnd type="none" w="sm" len="sm"/>
            <a:tailEnd type="triangle" w="med" len="med"/>
          </a:ln>
        </p:spPr>
      </p:cxnSp>
      <p:cxnSp>
        <p:nvCxnSpPr>
          <p:cNvPr id="236" name="Google Shape;236;g3dc1ea94da4_0_48"/>
          <p:cNvCxnSpPr/>
          <p:nvPr/>
        </p:nvCxnSpPr>
        <p:spPr>
          <a:xfrm>
            <a:off x="5786913" y="3038925"/>
            <a:ext cx="542100" cy="381000"/>
          </a:xfrm>
          <a:prstGeom prst="straightConnector1">
            <a:avLst/>
          </a:prstGeom>
          <a:noFill/>
          <a:ln w="9525" cap="flat" cmpd="sng">
            <a:solidFill>
              <a:srgbClr val="666666"/>
            </a:solidFill>
            <a:prstDash val="solid"/>
            <a:round/>
            <a:headEnd type="none" w="sm" len="sm"/>
            <a:tailEnd type="triangle" w="med" len="med"/>
          </a:ln>
        </p:spPr>
      </p:cxnSp>
      <p:sp>
        <p:nvSpPr>
          <p:cNvPr id="237" name="Google Shape;237;g3dc1ea94da4_0_48"/>
          <p:cNvSpPr/>
          <p:nvPr/>
        </p:nvSpPr>
        <p:spPr>
          <a:xfrm>
            <a:off x="6387613" y="3456675"/>
            <a:ext cx="427800" cy="336900"/>
          </a:xfrm>
          <a:prstGeom prst="rect">
            <a:avLst/>
          </a:prstGeom>
          <a:solidFill>
            <a:srgbClr val="D89F3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dc1ea94da4_0_48"/>
          <p:cNvSpPr txBox="1"/>
          <p:nvPr/>
        </p:nvSpPr>
        <p:spPr>
          <a:xfrm>
            <a:off x="6815413" y="3440475"/>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predictions</a:t>
            </a:r>
            <a:endParaRPr sz="1200" b="0" i="0" u="none" strike="noStrike" cap="none">
              <a:solidFill>
                <a:srgbClr val="000000"/>
              </a:solidFill>
              <a:latin typeface="Nunito Sans"/>
              <a:ea typeface="Nunito Sans"/>
              <a:cs typeface="Nunito Sans"/>
              <a:sym typeface="Nunito Sans"/>
            </a:endParaRPr>
          </a:p>
        </p:txBody>
      </p:sp>
      <p:cxnSp>
        <p:nvCxnSpPr>
          <p:cNvPr id="239" name="Google Shape;239;g3dc1ea94da4_0_48"/>
          <p:cNvCxnSpPr>
            <a:stCxn id="237" idx="2"/>
            <a:endCxn id="223" idx="0"/>
          </p:cNvCxnSpPr>
          <p:nvPr/>
        </p:nvCxnSpPr>
        <p:spPr>
          <a:xfrm>
            <a:off x="6601513" y="3793575"/>
            <a:ext cx="14700" cy="666900"/>
          </a:xfrm>
          <a:prstGeom prst="straightConnector1">
            <a:avLst/>
          </a:prstGeom>
          <a:noFill/>
          <a:ln w="9525" cap="flat" cmpd="sng">
            <a:solidFill>
              <a:srgbClr val="666666"/>
            </a:solidFill>
            <a:prstDash val="solid"/>
            <a:round/>
            <a:headEnd type="triangle" w="med" len="med"/>
            <a:tailEnd type="triangle" w="med" len="med"/>
          </a:ln>
        </p:spPr>
      </p:cxnSp>
      <p:sp>
        <p:nvSpPr>
          <p:cNvPr id="240" name="Google Shape;240;g3dc1ea94da4_0_48"/>
          <p:cNvSpPr txBox="1"/>
          <p:nvPr/>
        </p:nvSpPr>
        <p:spPr>
          <a:xfrm>
            <a:off x="5130563" y="3942375"/>
            <a:ext cx="1485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Roboto Mono"/>
                <a:ea typeface="Roboto Mono"/>
                <a:cs typeface="Roboto Mono"/>
                <a:sym typeface="Roboto Mono"/>
              </a:rPr>
              <a:t>accuracy_score</a:t>
            </a:r>
            <a:endParaRPr sz="1200" b="0" i="0" u="none" strike="noStrike" cap="none" dirty="0">
              <a:solidFill>
                <a:srgbClr val="000000"/>
              </a:solidFill>
              <a:latin typeface="Roboto Mono"/>
              <a:ea typeface="Roboto Mono"/>
              <a:cs typeface="Roboto Mono"/>
              <a:sym typeface="Roboto Mono"/>
            </a:endParaRPr>
          </a:p>
        </p:txBody>
      </p:sp>
      <p:sp>
        <p:nvSpPr>
          <p:cNvPr id="241" name="Google Shape;241;g3dc1ea94da4_0_48"/>
          <p:cNvSpPr txBox="1"/>
          <p:nvPr/>
        </p:nvSpPr>
        <p:spPr>
          <a:xfrm>
            <a:off x="5889488" y="2862300"/>
            <a:ext cx="879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Roboto Mono"/>
                <a:ea typeface="Roboto Mono"/>
                <a:cs typeface="Roboto Mono"/>
                <a:sym typeface="Roboto Mono"/>
              </a:rPr>
              <a:t>predict</a:t>
            </a:r>
            <a:endParaRPr sz="1200" b="0" i="0" u="none" strike="noStrike" cap="none" dirty="0">
              <a:solidFill>
                <a:srgbClr val="000000"/>
              </a:solidFill>
              <a:latin typeface="Roboto Mono"/>
              <a:ea typeface="Roboto Mono"/>
              <a:cs typeface="Roboto Mono"/>
              <a:sym typeface="Roboto Mo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3" grpId="0" animBg="1"/>
      <p:bldP spid="226" grpId="0"/>
      <p:bldP spid="227" grpId="0"/>
      <p:bldP spid="237" grpId="0" animBg="1"/>
      <p:bldP spid="238" grpId="0"/>
      <p:bldP spid="240" grpId="0"/>
      <p:bldP spid="2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B49008A2-A038-B829-5CC6-4C568A59CB86}"/>
            </a:ext>
          </a:extLst>
        </p:cNvPr>
        <p:cNvGrpSpPr/>
        <p:nvPr/>
      </p:nvGrpSpPr>
      <p:grpSpPr>
        <a:xfrm>
          <a:off x="0" y="0"/>
          <a:ext cx="0" cy="0"/>
          <a:chOff x="0" y="0"/>
          <a:chExt cx="0" cy="0"/>
        </a:xfrm>
      </p:grpSpPr>
      <p:sp>
        <p:nvSpPr>
          <p:cNvPr id="190" name="Google Shape;190;g3dc1ea94da4_0_20">
            <a:extLst>
              <a:ext uri="{FF2B5EF4-FFF2-40B4-BE49-F238E27FC236}">
                <a16:creationId xmlns:a16="http://schemas.microsoft.com/office/drawing/2014/main" id="{327FB7E2-0EA1-FD2B-D930-C35C7B959701}"/>
              </a:ext>
            </a:extLst>
          </p:cNvPr>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solidFill>
                  <a:srgbClr val="AF7B51"/>
                </a:solidFill>
              </a:rPr>
              <a:t>Ground Rules</a:t>
            </a:r>
            <a:endParaRPr dirty="0">
              <a:solidFill>
                <a:srgbClr val="AF7B51"/>
              </a:solidFill>
            </a:endParaRPr>
          </a:p>
        </p:txBody>
      </p:sp>
      <p:sp>
        <p:nvSpPr>
          <p:cNvPr id="4" name="Google Shape;169;g3dc1ea94da4_0_7">
            <a:extLst>
              <a:ext uri="{FF2B5EF4-FFF2-40B4-BE49-F238E27FC236}">
                <a16:creationId xmlns:a16="http://schemas.microsoft.com/office/drawing/2014/main" id="{33979BC4-5438-E8FA-F246-EED685D4B7DB}"/>
              </a:ext>
            </a:extLst>
          </p:cNvPr>
          <p:cNvSpPr txBox="1">
            <a:spLocks/>
          </p:cNvSpPr>
          <p:nvPr/>
        </p:nvSpPr>
        <p:spPr>
          <a:xfrm>
            <a:off x="819150" y="1152563"/>
            <a:ext cx="7505700" cy="132029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42900">
              <a:buSzPts val="1800"/>
            </a:pPr>
            <a:r>
              <a:rPr lang="en-US" sz="1600" dirty="0"/>
              <a:t>Talking about social impact and ethics in data science can be challenging since its effects can be deeply personal or harmful</a:t>
            </a:r>
            <a:endParaRPr lang="en-US" sz="1600" b="1" i="1" dirty="0"/>
          </a:p>
          <a:p>
            <a:pPr lvl="1" indent="-317500">
              <a:buSzPts val="1400"/>
            </a:pPr>
            <a:r>
              <a:rPr lang="en-US" sz="1400" i="1" dirty="0"/>
              <a:t>Many reasonable people have differing opinions on how to draw the line between okay/not okay, there isn’t always an easy yes/no answer</a:t>
            </a:r>
          </a:p>
        </p:txBody>
      </p:sp>
      <p:sp>
        <p:nvSpPr>
          <p:cNvPr id="5" name="Google Shape;169;g3dc1ea94da4_0_7">
            <a:extLst>
              <a:ext uri="{FF2B5EF4-FFF2-40B4-BE49-F238E27FC236}">
                <a16:creationId xmlns:a16="http://schemas.microsoft.com/office/drawing/2014/main" id="{9B950BE6-FBF9-04D7-4E67-20878B66D4F8}"/>
              </a:ext>
            </a:extLst>
          </p:cNvPr>
          <p:cNvSpPr txBox="1">
            <a:spLocks/>
          </p:cNvSpPr>
          <p:nvPr/>
        </p:nvSpPr>
        <p:spPr>
          <a:xfrm>
            <a:off x="819150" y="2472856"/>
            <a:ext cx="7505700" cy="209914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42900">
              <a:buSzPts val="1800"/>
            </a:pPr>
            <a:r>
              <a:rPr lang="en-US" sz="1600" dirty="0"/>
              <a:t>Productive Discussions</a:t>
            </a:r>
            <a:endParaRPr lang="en-US" sz="1600" b="1" i="1" dirty="0"/>
          </a:p>
          <a:p>
            <a:pPr lvl="1" indent="-317500">
              <a:buSzPts val="1400"/>
            </a:pPr>
            <a:r>
              <a:rPr lang="en-US" sz="1400" i="1" dirty="0"/>
              <a:t>Listen with intention to understand first and forming an opinion only after you fully understand</a:t>
            </a:r>
          </a:p>
          <a:p>
            <a:pPr lvl="1" indent="-317500">
              <a:buSzPts val="1400"/>
            </a:pPr>
            <a:r>
              <a:rPr lang="en-US" sz="1400" i="1" dirty="0"/>
              <a:t>Take responsibility for the intended and unintended effects of your words and actions on others</a:t>
            </a:r>
          </a:p>
          <a:p>
            <a:pPr lvl="1" indent="-317500">
              <a:buSzPts val="1400"/>
            </a:pPr>
            <a:r>
              <a:rPr lang="en-US" sz="1400" i="1" dirty="0"/>
              <a:t>Mindfully respond to others’ ideas by acknowledging the unique value of each contribution</a:t>
            </a:r>
          </a:p>
        </p:txBody>
      </p:sp>
    </p:spTree>
    <p:extLst>
      <p:ext uri="{BB962C8B-B14F-4D97-AF65-F5344CB8AC3E}">
        <p14:creationId xmlns:p14="http://schemas.microsoft.com/office/powerpoint/2010/main" val="378976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DBDEB33-1DB6-E76F-AB79-829A7BF0C600}"/>
            </a:ext>
          </a:extLst>
        </p:cNvPr>
        <p:cNvGrpSpPr/>
        <p:nvPr/>
      </p:nvGrpSpPr>
      <p:grpSpPr>
        <a:xfrm>
          <a:off x="0" y="0"/>
          <a:ext cx="0" cy="0"/>
          <a:chOff x="0" y="0"/>
          <a:chExt cx="0" cy="0"/>
        </a:xfrm>
      </p:grpSpPr>
      <p:sp>
        <p:nvSpPr>
          <p:cNvPr id="190" name="Google Shape;190;g3dc1ea94da4_0_20">
            <a:extLst>
              <a:ext uri="{FF2B5EF4-FFF2-40B4-BE49-F238E27FC236}">
                <a16:creationId xmlns:a16="http://schemas.microsoft.com/office/drawing/2014/main" id="{51339A2E-2B11-CA03-0113-2D9168DEF4A3}"/>
              </a:ext>
            </a:extLst>
          </p:cNvPr>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solidFill>
                  <a:srgbClr val="AF7B51"/>
                </a:solidFill>
              </a:rPr>
              <a:t>Discussion – Lesson Quiz</a:t>
            </a:r>
            <a:endParaRPr dirty="0">
              <a:solidFill>
                <a:srgbClr val="AF7B51"/>
              </a:solidFill>
            </a:endParaRPr>
          </a:p>
        </p:txBody>
      </p:sp>
      <p:sp>
        <p:nvSpPr>
          <p:cNvPr id="4" name="Google Shape;169;g3dc1ea94da4_0_7">
            <a:extLst>
              <a:ext uri="{FF2B5EF4-FFF2-40B4-BE49-F238E27FC236}">
                <a16:creationId xmlns:a16="http://schemas.microsoft.com/office/drawing/2014/main" id="{02C4F646-47D9-25EB-F4EA-9825AE2067CD}"/>
              </a:ext>
            </a:extLst>
          </p:cNvPr>
          <p:cNvSpPr txBox="1">
            <a:spLocks/>
          </p:cNvSpPr>
          <p:nvPr/>
        </p:nvSpPr>
        <p:spPr>
          <a:xfrm>
            <a:off x="819150" y="1152563"/>
            <a:ext cx="7505700" cy="243874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indent="-342900">
              <a:buSzPts val="1800"/>
              <a:buFont typeface="+mj-lt"/>
              <a:buAutoNum type="arabicPeriod"/>
            </a:pPr>
            <a:r>
              <a:rPr lang="en-US" sz="1600" dirty="0"/>
              <a:t>Consider the case of our credit card churn predictor. Suppose we were using it in our first case use of predicting whether a current customer is likely to churn, and if they are, </a:t>
            </a:r>
            <a:r>
              <a:rPr lang="en-US" sz="1600" b="1" dirty="0"/>
              <a:t>provide them with special offers to incentivize them to stay.</a:t>
            </a:r>
          </a:p>
          <a:p>
            <a:pPr indent="-342900">
              <a:buSzPts val="1800"/>
              <a:buFont typeface="+mj-lt"/>
              <a:buAutoNum type="arabicPeriod"/>
            </a:pPr>
            <a:endParaRPr lang="en-US" sz="1600" dirty="0"/>
          </a:p>
          <a:p>
            <a:pPr indent="-342900">
              <a:buSzPts val="1800"/>
              <a:buFont typeface="+mj-lt"/>
              <a:buAutoNum type="arabicPeriod"/>
            </a:pPr>
            <a:r>
              <a:rPr lang="en-US" sz="1600" dirty="0"/>
              <a:t>Consider the case of our credit card churn predictor. Suppose we were using it in our second use case of predicting whether a new customer is likely to churn or not, and if they are, </a:t>
            </a:r>
            <a:r>
              <a:rPr lang="en-US" sz="1600" b="1" dirty="0"/>
              <a:t>don’t provide them with a credit card in the first place.</a:t>
            </a:r>
            <a:endParaRPr lang="en-US" sz="1600" dirty="0"/>
          </a:p>
        </p:txBody>
      </p:sp>
      <p:sp>
        <p:nvSpPr>
          <p:cNvPr id="5" name="Google Shape;169;g3dc1ea94da4_0_7">
            <a:extLst>
              <a:ext uri="{FF2B5EF4-FFF2-40B4-BE49-F238E27FC236}">
                <a16:creationId xmlns:a16="http://schemas.microsoft.com/office/drawing/2014/main" id="{5D101699-261E-A280-E4B3-77F402DE8A86}"/>
              </a:ext>
            </a:extLst>
          </p:cNvPr>
          <p:cNvSpPr txBox="1">
            <a:spLocks/>
          </p:cNvSpPr>
          <p:nvPr/>
        </p:nvSpPr>
        <p:spPr>
          <a:xfrm>
            <a:off x="819150" y="3591311"/>
            <a:ext cx="7505700" cy="107342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pPr marL="114300" indent="0">
              <a:buSzPts val="1800"/>
              <a:buNone/>
            </a:pPr>
            <a:r>
              <a:rPr lang="en-US" sz="1600" i="1" dirty="0"/>
              <a:t>Would you endorse using either system? Why or why not? Justify what concerns you might have about either system or why you think some potential concerns do not outweigh the benefit of the model.</a:t>
            </a:r>
          </a:p>
        </p:txBody>
      </p:sp>
    </p:spTree>
    <p:extLst>
      <p:ext uri="{BB962C8B-B14F-4D97-AF65-F5344CB8AC3E}">
        <p14:creationId xmlns:p14="http://schemas.microsoft.com/office/powerpoint/2010/main" val="216824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Announcements</a:t>
            </a:r>
            <a:endParaRPr>
              <a:solidFill>
                <a:srgbClr val="AF7B51"/>
              </a:solidFill>
            </a:endParaRPr>
          </a:p>
        </p:txBody>
      </p:sp>
      <p:sp>
        <p:nvSpPr>
          <p:cNvPr id="143" name="Google Shape;143;p2"/>
          <p:cNvSpPr txBox="1">
            <a:spLocks noGrp="1"/>
          </p:cNvSpPr>
          <p:nvPr>
            <p:ph type="body" idx="1"/>
          </p:nvPr>
        </p:nvSpPr>
        <p:spPr>
          <a:xfrm>
            <a:off x="819150" y="1486650"/>
            <a:ext cx="7505700" cy="2752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b="1">
                <a:solidFill>
                  <a:schemeClr val="accent2"/>
                </a:solidFill>
              </a:rPr>
              <a:t>Take Home Assessment 4: Education </a:t>
            </a:r>
            <a:r>
              <a:rPr lang="en" sz="1600"/>
              <a:t>due tomorrow at 11:59pm!</a:t>
            </a:r>
            <a:endParaRPr sz="1600"/>
          </a:p>
          <a:p>
            <a:pPr marL="457200" lvl="0" indent="-330200" algn="l" rtl="0">
              <a:lnSpc>
                <a:spcPct val="115000"/>
              </a:lnSpc>
              <a:spcBef>
                <a:spcPts val="0"/>
              </a:spcBef>
              <a:spcAft>
                <a:spcPts val="0"/>
              </a:spcAft>
              <a:buSzPts val="1600"/>
              <a:buChar char="●"/>
            </a:pPr>
            <a:r>
              <a:rPr lang="en" sz="1600" b="1">
                <a:solidFill>
                  <a:schemeClr val="accent2"/>
                </a:solidFill>
              </a:rPr>
              <a:t>Peer Reviews for THA 3 </a:t>
            </a:r>
            <a:r>
              <a:rPr lang="en" sz="1600"/>
              <a:t>due tonight at 11:59pm!</a:t>
            </a:r>
            <a:endParaRPr sz="1600"/>
          </a:p>
          <a:p>
            <a:pPr marL="457200" lvl="0" indent="-330200" algn="l" rtl="0">
              <a:lnSpc>
                <a:spcPct val="115000"/>
              </a:lnSpc>
              <a:spcBef>
                <a:spcPts val="0"/>
              </a:spcBef>
              <a:spcAft>
                <a:spcPts val="0"/>
              </a:spcAft>
              <a:buSzPts val="1600"/>
              <a:buChar char="●"/>
            </a:pPr>
            <a:r>
              <a:rPr lang="en" sz="1600" b="1">
                <a:solidFill>
                  <a:schemeClr val="accent2"/>
                </a:solidFill>
              </a:rPr>
              <a:t>Lesson 16 Canvas Quiz</a:t>
            </a:r>
            <a:r>
              <a:rPr lang="en" sz="1600" b="1"/>
              <a:t> </a:t>
            </a:r>
            <a:r>
              <a:rPr lang="en" sz="1600"/>
              <a:t>due tonight at 11:59pm!</a:t>
            </a:r>
            <a:endParaRPr sz="1600"/>
          </a:p>
          <a:p>
            <a:pPr marL="457200" lvl="0" indent="-330200" algn="l" rtl="0">
              <a:lnSpc>
                <a:spcPct val="115000"/>
              </a:lnSpc>
              <a:spcBef>
                <a:spcPts val="0"/>
              </a:spcBef>
              <a:spcAft>
                <a:spcPts val="0"/>
              </a:spcAft>
              <a:buSzPts val="1600"/>
              <a:buChar char="●"/>
            </a:pPr>
            <a:r>
              <a:rPr lang="en" sz="1600" b="1">
                <a:solidFill>
                  <a:schemeClr val="accent2"/>
                </a:solidFill>
              </a:rPr>
              <a:t>Reading Assignment 4 </a:t>
            </a:r>
            <a:r>
              <a:rPr lang="en" sz="1600"/>
              <a:t>now available, due May 11th at 11:59pm!</a:t>
            </a:r>
            <a:endParaRPr sz="1600"/>
          </a:p>
          <a:p>
            <a:pPr marL="457200" lvl="0" indent="-330200" algn="l" rtl="0">
              <a:spcBef>
                <a:spcPts val="0"/>
              </a:spcBef>
              <a:spcAft>
                <a:spcPts val="0"/>
              </a:spcAft>
              <a:buSzPts val="1600"/>
              <a:buChar char="●"/>
            </a:pPr>
            <a:r>
              <a:rPr lang="en" sz="1600" b="1">
                <a:solidFill>
                  <a:schemeClr val="accent2"/>
                </a:solidFill>
              </a:rPr>
              <a:t>Project Part 2 </a:t>
            </a:r>
            <a:r>
              <a:rPr lang="en" sz="1600"/>
              <a:t>now available, due May 14th at 11:59pm!</a:t>
            </a:r>
            <a:endParaRPr sz="1600"/>
          </a:p>
          <a:p>
            <a:pPr marL="914400" lvl="1" indent="-317500" algn="l" rtl="0">
              <a:spcBef>
                <a:spcPts val="0"/>
              </a:spcBef>
              <a:spcAft>
                <a:spcPts val="0"/>
              </a:spcAft>
              <a:buSzPts val="1400"/>
              <a:buChar char="○"/>
            </a:pPr>
            <a:r>
              <a:rPr lang="en" sz="1400"/>
              <a:t>EDA/Milestone</a:t>
            </a:r>
            <a:endParaRPr sz="1400"/>
          </a:p>
          <a:p>
            <a:pPr marL="914400" lvl="1" indent="-317500" algn="l" rtl="0">
              <a:spcBef>
                <a:spcPts val="0"/>
              </a:spcBef>
              <a:spcAft>
                <a:spcPts val="0"/>
              </a:spcAft>
              <a:buSzPts val="1400"/>
              <a:buChar char="○"/>
            </a:pPr>
            <a:r>
              <a:rPr lang="en" sz="1400"/>
              <a:t>Group Projects: only one person needs to submit but add your teammates to your submission using these </a:t>
            </a:r>
            <a:r>
              <a:rPr lang="en" sz="1400" u="sng">
                <a:solidFill>
                  <a:schemeClr val="hlink"/>
                </a:solidFill>
                <a:hlinkClick r:id="rId3"/>
              </a:rPr>
              <a:t>instructions</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d93c5f5d15_0_256"/>
          <p:cNvSpPr txBox="1">
            <a:spLocks noGrp="1"/>
          </p:cNvSpPr>
          <p:nvPr>
            <p:ph type="title"/>
          </p:nvPr>
        </p:nvSpPr>
        <p:spPr>
          <a:xfrm>
            <a:off x="819150" y="5564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One-Hot Encoding</a:t>
            </a:r>
            <a:endParaRPr>
              <a:solidFill>
                <a:srgbClr val="AF7B51"/>
              </a:solidFill>
            </a:endParaRPr>
          </a:p>
        </p:txBody>
      </p:sp>
      <p:sp>
        <p:nvSpPr>
          <p:cNvPr id="149" name="Google Shape;149;g3d93c5f5d15_0_256"/>
          <p:cNvSpPr txBox="1">
            <a:spLocks noGrp="1"/>
          </p:cNvSpPr>
          <p:nvPr>
            <p:ph type="body" idx="1"/>
          </p:nvPr>
        </p:nvSpPr>
        <p:spPr>
          <a:xfrm>
            <a:off x="819150" y="1269850"/>
            <a:ext cx="7505700" cy="470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dirty="0"/>
              <a:t>Mapping categories to numerical numbers can cause unintended consequences</a:t>
            </a:r>
            <a:endParaRPr sz="1600" dirty="0"/>
          </a:p>
        </p:txBody>
      </p:sp>
      <p:sp>
        <p:nvSpPr>
          <p:cNvPr id="150" name="Google Shape;150;g3d93c5f5d15_0_256"/>
          <p:cNvSpPr txBox="1">
            <a:spLocks noGrp="1"/>
          </p:cNvSpPr>
          <p:nvPr>
            <p:ph type="body" idx="1"/>
          </p:nvPr>
        </p:nvSpPr>
        <p:spPr>
          <a:xfrm>
            <a:off x="819150" y="1739950"/>
            <a:ext cx="7505700" cy="470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dirty="0"/>
              <a:t>Transform categorical column into multiple columns of binary values (either 0 or 1)</a:t>
            </a:r>
            <a:endParaRPr sz="1600" dirty="0"/>
          </a:p>
        </p:txBody>
      </p:sp>
      <p:pic>
        <p:nvPicPr>
          <p:cNvPr id="151" name="Google Shape;151;g3d93c5f5d15_0_256" title="Screenshot 2026-05-04 153451.png"/>
          <p:cNvPicPr preferRelativeResize="0"/>
          <p:nvPr/>
        </p:nvPicPr>
        <p:blipFill>
          <a:blip r:embed="rId3">
            <a:alphaModFix/>
          </a:blip>
          <a:stretch>
            <a:fillRect/>
          </a:stretch>
        </p:blipFill>
        <p:spPr>
          <a:xfrm>
            <a:off x="819150" y="2822613"/>
            <a:ext cx="1371600" cy="1704975"/>
          </a:xfrm>
          <a:prstGeom prst="rect">
            <a:avLst/>
          </a:prstGeom>
          <a:noFill/>
          <a:ln>
            <a:noFill/>
          </a:ln>
        </p:spPr>
      </p:pic>
      <p:pic>
        <p:nvPicPr>
          <p:cNvPr id="152" name="Google Shape;152;g3d93c5f5d15_0_256" title="Screenshot 2026-05-04 153512.png"/>
          <p:cNvPicPr preferRelativeResize="0"/>
          <p:nvPr/>
        </p:nvPicPr>
        <p:blipFill>
          <a:blip r:embed="rId4">
            <a:alphaModFix/>
          </a:blip>
          <a:stretch>
            <a:fillRect/>
          </a:stretch>
        </p:blipFill>
        <p:spPr>
          <a:xfrm>
            <a:off x="4572000" y="2855346"/>
            <a:ext cx="3752850" cy="1672255"/>
          </a:xfrm>
          <a:prstGeom prst="rect">
            <a:avLst/>
          </a:prstGeom>
          <a:noFill/>
          <a:ln>
            <a:noFill/>
          </a:ln>
        </p:spPr>
      </p:pic>
      <p:pic>
        <p:nvPicPr>
          <p:cNvPr id="153" name="Google Shape;153;g3d93c5f5d15_0_256" title="Screenshot 2026-05-04 153616.png"/>
          <p:cNvPicPr preferRelativeResize="0"/>
          <p:nvPr/>
        </p:nvPicPr>
        <p:blipFill>
          <a:blip r:embed="rId5">
            <a:alphaModFix/>
          </a:blip>
          <a:stretch>
            <a:fillRect/>
          </a:stretch>
        </p:blipFill>
        <p:spPr>
          <a:xfrm>
            <a:off x="2601000" y="2855950"/>
            <a:ext cx="1152525" cy="1638300"/>
          </a:xfrm>
          <a:prstGeom prst="rect">
            <a:avLst/>
          </a:prstGeom>
          <a:noFill/>
          <a:ln>
            <a:noFill/>
          </a:ln>
        </p:spPr>
      </p:pic>
      <p:sp>
        <p:nvSpPr>
          <p:cNvPr id="154" name="Google Shape;154;g3d93c5f5d15_0_256"/>
          <p:cNvSpPr txBox="1">
            <a:spLocks noGrp="1"/>
          </p:cNvSpPr>
          <p:nvPr>
            <p:ph type="body" idx="1"/>
          </p:nvPr>
        </p:nvSpPr>
        <p:spPr>
          <a:xfrm>
            <a:off x="2276513" y="2352525"/>
            <a:ext cx="1801500" cy="470100"/>
          </a:xfrm>
          <a:prstGeom prst="rect">
            <a:avLst/>
          </a:prstGeom>
          <a:solidFill>
            <a:srgbClr val="FFF2CC"/>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None/>
            </a:pPr>
            <a:r>
              <a:rPr lang="en" sz="1200" i="1"/>
              <a:t>Categories → Numbers</a:t>
            </a:r>
            <a:endParaRPr sz="1200" i="1"/>
          </a:p>
        </p:txBody>
      </p:sp>
      <p:sp>
        <p:nvSpPr>
          <p:cNvPr id="155" name="Google Shape;155;g3d93c5f5d15_0_256"/>
          <p:cNvSpPr txBox="1">
            <a:spLocks noGrp="1"/>
          </p:cNvSpPr>
          <p:nvPr>
            <p:ph type="body" idx="1"/>
          </p:nvPr>
        </p:nvSpPr>
        <p:spPr>
          <a:xfrm>
            <a:off x="5313075" y="2352525"/>
            <a:ext cx="2270700" cy="470100"/>
          </a:xfrm>
          <a:prstGeom prst="rect">
            <a:avLst/>
          </a:prstGeom>
          <a:solidFill>
            <a:srgbClr val="FFF2CC"/>
          </a:solid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None/>
            </a:pPr>
            <a:r>
              <a:rPr lang="en" sz="1200" i="1"/>
              <a:t>Categories → One-Hot Encoding</a:t>
            </a:r>
            <a:endParaRPr sz="1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dc1ea94da4_0_0"/>
          <p:cNvSpPr txBox="1">
            <a:spLocks noGrp="1"/>
          </p:cNvSpPr>
          <p:nvPr>
            <p:ph type="title"/>
          </p:nvPr>
        </p:nvSpPr>
        <p:spPr>
          <a:xfrm>
            <a:off x="819150" y="5564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Overfitting</a:t>
            </a:r>
            <a:endParaRPr>
              <a:solidFill>
                <a:srgbClr val="AF7B51"/>
              </a:solidFill>
            </a:endParaRPr>
          </a:p>
        </p:txBody>
      </p:sp>
      <p:sp>
        <p:nvSpPr>
          <p:cNvPr id="161" name="Google Shape;161;g3dc1ea94da4_0_0"/>
          <p:cNvSpPr txBox="1">
            <a:spLocks noGrp="1"/>
          </p:cNvSpPr>
          <p:nvPr>
            <p:ph type="body" idx="1"/>
          </p:nvPr>
        </p:nvSpPr>
        <p:spPr>
          <a:xfrm>
            <a:off x="819150" y="1116300"/>
            <a:ext cx="7505700" cy="1062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b="1" i="1" dirty="0"/>
              <a:t>Overfitting</a:t>
            </a:r>
            <a:r>
              <a:rPr lang="en" sz="1600" dirty="0"/>
              <a:t>: when your model matches the training set so well, that it fails to generalize</a:t>
            </a:r>
            <a:endParaRPr sz="1600" dirty="0"/>
          </a:p>
          <a:p>
            <a:pPr marL="914400" lvl="1" indent="-317500" algn="l" rtl="0">
              <a:lnSpc>
                <a:spcPct val="115000"/>
              </a:lnSpc>
              <a:spcBef>
                <a:spcPts val="0"/>
              </a:spcBef>
              <a:spcAft>
                <a:spcPts val="0"/>
              </a:spcAft>
              <a:buSzPts val="1400"/>
              <a:buChar char="○"/>
            </a:pPr>
            <a:r>
              <a:rPr lang="en" sz="1400" i="1" dirty="0"/>
              <a:t>Example: Memorizing answers on a multiple choice test</a:t>
            </a:r>
            <a:endParaRPr sz="1400" i="1" dirty="0"/>
          </a:p>
        </p:txBody>
      </p:sp>
      <p:sp>
        <p:nvSpPr>
          <p:cNvPr id="162" name="Google Shape;162;g3dc1ea94da4_0_0"/>
          <p:cNvSpPr txBox="1">
            <a:spLocks noGrp="1"/>
          </p:cNvSpPr>
          <p:nvPr>
            <p:ph type="body" idx="1"/>
          </p:nvPr>
        </p:nvSpPr>
        <p:spPr>
          <a:xfrm>
            <a:off x="819150" y="2178300"/>
            <a:ext cx="7505700" cy="1062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dirty="0"/>
              <a:t>Tall trees are likely to overfit if you don’t have enough data</a:t>
            </a:r>
            <a:endParaRPr sz="1600" dirty="0"/>
          </a:p>
          <a:p>
            <a:pPr marL="914400" lvl="1" indent="-317500" algn="l" rtl="0">
              <a:lnSpc>
                <a:spcPct val="115000"/>
              </a:lnSpc>
              <a:spcBef>
                <a:spcPts val="0"/>
              </a:spcBef>
              <a:spcAft>
                <a:spcPts val="0"/>
              </a:spcAft>
              <a:buSzPts val="1400"/>
              <a:buChar char="○"/>
            </a:pPr>
            <a:r>
              <a:rPr lang="en" sz="1400" i="1" dirty="0"/>
              <a:t>Can learn very complex boundaries</a:t>
            </a:r>
            <a:endParaRPr sz="1400" i="1" dirty="0"/>
          </a:p>
          <a:p>
            <a:pPr marL="914400" lvl="1" indent="-317500" algn="l" rtl="0">
              <a:lnSpc>
                <a:spcPct val="115000"/>
              </a:lnSpc>
              <a:spcBef>
                <a:spcPts val="0"/>
              </a:spcBef>
              <a:spcAft>
                <a:spcPts val="0"/>
              </a:spcAft>
              <a:buSzPts val="1400"/>
              <a:buChar char="○"/>
            </a:pPr>
            <a:r>
              <a:rPr lang="en" sz="1400" i="1" dirty="0"/>
              <a:t>Very few points at the leaves</a:t>
            </a:r>
            <a:endParaRPr sz="1400" i="1" dirty="0"/>
          </a:p>
        </p:txBody>
      </p:sp>
      <p:pic>
        <p:nvPicPr>
          <p:cNvPr id="163" name="Google Shape;163;g3dc1ea94da4_0_0"/>
          <p:cNvPicPr preferRelativeResize="0"/>
          <p:nvPr/>
        </p:nvPicPr>
        <p:blipFill rotWithShape="1">
          <a:blip r:embed="rId3">
            <a:alphaModFix/>
          </a:blip>
          <a:srcRect t="20811"/>
          <a:stretch/>
        </p:blipFill>
        <p:spPr>
          <a:xfrm>
            <a:off x="1915925" y="3180349"/>
            <a:ext cx="5312150" cy="164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dc1ea94da4_0_7"/>
          <p:cNvSpPr txBox="1">
            <a:spLocks noGrp="1"/>
          </p:cNvSpPr>
          <p:nvPr>
            <p:ph type="title"/>
          </p:nvPr>
        </p:nvSpPr>
        <p:spPr>
          <a:xfrm>
            <a:off x="819150" y="5564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Assessing Performance</a:t>
            </a:r>
            <a:endParaRPr>
              <a:solidFill>
                <a:srgbClr val="AF7B51"/>
              </a:solidFill>
            </a:endParaRPr>
          </a:p>
        </p:txBody>
      </p:sp>
      <p:sp>
        <p:nvSpPr>
          <p:cNvPr id="169" name="Google Shape;169;g3dc1ea94da4_0_7"/>
          <p:cNvSpPr txBox="1">
            <a:spLocks noGrp="1"/>
          </p:cNvSpPr>
          <p:nvPr>
            <p:ph type="body" idx="1"/>
          </p:nvPr>
        </p:nvSpPr>
        <p:spPr>
          <a:xfrm>
            <a:off x="819150" y="1997850"/>
            <a:ext cx="7505700" cy="7263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dirty="0"/>
              <a:t>The purpose of your models are to </a:t>
            </a:r>
            <a:r>
              <a:rPr lang="en" sz="1600" b="1" i="1" dirty="0"/>
              <a:t>generalize to new data</a:t>
            </a:r>
            <a:endParaRPr sz="1600" b="1" i="1" dirty="0"/>
          </a:p>
          <a:p>
            <a:pPr marL="914400" lvl="1" indent="-317500" algn="l" rtl="0">
              <a:lnSpc>
                <a:spcPct val="115000"/>
              </a:lnSpc>
              <a:spcBef>
                <a:spcPts val="0"/>
              </a:spcBef>
              <a:spcAft>
                <a:spcPts val="0"/>
              </a:spcAft>
              <a:buSzPts val="1400"/>
              <a:buChar char="○"/>
            </a:pPr>
            <a:r>
              <a:rPr lang="en" sz="1400" i="1" dirty="0"/>
              <a:t>Data your model has not seen</a:t>
            </a:r>
            <a:endParaRPr sz="1400" i="1" dirty="0"/>
          </a:p>
        </p:txBody>
      </p:sp>
      <p:sp>
        <p:nvSpPr>
          <p:cNvPr id="170" name="Google Shape;170;g3dc1ea94da4_0_7"/>
          <p:cNvSpPr txBox="1">
            <a:spLocks noGrp="1"/>
          </p:cNvSpPr>
          <p:nvPr>
            <p:ph type="body" idx="1"/>
          </p:nvPr>
        </p:nvSpPr>
        <p:spPr>
          <a:xfrm>
            <a:off x="819150" y="1450950"/>
            <a:ext cx="7505700" cy="5469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a:t>Why is it bad practice to evaluate your data on your training set?</a:t>
            </a:r>
            <a:endParaRPr sz="1400"/>
          </a:p>
        </p:txBody>
      </p:sp>
      <p:sp>
        <p:nvSpPr>
          <p:cNvPr id="171" name="Google Shape;171;g3dc1ea94da4_0_7"/>
          <p:cNvSpPr txBox="1">
            <a:spLocks noGrp="1"/>
          </p:cNvSpPr>
          <p:nvPr>
            <p:ph type="body" idx="1"/>
          </p:nvPr>
        </p:nvSpPr>
        <p:spPr>
          <a:xfrm>
            <a:off x="819150" y="2724150"/>
            <a:ext cx="7505700" cy="484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a:t>Set aside a </a:t>
            </a:r>
            <a:r>
              <a:rPr lang="en" sz="1600" b="1" i="1"/>
              <a:t>test set</a:t>
            </a:r>
            <a:r>
              <a:rPr lang="en" sz="1600"/>
              <a:t> to evaluate your model</a:t>
            </a:r>
            <a:endParaRPr sz="1400" i="1"/>
          </a:p>
        </p:txBody>
      </p:sp>
      <p:sp>
        <p:nvSpPr>
          <p:cNvPr id="172" name="Google Shape;172;g3dc1ea94da4_0_7"/>
          <p:cNvSpPr txBox="1">
            <a:spLocks noGrp="1"/>
          </p:cNvSpPr>
          <p:nvPr>
            <p:ph type="body" idx="1"/>
          </p:nvPr>
        </p:nvSpPr>
        <p:spPr>
          <a:xfrm>
            <a:off x="819150" y="3208350"/>
            <a:ext cx="7505700" cy="484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600"/>
              <a:t>Never train or make decisions based on your test set!</a:t>
            </a:r>
            <a:endParaRPr sz="14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da9f4d0f38_0_5"/>
          <p:cNvSpPr txBox="1">
            <a:spLocks noGrp="1"/>
          </p:cNvSpPr>
          <p:nvPr>
            <p:ph type="title"/>
          </p:nvPr>
        </p:nvSpPr>
        <p:spPr>
          <a:xfrm>
            <a:off x="819150" y="410388"/>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00000"/>
              <a:buNone/>
            </a:pPr>
            <a:r>
              <a:rPr lang="en"/>
              <a:t>Classification ML Pipeline (w/ categories)</a:t>
            </a:r>
            <a:endParaRPr/>
          </a:p>
          <a:p>
            <a:pPr marL="0" lvl="0" indent="0" algn="l" rtl="0">
              <a:lnSpc>
                <a:spcPct val="100000"/>
              </a:lnSpc>
              <a:spcBef>
                <a:spcPts val="0"/>
              </a:spcBef>
              <a:spcAft>
                <a:spcPts val="0"/>
              </a:spcAft>
              <a:buSzPct val="100000"/>
              <a:buNone/>
            </a:pPr>
            <a:endParaRPr>
              <a:solidFill>
                <a:srgbClr val="AF7B51"/>
              </a:solidFill>
            </a:endParaRPr>
          </a:p>
        </p:txBody>
      </p:sp>
      <p:sp>
        <p:nvSpPr>
          <p:cNvPr id="178" name="Google Shape;178;g3da9f4d0f38_0_5"/>
          <p:cNvSpPr txBox="1"/>
          <p:nvPr/>
        </p:nvSpPr>
        <p:spPr>
          <a:xfrm>
            <a:off x="1980000" y="1041475"/>
            <a:ext cx="5184000" cy="3843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C00000"/>
                </a:solidFill>
                <a:latin typeface="Roboto Mono"/>
                <a:ea typeface="Roboto Mono"/>
                <a:cs typeface="Roboto Mono"/>
                <a:sym typeface="Roboto Mono"/>
              </a:rPr>
              <a:t># Separate data</a:t>
            </a:r>
            <a:endParaRPr sz="1250" b="0" i="0" u="none" strike="noStrike" cap="none">
              <a:solidFill>
                <a:srgbClr val="C00000"/>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37474F"/>
                </a:solidFill>
                <a:latin typeface="Roboto Mono"/>
                <a:ea typeface="Roboto Mono"/>
                <a:cs typeface="Roboto Mono"/>
                <a:sym typeface="Roboto Mono"/>
              </a:rPr>
              <a:t>features = data.loc[:, data.columns != </a:t>
            </a:r>
            <a:r>
              <a:rPr lang="en" sz="1250" b="0" i="0" u="none" strike="noStrike" cap="none">
                <a:solidFill>
                  <a:srgbClr val="297C00"/>
                </a:solidFill>
                <a:latin typeface="Roboto Mono"/>
                <a:ea typeface="Roboto Mono"/>
                <a:cs typeface="Roboto Mono"/>
                <a:sym typeface="Roboto Mono"/>
              </a:rPr>
              <a:t>'target'</a:t>
            </a:r>
            <a:r>
              <a:rPr lang="en" sz="1250" b="0" i="0" u="none" strike="noStrike" cap="none">
                <a:solidFill>
                  <a:srgbClr val="37474F"/>
                </a:solidFill>
                <a:latin typeface="Roboto Mono"/>
                <a:ea typeface="Roboto Mono"/>
                <a:cs typeface="Roboto Mono"/>
                <a:sym typeface="Roboto Mono"/>
              </a:rPr>
              <a:t>]</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1" i="0" u="none" strike="noStrike" cap="none">
                <a:solidFill>
                  <a:srgbClr val="37474F"/>
                </a:solidFill>
                <a:latin typeface="Roboto Mono"/>
                <a:ea typeface="Roboto Mono"/>
                <a:cs typeface="Roboto Mono"/>
                <a:sym typeface="Roboto Mono"/>
              </a:rPr>
              <a:t>features = pd.get_dummies(features) </a:t>
            </a:r>
            <a:endParaRPr sz="1250" b="1"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37474F"/>
                </a:solidFill>
                <a:latin typeface="Roboto Mono"/>
                <a:ea typeface="Roboto Mono"/>
                <a:cs typeface="Roboto Mono"/>
                <a:sym typeface="Roboto Mono"/>
              </a:rPr>
              <a:t>labels = data[</a:t>
            </a:r>
            <a:r>
              <a:rPr lang="en" sz="1250" b="0" i="0" u="none" strike="noStrike" cap="none">
                <a:solidFill>
                  <a:srgbClr val="297C00"/>
                </a:solidFill>
                <a:latin typeface="Roboto Mono"/>
                <a:ea typeface="Roboto Mono"/>
                <a:cs typeface="Roboto Mono"/>
                <a:sym typeface="Roboto Mono"/>
              </a:rPr>
              <a:t>'target'</a:t>
            </a:r>
            <a:r>
              <a:rPr lang="en" sz="1250" b="0" i="0" u="none" strike="noStrike" cap="none">
                <a:solidFill>
                  <a:srgbClr val="37474F"/>
                </a:solidFill>
                <a:latin typeface="Roboto Mono"/>
                <a:ea typeface="Roboto Mono"/>
                <a:cs typeface="Roboto Mono"/>
                <a:sym typeface="Roboto Mono"/>
              </a:rPr>
              <a:t>]</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C00000"/>
                </a:solidFill>
                <a:latin typeface="Roboto Mono"/>
                <a:ea typeface="Roboto Mono"/>
                <a:cs typeface="Roboto Mono"/>
                <a:sym typeface="Roboto Mono"/>
              </a:rPr>
              <a:t># Train/test split</a:t>
            </a:r>
            <a:endParaRPr sz="1250" b="0" i="0" u="none" strike="noStrike" cap="none">
              <a:solidFill>
                <a:srgbClr val="C00000"/>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1" i="0" u="none" strike="noStrike" cap="none">
                <a:solidFill>
                  <a:srgbClr val="37474F"/>
                </a:solidFill>
                <a:latin typeface="Roboto Mono"/>
                <a:ea typeface="Roboto Mono"/>
                <a:cs typeface="Roboto Mono"/>
                <a:sym typeface="Roboto Mono"/>
              </a:rPr>
              <a:t>feat_train, feat_test, lab_train, lab_test = \</a:t>
            </a:r>
            <a:endParaRPr sz="1250" b="1"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1" i="0" u="none" strike="noStrike" cap="none">
                <a:solidFill>
                  <a:srgbClr val="37474F"/>
                </a:solidFill>
                <a:latin typeface="Roboto Mono"/>
                <a:ea typeface="Roboto Mono"/>
                <a:cs typeface="Roboto Mono"/>
                <a:sym typeface="Roboto Mono"/>
              </a:rPr>
              <a:t>   train_test_split(features, labels, test_size=</a:t>
            </a:r>
            <a:r>
              <a:rPr lang="en" sz="1250" b="1" i="0" u="none" strike="noStrike" cap="none">
                <a:solidFill>
                  <a:srgbClr val="C00000"/>
                </a:solidFill>
                <a:latin typeface="Roboto Mono"/>
                <a:ea typeface="Roboto Mono"/>
                <a:cs typeface="Roboto Mono"/>
                <a:sym typeface="Roboto Mono"/>
              </a:rPr>
              <a:t>0.2</a:t>
            </a:r>
            <a:r>
              <a:rPr lang="en" sz="1250" b="1" i="0" u="none" strike="noStrike" cap="none">
                <a:solidFill>
                  <a:srgbClr val="37474F"/>
                </a:solidFill>
                <a:latin typeface="Roboto Mono"/>
                <a:ea typeface="Roboto Mono"/>
                <a:cs typeface="Roboto Mono"/>
                <a:sym typeface="Roboto Mono"/>
              </a:rPr>
              <a:t>)</a:t>
            </a:r>
            <a:endParaRPr sz="1250" b="1"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C00000"/>
                </a:solidFill>
                <a:latin typeface="Roboto Mono"/>
                <a:ea typeface="Roboto Mono"/>
                <a:cs typeface="Roboto Mono"/>
                <a:sym typeface="Roboto Mono"/>
              </a:rPr>
              <a:t># Create and train model on train set</a:t>
            </a:r>
            <a:endParaRPr sz="1250" b="0" i="0" u="none" strike="noStrike" cap="none">
              <a:solidFill>
                <a:srgbClr val="C00000"/>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37474F"/>
                </a:solidFill>
                <a:latin typeface="Roboto Mono"/>
                <a:ea typeface="Roboto Mono"/>
                <a:cs typeface="Roboto Mono"/>
                <a:sym typeface="Roboto Mono"/>
              </a:rPr>
              <a:t>model = </a:t>
            </a:r>
            <a:r>
              <a:rPr lang="en" sz="1250" b="0" i="0" u="none" strike="noStrike" cap="none">
                <a:solidFill>
                  <a:srgbClr val="7030A0"/>
                </a:solidFill>
                <a:latin typeface="Roboto Mono"/>
                <a:ea typeface="Roboto Mono"/>
                <a:cs typeface="Roboto Mono"/>
                <a:sym typeface="Roboto Mono"/>
              </a:rPr>
              <a:t>DecisionTreeClassifier</a:t>
            </a:r>
            <a:r>
              <a:rPr lang="en" sz="1250" b="0" i="0" u="none" strike="noStrike" cap="none">
                <a:solidFill>
                  <a:srgbClr val="37474F"/>
                </a:solidFill>
                <a:latin typeface="Roboto Mono"/>
                <a:ea typeface="Roboto Mono"/>
                <a:cs typeface="Roboto Mono"/>
                <a:sym typeface="Roboto Mono"/>
              </a:rPr>
              <a:t>()</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37474F"/>
                </a:solidFill>
                <a:latin typeface="Roboto Mono"/>
                <a:ea typeface="Roboto Mono"/>
                <a:cs typeface="Roboto Mono"/>
                <a:sym typeface="Roboto Mono"/>
              </a:rPr>
              <a:t>model.fit(</a:t>
            </a:r>
            <a:r>
              <a:rPr lang="en" sz="1250" b="1" i="0" u="none" strike="noStrike" cap="none">
                <a:solidFill>
                  <a:srgbClr val="37474F"/>
                </a:solidFill>
                <a:latin typeface="Roboto Mono"/>
                <a:ea typeface="Roboto Mono"/>
                <a:cs typeface="Roboto Mono"/>
                <a:sym typeface="Roboto Mono"/>
              </a:rPr>
              <a:t>feat_train</a:t>
            </a:r>
            <a:r>
              <a:rPr lang="en" sz="1250" b="0" i="0" u="none" strike="noStrike" cap="none">
                <a:solidFill>
                  <a:srgbClr val="37474F"/>
                </a:solidFill>
                <a:latin typeface="Roboto Mono"/>
                <a:ea typeface="Roboto Mono"/>
                <a:cs typeface="Roboto Mono"/>
                <a:sym typeface="Roboto Mono"/>
              </a:rPr>
              <a:t>, </a:t>
            </a:r>
            <a:r>
              <a:rPr lang="en" sz="1250" b="1" i="0" u="none" strike="noStrike" cap="none">
                <a:solidFill>
                  <a:srgbClr val="37474F"/>
                </a:solidFill>
                <a:latin typeface="Roboto Mono"/>
                <a:ea typeface="Roboto Mono"/>
                <a:cs typeface="Roboto Mono"/>
                <a:sym typeface="Roboto Mono"/>
              </a:rPr>
              <a:t>lab_train</a:t>
            </a:r>
            <a:r>
              <a:rPr lang="en" sz="1250" b="0" i="0" u="none" strike="noStrike" cap="none">
                <a:solidFill>
                  <a:srgbClr val="37474F"/>
                </a:solidFill>
                <a:latin typeface="Roboto Mono"/>
                <a:ea typeface="Roboto Mono"/>
                <a:cs typeface="Roboto Mono"/>
                <a:sym typeface="Roboto Mono"/>
              </a:rPr>
              <a:t>)</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C00000"/>
                </a:solidFill>
                <a:latin typeface="Roboto Mono"/>
                <a:ea typeface="Roboto Mono"/>
                <a:cs typeface="Roboto Mono"/>
                <a:sym typeface="Roboto Mono"/>
              </a:rPr>
              <a:t># Predict on test data</a:t>
            </a:r>
            <a:endParaRPr sz="1250" b="0" i="0" u="none" strike="noStrike" cap="none">
              <a:solidFill>
                <a:srgbClr val="C00000"/>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r>
              <a:rPr lang="en" sz="1250" b="0" i="0" u="none" strike="noStrike" cap="none">
                <a:solidFill>
                  <a:srgbClr val="37474F"/>
                </a:solidFill>
                <a:latin typeface="Roboto Mono"/>
                <a:ea typeface="Roboto Mono"/>
                <a:cs typeface="Roboto Mono"/>
                <a:sym typeface="Roboto Mono"/>
              </a:rPr>
              <a:t>predictions = model.predict(</a:t>
            </a:r>
            <a:r>
              <a:rPr lang="en" sz="1250" b="1" i="0" u="none" strike="noStrike" cap="none">
                <a:solidFill>
                  <a:srgbClr val="37474F"/>
                </a:solidFill>
                <a:latin typeface="Roboto Mono"/>
                <a:ea typeface="Roboto Mono"/>
                <a:cs typeface="Roboto Mono"/>
                <a:sym typeface="Roboto Mono"/>
              </a:rPr>
              <a:t>feat_test</a:t>
            </a:r>
            <a:r>
              <a:rPr lang="en" sz="1250" b="0" i="0" u="none" strike="noStrike" cap="none">
                <a:solidFill>
                  <a:srgbClr val="37474F"/>
                </a:solidFill>
                <a:latin typeface="Roboto Mono"/>
                <a:ea typeface="Roboto Mono"/>
                <a:cs typeface="Roboto Mono"/>
                <a:sym typeface="Roboto Mono"/>
              </a:rPr>
              <a:t>)</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100"/>
              <a:buFont typeface="Arial"/>
              <a:buNone/>
            </a:pPr>
            <a:r>
              <a:rPr lang="en" sz="1250" b="0" i="0" u="none" strike="noStrike" cap="none">
                <a:solidFill>
                  <a:srgbClr val="37474F"/>
                </a:solidFill>
                <a:latin typeface="Roboto Mono"/>
                <a:ea typeface="Roboto Mono"/>
                <a:cs typeface="Roboto Mono"/>
                <a:sym typeface="Roboto Mono"/>
              </a:rPr>
              <a:t>accuracy_score(</a:t>
            </a:r>
            <a:r>
              <a:rPr lang="en" sz="1250" b="1" i="0" u="none" strike="noStrike" cap="none">
                <a:solidFill>
                  <a:srgbClr val="37474F"/>
                </a:solidFill>
                <a:latin typeface="Roboto Mono"/>
                <a:ea typeface="Roboto Mono"/>
                <a:cs typeface="Roboto Mono"/>
                <a:sym typeface="Roboto Mono"/>
              </a:rPr>
              <a:t>lab_test</a:t>
            </a:r>
            <a:r>
              <a:rPr lang="en" sz="1250" b="0" i="0" u="none" strike="noStrike" cap="none">
                <a:solidFill>
                  <a:srgbClr val="37474F"/>
                </a:solidFill>
                <a:latin typeface="Roboto Mono"/>
                <a:ea typeface="Roboto Mono"/>
                <a:cs typeface="Roboto Mono"/>
                <a:sym typeface="Roboto Mono"/>
              </a:rPr>
              <a:t>, predictions)</a:t>
            </a:r>
            <a:endParaRPr sz="1250" b="0" i="0" u="none" strike="noStrike" cap="none">
              <a:solidFill>
                <a:srgbClr val="37474F"/>
              </a:solidFill>
              <a:latin typeface="Roboto Mono"/>
              <a:ea typeface="Roboto Mono"/>
              <a:cs typeface="Roboto Mono"/>
              <a:sym typeface="Roboto Mono"/>
            </a:endParaRPr>
          </a:p>
          <a:p>
            <a:pPr marL="0" marR="0" lvl="0" indent="0" algn="l" rtl="0">
              <a:lnSpc>
                <a:spcPct val="150000"/>
              </a:lnSpc>
              <a:spcBef>
                <a:spcPts val="0"/>
              </a:spcBef>
              <a:spcAft>
                <a:spcPts val="0"/>
              </a:spcAft>
              <a:buClr>
                <a:srgbClr val="000000"/>
              </a:buClr>
              <a:buSzPts val="1350"/>
              <a:buFont typeface="Arial"/>
              <a:buNone/>
            </a:pPr>
            <a:endParaRPr sz="1250" b="0" i="0" u="none" strike="noStrike" cap="none">
              <a:solidFill>
                <a:srgbClr val="D81B60"/>
              </a:solidFill>
              <a:latin typeface="Roboto Mono"/>
              <a:ea typeface="Roboto Mono"/>
              <a:cs typeface="Roboto Mono"/>
              <a:sym typeface="Roboto Mon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dbed816789_0_7"/>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Model Complexity</a:t>
            </a:r>
            <a:endParaRPr>
              <a:solidFill>
                <a:srgbClr val="AF7B51"/>
              </a:solidFill>
            </a:endParaRPr>
          </a:p>
        </p:txBody>
      </p:sp>
      <p:pic>
        <p:nvPicPr>
          <p:cNvPr id="184" name="Google Shape;184;g3dbed816789_0_7" descr="Graph showing the difference in testing and training accuracy. Training accuracy goes up with max depth; testing accuracy goes down."/>
          <p:cNvPicPr preferRelativeResize="0"/>
          <p:nvPr/>
        </p:nvPicPr>
        <p:blipFill rotWithShape="1">
          <a:blip r:embed="rId3">
            <a:alphaModFix/>
          </a:blip>
          <a:srcRect/>
          <a:stretch/>
        </p:blipFill>
        <p:spPr>
          <a:xfrm>
            <a:off x="2278299" y="1919400"/>
            <a:ext cx="4380850" cy="2956100"/>
          </a:xfrm>
          <a:prstGeom prst="rect">
            <a:avLst/>
          </a:prstGeom>
          <a:noFill/>
          <a:ln>
            <a:noFill/>
          </a:ln>
        </p:spPr>
      </p:pic>
      <p:sp>
        <p:nvSpPr>
          <p:cNvPr id="185" name="Google Shape;185;g3dbed816789_0_7"/>
          <p:cNvSpPr txBox="1">
            <a:spLocks noGrp="1"/>
          </p:cNvSpPr>
          <p:nvPr>
            <p:ph type="body" idx="1"/>
          </p:nvPr>
        </p:nvSpPr>
        <p:spPr>
          <a:xfrm>
            <a:off x="819150" y="1082600"/>
            <a:ext cx="7505700" cy="7173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sz="1600"/>
              <a:t>One hyperparameter to control complexity of decision tree is the max depth (or height) of tree</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dc1ea94da4_0_20"/>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Model Complexity</a:t>
            </a:r>
            <a:endParaRPr>
              <a:solidFill>
                <a:srgbClr val="AF7B51"/>
              </a:solidFill>
            </a:endParaRPr>
          </a:p>
        </p:txBody>
      </p:sp>
      <p:pic>
        <p:nvPicPr>
          <p:cNvPr id="191" name="Google Shape;191;g3dc1ea94da4_0_20" descr="Graph showing the difference in testing and training accuracy. Training accuracy goes up with max depth; testing accuracy goes down."/>
          <p:cNvPicPr preferRelativeResize="0"/>
          <p:nvPr/>
        </p:nvPicPr>
        <p:blipFill rotWithShape="1">
          <a:blip r:embed="rId3">
            <a:alphaModFix/>
          </a:blip>
          <a:srcRect/>
          <a:stretch/>
        </p:blipFill>
        <p:spPr>
          <a:xfrm>
            <a:off x="2278299" y="1919400"/>
            <a:ext cx="4380850" cy="2956100"/>
          </a:xfrm>
          <a:prstGeom prst="rect">
            <a:avLst/>
          </a:prstGeom>
          <a:noFill/>
          <a:ln>
            <a:noFill/>
          </a:ln>
        </p:spPr>
      </p:pic>
      <p:sp>
        <p:nvSpPr>
          <p:cNvPr id="192" name="Google Shape;192;g3dc1ea94da4_0_20"/>
          <p:cNvSpPr txBox="1">
            <a:spLocks noGrp="1"/>
          </p:cNvSpPr>
          <p:nvPr>
            <p:ph type="body" idx="1"/>
          </p:nvPr>
        </p:nvSpPr>
        <p:spPr>
          <a:xfrm>
            <a:off x="819150" y="1082600"/>
            <a:ext cx="7505700" cy="7173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sz="1600"/>
              <a:t>One hyperparameter to control complexity of decision tree is the max depth (or height) of tree</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dc1ea94da4_0_26"/>
          <p:cNvSpPr txBox="1">
            <a:spLocks noGrp="1"/>
          </p:cNvSpPr>
          <p:nvPr>
            <p:ph type="title"/>
          </p:nvPr>
        </p:nvSpPr>
        <p:spPr>
          <a:xfrm>
            <a:off x="819150" y="478763"/>
            <a:ext cx="7505700" cy="673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Visualize the split</a:t>
            </a:r>
            <a:endParaRPr>
              <a:solidFill>
                <a:srgbClr val="AF7B51"/>
              </a:solidFill>
            </a:endParaRPr>
          </a:p>
        </p:txBody>
      </p:sp>
      <p:sp>
        <p:nvSpPr>
          <p:cNvPr id="198" name="Google Shape;198;g3dc1ea94da4_0_26"/>
          <p:cNvSpPr/>
          <p:nvPr/>
        </p:nvSpPr>
        <p:spPr>
          <a:xfrm>
            <a:off x="2240275" y="2073300"/>
            <a:ext cx="1940700" cy="1590000"/>
          </a:xfrm>
          <a:prstGeom prst="rect">
            <a:avLst/>
          </a:prstGeom>
          <a:noFill/>
          <a:ln w="9525" cap="flat" cmpd="sng">
            <a:solidFill>
              <a:srgbClr val="9633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3dc1ea94da4_0_26"/>
          <p:cNvSpPr/>
          <p:nvPr/>
        </p:nvSpPr>
        <p:spPr>
          <a:xfrm>
            <a:off x="2357500" y="2476325"/>
            <a:ext cx="1098900" cy="1084500"/>
          </a:xfrm>
          <a:prstGeom prst="rect">
            <a:avLst/>
          </a:prstGeom>
          <a:solidFill>
            <a:srgbClr val="115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A81BA"/>
              </a:solidFill>
              <a:latin typeface="Arial"/>
              <a:ea typeface="Arial"/>
              <a:cs typeface="Arial"/>
              <a:sym typeface="Arial"/>
            </a:endParaRPr>
          </a:p>
        </p:txBody>
      </p:sp>
      <p:sp>
        <p:nvSpPr>
          <p:cNvPr id="200" name="Google Shape;200;g3dc1ea94da4_0_26"/>
          <p:cNvSpPr/>
          <p:nvPr/>
        </p:nvSpPr>
        <p:spPr>
          <a:xfrm>
            <a:off x="3529675" y="2476325"/>
            <a:ext cx="427800" cy="1084500"/>
          </a:xfrm>
          <a:prstGeom prst="rect">
            <a:avLst/>
          </a:pr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3dc1ea94da4_0_26"/>
          <p:cNvSpPr/>
          <p:nvPr/>
        </p:nvSpPr>
        <p:spPr>
          <a:xfrm>
            <a:off x="2357500" y="3809900"/>
            <a:ext cx="1098900" cy="336900"/>
          </a:xfrm>
          <a:prstGeom prst="rect">
            <a:avLst/>
          </a:prstGeom>
          <a:solidFill>
            <a:srgbClr val="388E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3dc1ea94da4_0_26"/>
          <p:cNvSpPr/>
          <p:nvPr/>
        </p:nvSpPr>
        <p:spPr>
          <a:xfrm>
            <a:off x="3529675" y="3809900"/>
            <a:ext cx="427800" cy="336900"/>
          </a:xfrm>
          <a:prstGeom prst="rect">
            <a:avLst/>
          </a:prstGeom>
          <a:solidFill>
            <a:srgbClr val="8BAB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3dc1ea94da4_0_26"/>
          <p:cNvSpPr txBox="1"/>
          <p:nvPr/>
        </p:nvSpPr>
        <p:spPr>
          <a:xfrm>
            <a:off x="2357500" y="2125400"/>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feat_train</a:t>
            </a:r>
            <a:endParaRPr sz="1200" b="0" i="0" u="none" strike="noStrike" cap="none">
              <a:solidFill>
                <a:srgbClr val="000000"/>
              </a:solidFill>
              <a:latin typeface="Nunito Sans"/>
              <a:ea typeface="Nunito Sans"/>
              <a:cs typeface="Nunito Sans"/>
              <a:sym typeface="Nunito Sans"/>
            </a:endParaRPr>
          </a:p>
        </p:txBody>
      </p:sp>
      <p:sp>
        <p:nvSpPr>
          <p:cNvPr id="204" name="Google Shape;204;g3dc1ea94da4_0_26"/>
          <p:cNvSpPr txBox="1"/>
          <p:nvPr/>
        </p:nvSpPr>
        <p:spPr>
          <a:xfrm>
            <a:off x="3456400" y="2125400"/>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lab_train</a:t>
            </a:r>
            <a:endParaRPr sz="1200" b="0" i="0" u="none" strike="noStrike" cap="none">
              <a:solidFill>
                <a:srgbClr val="000000"/>
              </a:solidFill>
              <a:latin typeface="Nunito Sans"/>
              <a:ea typeface="Nunito Sans"/>
              <a:cs typeface="Nunito Sans"/>
              <a:sym typeface="Nunito Sans"/>
            </a:endParaRPr>
          </a:p>
        </p:txBody>
      </p:sp>
      <p:sp>
        <p:nvSpPr>
          <p:cNvPr id="205" name="Google Shape;205;g3dc1ea94da4_0_26"/>
          <p:cNvSpPr txBox="1"/>
          <p:nvPr/>
        </p:nvSpPr>
        <p:spPr>
          <a:xfrm>
            <a:off x="2357500" y="4146800"/>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feat_test</a:t>
            </a:r>
            <a:endParaRPr sz="1200" b="0" i="0" u="none" strike="noStrike" cap="none">
              <a:solidFill>
                <a:srgbClr val="000000"/>
              </a:solidFill>
              <a:latin typeface="Nunito Sans"/>
              <a:ea typeface="Nunito Sans"/>
              <a:cs typeface="Nunito Sans"/>
              <a:sym typeface="Nunito Sans"/>
            </a:endParaRPr>
          </a:p>
        </p:txBody>
      </p:sp>
      <p:sp>
        <p:nvSpPr>
          <p:cNvPr id="206" name="Google Shape;206;g3dc1ea94da4_0_26"/>
          <p:cNvSpPr txBox="1"/>
          <p:nvPr/>
        </p:nvSpPr>
        <p:spPr>
          <a:xfrm>
            <a:off x="3456400" y="4146800"/>
            <a:ext cx="989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lab_test</a:t>
            </a:r>
            <a:endParaRPr sz="1200" b="0" i="0" u="none" strike="noStrike" cap="none">
              <a:solidFill>
                <a:srgbClr val="000000"/>
              </a:solidFill>
              <a:latin typeface="Nunito Sans"/>
              <a:ea typeface="Nunito Sans"/>
              <a:cs typeface="Nunito Sans"/>
              <a:sym typeface="Nunito Sans"/>
            </a:endParaRPr>
          </a:p>
        </p:txBody>
      </p:sp>
      <p:sp>
        <p:nvSpPr>
          <p:cNvPr id="207" name="Google Shape;207;g3dc1ea94da4_0_26"/>
          <p:cNvSpPr/>
          <p:nvPr/>
        </p:nvSpPr>
        <p:spPr>
          <a:xfrm>
            <a:off x="4804675" y="1956075"/>
            <a:ext cx="737700" cy="1209000"/>
          </a:xfrm>
          <a:prstGeom prst="can">
            <a:avLst>
              <a:gd name="adj" fmla="val 25000"/>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8" name="Google Shape;208;g3dc1ea94da4_0_26"/>
          <p:cNvCxnSpPr>
            <a:stCxn id="198" idx="3"/>
          </p:cNvCxnSpPr>
          <p:nvPr/>
        </p:nvCxnSpPr>
        <p:spPr>
          <a:xfrm rot="10800000" flipH="1">
            <a:off x="4180975" y="2666700"/>
            <a:ext cx="565200" cy="201600"/>
          </a:xfrm>
          <a:prstGeom prst="straightConnector1">
            <a:avLst/>
          </a:prstGeom>
          <a:noFill/>
          <a:ln w="9525" cap="flat" cmpd="sng">
            <a:solidFill>
              <a:srgbClr val="666666"/>
            </a:solidFill>
            <a:prstDash val="solid"/>
            <a:round/>
            <a:headEnd type="none" w="sm" len="sm"/>
            <a:tailEnd type="triangle" w="med" len="med"/>
          </a:ln>
        </p:spPr>
      </p:cxnSp>
      <p:sp>
        <p:nvSpPr>
          <p:cNvPr id="209" name="Google Shape;209;g3dc1ea94da4_0_26"/>
          <p:cNvSpPr/>
          <p:nvPr/>
        </p:nvSpPr>
        <p:spPr>
          <a:xfrm>
            <a:off x="6166025" y="1956075"/>
            <a:ext cx="737700" cy="1209000"/>
          </a:xfrm>
          <a:prstGeom prst="can">
            <a:avLst>
              <a:gd name="adj" fmla="val 25000"/>
            </a:avLst>
          </a:prstGeom>
          <a:solidFill>
            <a:srgbClr val="3A81BA"/>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0" name="Google Shape;210;g3dc1ea94da4_0_26"/>
          <p:cNvCxnSpPr>
            <a:endCxn id="209" idx="2"/>
          </p:cNvCxnSpPr>
          <p:nvPr/>
        </p:nvCxnSpPr>
        <p:spPr>
          <a:xfrm rot="10800000" flipH="1">
            <a:off x="5544725" y="2560575"/>
            <a:ext cx="621300" cy="10800"/>
          </a:xfrm>
          <a:prstGeom prst="straightConnector1">
            <a:avLst/>
          </a:prstGeom>
          <a:noFill/>
          <a:ln w="9525" cap="flat" cmpd="sng">
            <a:solidFill>
              <a:srgbClr val="666666"/>
            </a:solidFill>
            <a:prstDash val="solid"/>
            <a:round/>
            <a:headEnd type="none" w="sm" len="sm"/>
            <a:tailEnd type="triangle" w="med" len="med"/>
          </a:ln>
        </p:spPr>
      </p:cxnSp>
      <p:sp>
        <p:nvSpPr>
          <p:cNvPr id="211" name="Google Shape;211;g3dc1ea94da4_0_26"/>
          <p:cNvSpPr txBox="1"/>
          <p:nvPr/>
        </p:nvSpPr>
        <p:spPr>
          <a:xfrm>
            <a:off x="5605979" y="2191275"/>
            <a:ext cx="477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Roboto Mono"/>
                <a:ea typeface="Roboto Mono"/>
                <a:cs typeface="Roboto Mono"/>
                <a:sym typeface="Roboto Mono"/>
              </a:rPr>
              <a:t>fit</a:t>
            </a:r>
            <a:endParaRPr sz="1200" b="0" i="0" u="none" strike="noStrike" cap="none">
              <a:solidFill>
                <a:srgbClr val="000000"/>
              </a:solidFill>
              <a:latin typeface="Roboto Mono"/>
              <a:ea typeface="Roboto Mono"/>
              <a:cs typeface="Roboto Mono"/>
              <a:sym typeface="Roboto Mono"/>
            </a:endParaRPr>
          </a:p>
        </p:txBody>
      </p:sp>
      <p:sp>
        <p:nvSpPr>
          <p:cNvPr id="212" name="Google Shape;212;g3dc1ea94da4_0_26"/>
          <p:cNvSpPr txBox="1"/>
          <p:nvPr/>
        </p:nvSpPr>
        <p:spPr>
          <a:xfrm>
            <a:off x="4804675" y="1395900"/>
            <a:ext cx="737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Empty model</a:t>
            </a:r>
            <a:endParaRPr sz="1200" b="0" i="0" u="none" strike="noStrike" cap="none">
              <a:solidFill>
                <a:srgbClr val="000000"/>
              </a:solidFill>
              <a:latin typeface="Nunito Sans"/>
              <a:ea typeface="Nunito Sans"/>
              <a:cs typeface="Nunito Sans"/>
              <a:sym typeface="Nunito Sans"/>
            </a:endParaRPr>
          </a:p>
        </p:txBody>
      </p:sp>
      <p:sp>
        <p:nvSpPr>
          <p:cNvPr id="213" name="Google Shape;213;g3dc1ea94da4_0_26"/>
          <p:cNvSpPr txBox="1"/>
          <p:nvPr/>
        </p:nvSpPr>
        <p:spPr>
          <a:xfrm>
            <a:off x="6166025" y="1395900"/>
            <a:ext cx="737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Nunito Sans"/>
                <a:ea typeface="Nunito Sans"/>
                <a:cs typeface="Nunito Sans"/>
                <a:sym typeface="Nunito Sans"/>
              </a:rPr>
              <a:t>Trained model</a:t>
            </a:r>
            <a:endParaRPr sz="1200" b="0" i="0" u="none" strike="noStrike" cap="none">
              <a:solidFill>
                <a:srgbClr val="000000"/>
              </a:solidFill>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On-screen Show (16:9)</PresentationFormat>
  <Paragraphs>82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Nunito Sans</vt:lpstr>
      <vt:lpstr>Calibri</vt:lpstr>
      <vt:lpstr>Nunito</vt:lpstr>
      <vt:lpstr>Roboto Mono</vt:lpstr>
      <vt:lpstr>Shift</vt:lpstr>
      <vt:lpstr>CSE 163 Model Evaluation  Adrian Salguero Spring 2026  💭Icebreaker (discuss with neighbors): ‘ Which fictional creature would you like as a pet? Add to our Slido!  </vt:lpstr>
      <vt:lpstr>Announcements</vt:lpstr>
      <vt:lpstr>One-Hot Encoding</vt:lpstr>
      <vt:lpstr>Overfitting</vt:lpstr>
      <vt:lpstr>Assessing Performance</vt:lpstr>
      <vt:lpstr>Classification ML Pipeline (w/ categories) </vt:lpstr>
      <vt:lpstr>Model Complexity</vt:lpstr>
      <vt:lpstr>Model Complexity</vt:lpstr>
      <vt:lpstr>Visualize the split</vt:lpstr>
      <vt:lpstr>Visualize the split</vt:lpstr>
      <vt:lpstr>Ground Rules</vt:lpstr>
      <vt:lpstr>Discussion – Lesson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Adrian Salguero</cp:lastModifiedBy>
  <cp:revision>1</cp:revision>
  <dcterms:modified xsi:type="dcterms:W3CDTF">2026-05-06T15:02:44Z</dcterms:modified>
</cp:coreProperties>
</file>