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  <p:embeddedFont>
      <p:font typeface="Roboto Mon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jVmjYS7u82JJAU3XwrZ8npdlrU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7" Type="http://schemas.openxmlformats.org/officeDocument/2006/relationships/font" Target="fonts/RobotoMono-regular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italic.fntdata"/><Relationship Id="rId6" Type="http://schemas.openxmlformats.org/officeDocument/2006/relationships/slide" Target="slides/slide1.xml"/><Relationship Id="rId18" Type="http://schemas.openxmlformats.org/officeDocument/2006/relationships/font" Target="fonts/RobotoMon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93c5f5d1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d93c5f5d1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a9c5d2d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3da9c5d2d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da9c5d2d2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da9c5d2d2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da9f4d0f3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da9f4d0f3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bed81678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3dbed81678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s://www.slido.com/" TargetMode="External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>
            <p:ph idx="4294967295" type="ctrTitle"/>
          </p:nvPr>
        </p:nvSpPr>
        <p:spPr>
          <a:xfrm>
            <a:off x="459075" y="659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b="1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/>
              <a:t>Intro to Machine </a:t>
            </a:r>
            <a:r>
              <a:rPr b="1" i="0" lang="en" sz="2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Learning</a:t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b="1" i="0" sz="12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F3F3F"/>
                </a:solidFill>
              </a:rPr>
              <a:t>What is your favorite tree?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 b="0" l="0" r="0" t="0"/>
          <a:stretch/>
        </p:blipFill>
        <p:spPr>
          <a:xfrm>
            <a:off x="459087" y="261632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274362" y="3619200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slido.com</a:t>
            </a:r>
            <a:endParaRPr b="0" i="1" sz="2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 title="slid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6025" y="3338773"/>
            <a:ext cx="1378325" cy="13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p2"/>
          <p:cNvSpPr txBox="1"/>
          <p:nvPr>
            <p:ph idx="1" type="body"/>
          </p:nvPr>
        </p:nvSpPr>
        <p:spPr>
          <a:xfrm>
            <a:off x="819150" y="1486650"/>
            <a:ext cx="7505700" cy="27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Take Home Assessment 4: Education</a:t>
            </a:r>
            <a:r>
              <a:rPr b="1" lang="en" sz="1600">
                <a:solidFill>
                  <a:schemeClr val="accent2"/>
                </a:solidFill>
              </a:rPr>
              <a:t> </a:t>
            </a:r>
            <a:r>
              <a:rPr lang="en" sz="1600"/>
              <a:t>due </a:t>
            </a:r>
            <a:r>
              <a:rPr lang="en" sz="1600"/>
              <a:t>Thursday May 7th at 11:59pm!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Peer Reviews for THA 3 </a:t>
            </a:r>
            <a:r>
              <a:rPr lang="en" sz="1600"/>
              <a:t>d</a:t>
            </a:r>
            <a:r>
              <a:rPr lang="en" sz="1600"/>
              <a:t>ue Wednesday May 6th 29th at 11:59pm!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Lesson 15 Canvas Quiz</a:t>
            </a:r>
            <a:r>
              <a:rPr b="1" lang="en" sz="1600"/>
              <a:t> </a:t>
            </a:r>
            <a:r>
              <a:rPr lang="en" sz="1600"/>
              <a:t>due tonight at 11:59pm!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Checkpoint 3</a:t>
            </a:r>
            <a:r>
              <a:rPr b="1" lang="en" sz="1600"/>
              <a:t> </a:t>
            </a:r>
            <a:r>
              <a:rPr lang="en" sz="1600"/>
              <a:t>due tonight at 11:59pm!</a:t>
            </a:r>
            <a:endParaRPr b="1" i="1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93c5f5d15_0_256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Machine Learning Terms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9" name="Google Shape;149;g3d93c5f5d15_0_256"/>
          <p:cNvSpPr txBox="1"/>
          <p:nvPr>
            <p:ph idx="1" type="body"/>
          </p:nvPr>
        </p:nvSpPr>
        <p:spPr>
          <a:xfrm>
            <a:off x="819150" y="1201750"/>
            <a:ext cx="7505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Machine Learning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Model</a:t>
            </a:r>
            <a:endParaRPr i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Machine Learning Algorithm</a:t>
            </a:r>
            <a:endParaRPr i="1" sz="1400"/>
          </a:p>
        </p:txBody>
      </p:sp>
      <p:sp>
        <p:nvSpPr>
          <p:cNvPr id="150" name="Google Shape;150;g3d93c5f5d15_0_256"/>
          <p:cNvSpPr txBox="1"/>
          <p:nvPr>
            <p:ph idx="1" type="body"/>
          </p:nvPr>
        </p:nvSpPr>
        <p:spPr>
          <a:xfrm>
            <a:off x="819150" y="2263750"/>
            <a:ext cx="75057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Data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Training set</a:t>
            </a:r>
            <a:endParaRPr i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Exmaple </a:t>
            </a:r>
            <a:endParaRPr i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Feature</a:t>
            </a:r>
            <a:endParaRPr i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Label</a:t>
            </a:r>
            <a:endParaRPr i="1" sz="1400"/>
          </a:p>
        </p:txBody>
      </p:sp>
      <p:sp>
        <p:nvSpPr>
          <p:cNvPr id="151" name="Google Shape;151;g3d93c5f5d15_0_256"/>
          <p:cNvSpPr txBox="1"/>
          <p:nvPr>
            <p:ph idx="1" type="body"/>
          </p:nvPr>
        </p:nvSpPr>
        <p:spPr>
          <a:xfrm>
            <a:off x="819150" y="3713050"/>
            <a:ext cx="7505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Types of Machine Learning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Regression</a:t>
            </a:r>
            <a:endParaRPr i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/>
              <a:t>Classification</a:t>
            </a:r>
            <a:endParaRPr i="1"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a9c5d2d2a_0_0"/>
          <p:cNvSpPr txBox="1"/>
          <p:nvPr>
            <p:ph type="title"/>
          </p:nvPr>
        </p:nvSpPr>
        <p:spPr>
          <a:xfrm>
            <a:off x="819150" y="5454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Garbage In, Garbage Out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57" name="Google Shape;157;g3da9c5d2d2a_0_0"/>
          <p:cNvSpPr txBox="1"/>
          <p:nvPr>
            <p:ph idx="1" type="body"/>
          </p:nvPr>
        </p:nvSpPr>
        <p:spPr>
          <a:xfrm>
            <a:off x="819150" y="1190751"/>
            <a:ext cx="7505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There exists </a:t>
            </a:r>
            <a:r>
              <a:rPr lang="en" sz="1600"/>
              <a:t>hundreds of different model types, but the most important thing is having good features to describe your data!</a:t>
            </a:r>
            <a:endParaRPr sz="1400"/>
          </a:p>
        </p:txBody>
      </p:sp>
      <p:pic>
        <p:nvPicPr>
          <p:cNvPr descr="One-dimensional number line of cats and dogs" id="158" name="Google Shape;158;g3da9c5d2d2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6226" y="1190750"/>
            <a:ext cx="2625000" cy="1648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-dimensional features representing the divisions between cats and dogs" id="159" name="Google Shape;159;g3da9c5d2d2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1975" y="2975000"/>
            <a:ext cx="2633495" cy="175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ree-dimensional cube separating out the cats and dogs" id="160" name="Google Shape;160;g3da9c5d2d2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5841" y="1678250"/>
            <a:ext cx="2463284" cy="31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a9c5d2d2a_0_29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Decision Tree!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descr="Very large decision tree showing the decisions/questions asked at each node, from the root to the leaves" id="166" name="Google Shape;166;g3da9c5d2d2a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872" y="1201738"/>
            <a:ext cx="8614275" cy="3824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a9f4d0f38_0_5"/>
          <p:cNvSpPr txBox="1"/>
          <p:nvPr>
            <p:ph type="title"/>
          </p:nvPr>
        </p:nvSpPr>
        <p:spPr>
          <a:xfrm>
            <a:off x="819150" y="478763"/>
            <a:ext cx="75057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(Typical) Classification ML Pipeline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72" name="Google Shape;172;g3da9f4d0f38_0_5"/>
          <p:cNvSpPr txBox="1"/>
          <p:nvPr/>
        </p:nvSpPr>
        <p:spPr>
          <a:xfrm>
            <a:off x="1773900" y="1347338"/>
            <a:ext cx="5596200" cy="33174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# Separate data</a:t>
            </a:r>
            <a:endParaRPr b="0" i="0" sz="1350" u="none" cap="none" strike="noStrike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features = data.loc[:, data.columns != </a:t>
            </a:r>
            <a:r>
              <a:rPr b="0" i="0" lang="en" sz="135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'target'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labels = data[</a:t>
            </a:r>
            <a:r>
              <a:rPr b="0" i="0" lang="en" sz="135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'target'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# Create and train model</a:t>
            </a:r>
            <a:endParaRPr b="0" i="0" sz="1350" u="none" cap="none" strike="noStrike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model = </a:t>
            </a:r>
            <a:r>
              <a:rPr b="0" i="0" lang="en" sz="1350" u="none" cap="none" strike="noStrik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DecisionTreeClassifier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model.fit(features, labels)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# Predict on some data</a:t>
            </a:r>
            <a:endParaRPr b="0" i="0" sz="1350" u="none" cap="none" strike="noStrike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predictions = model.predict(features)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# Assess accuracy</a:t>
            </a:r>
            <a:endParaRPr b="0" i="0" sz="1350" u="none" cap="none" strike="noStrike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accuracy_score(labels, predictions)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bed816789_0_7"/>
          <p:cNvSpPr txBox="1"/>
          <p:nvPr>
            <p:ph type="title"/>
          </p:nvPr>
        </p:nvSpPr>
        <p:spPr>
          <a:xfrm>
            <a:off x="819150" y="478763"/>
            <a:ext cx="75057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(Typical) Regression ML Pipeline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78" name="Google Shape;178;g3dbed816789_0_7"/>
          <p:cNvSpPr txBox="1"/>
          <p:nvPr/>
        </p:nvSpPr>
        <p:spPr>
          <a:xfrm>
            <a:off x="1773900" y="1356350"/>
            <a:ext cx="5596200" cy="33174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# Separate data</a:t>
            </a:r>
            <a:endParaRPr b="0" i="0" sz="1350" u="none" cap="none" strike="noStrike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features = data.loc[:, data.columns != </a:t>
            </a:r>
            <a:r>
              <a:rPr b="0" i="0" lang="en" sz="135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'target'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labels = data[</a:t>
            </a:r>
            <a:r>
              <a:rPr b="0" i="0" lang="en" sz="135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'target'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# Create and train model</a:t>
            </a:r>
            <a:endParaRPr b="0" i="0" sz="1350" u="none" cap="none" strike="noStrike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model = </a:t>
            </a:r>
            <a:r>
              <a:rPr b="0" i="0" lang="en" sz="1350" u="none" cap="none" strike="noStrik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DecisionTreeRegressor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model.fit(features, labels)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# Predict on some data</a:t>
            </a:r>
            <a:endParaRPr b="0" i="0" sz="1350" u="none" cap="none" strike="noStrike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predictions = model.predict(features)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# Assess MSE</a:t>
            </a:r>
            <a:endParaRPr b="0" i="0" sz="1350" u="none" cap="none" strike="noStrike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mean_squared_error(labels, predictions)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