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Nunito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5pPI2rTI2QGswkwv9MT6zk87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BF536-549B-45C0-A067-553FE245CB1F}" v="7" dt="2026-05-01T15:21:2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addSld delSld modSld">
      <pc:chgData name="Adrian Salguero" userId="f921b06be2346e4d" providerId="LiveId" clId="{42694335-63BB-46EC-AF38-63FE051D1C63}" dt="2026-05-01T15:21:37.839" v="1372" actId="27636"/>
      <pc:docMkLst>
        <pc:docMk/>
      </pc:docMkLst>
      <pc:sldChg chg="addSp modSp mod">
        <pc:chgData name="Adrian Salguero" userId="f921b06be2346e4d" providerId="LiveId" clId="{42694335-63BB-46EC-AF38-63FE051D1C63}" dt="2026-05-01T15:07:58.793" v="34" actId="27614"/>
        <pc:sldMkLst>
          <pc:docMk/>
          <pc:sldMk cId="0" sldId="256"/>
        </pc:sldMkLst>
        <pc:picChg chg="add mod">
          <ac:chgData name="Adrian Salguero" userId="f921b06be2346e4d" providerId="LiveId" clId="{42694335-63BB-46EC-AF38-63FE051D1C63}" dt="2026-05-01T15:07:58.793" v="34" actId="27614"/>
          <ac:picMkLst>
            <pc:docMk/>
            <pc:sldMk cId="0" sldId="256"/>
            <ac:picMk id="3" creationId="{135DA67D-FCD5-DCB1-E477-C0DFCD0BAB3A}"/>
          </ac:picMkLst>
        </pc:picChg>
      </pc:sldChg>
      <pc:sldChg chg="modSp mod">
        <pc:chgData name="Adrian Salguero" userId="f921b06be2346e4d" providerId="LiveId" clId="{42694335-63BB-46EC-AF38-63FE051D1C63}" dt="2026-05-01T15:06:33.633" v="20" actId="20577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5-01T15:06:33.633" v="20" actId="20577"/>
          <ac:spMkLst>
            <pc:docMk/>
            <pc:sldMk cId="0" sldId="257"/>
            <ac:spMk id="142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01T15:07:51.238" v="29" actId="27636"/>
        <pc:sldMkLst>
          <pc:docMk/>
          <pc:sldMk cId="0" sldId="259"/>
        </pc:sldMkLst>
        <pc:spChg chg="mod">
          <ac:chgData name="Adrian Salguero" userId="f921b06be2346e4d" providerId="LiveId" clId="{42694335-63BB-46EC-AF38-63FE051D1C63}" dt="2026-05-01T15:07:51.238" v="29" actId="27636"/>
          <ac:spMkLst>
            <pc:docMk/>
            <pc:sldMk cId="0" sldId="259"/>
            <ac:spMk id="155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01T15:07:51.255" v="30" actId="27636"/>
        <pc:sldMkLst>
          <pc:docMk/>
          <pc:sldMk cId="0" sldId="260"/>
        </pc:sldMkLst>
        <pc:spChg chg="mod">
          <ac:chgData name="Adrian Salguero" userId="f921b06be2346e4d" providerId="LiveId" clId="{42694335-63BB-46EC-AF38-63FE051D1C63}" dt="2026-05-01T15:07:51.255" v="30" actId="27636"/>
          <ac:spMkLst>
            <pc:docMk/>
            <pc:sldMk cId="0" sldId="260"/>
            <ac:spMk id="162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01T15:07:51.260" v="31" actId="27636"/>
        <pc:sldMkLst>
          <pc:docMk/>
          <pc:sldMk cId="0" sldId="261"/>
        </pc:sldMkLst>
        <pc:spChg chg="mod">
          <ac:chgData name="Adrian Salguero" userId="f921b06be2346e4d" providerId="LiveId" clId="{42694335-63BB-46EC-AF38-63FE051D1C63}" dt="2026-05-01T15:07:51.260" v="31" actId="27636"/>
          <ac:spMkLst>
            <pc:docMk/>
            <pc:sldMk cId="0" sldId="261"/>
            <ac:spMk id="171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5-01T15:07:51.273" v="32" actId="27636"/>
        <pc:sldMkLst>
          <pc:docMk/>
          <pc:sldMk cId="0" sldId="264"/>
        </pc:sldMkLst>
        <pc:spChg chg="mod">
          <ac:chgData name="Adrian Salguero" userId="f921b06be2346e4d" providerId="LiveId" clId="{42694335-63BB-46EC-AF38-63FE051D1C63}" dt="2026-05-01T15:07:51.273" v="32" actId="27636"/>
          <ac:spMkLst>
            <pc:docMk/>
            <pc:sldMk cId="0" sldId="264"/>
            <ac:spMk id="196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01T15:07:53.048" v="33" actId="1076"/>
        <pc:sldMkLst>
          <pc:docMk/>
          <pc:sldMk cId="0" sldId="265"/>
        </pc:sldMkLst>
        <pc:picChg chg="add mod">
          <ac:chgData name="Adrian Salguero" userId="f921b06be2346e4d" providerId="LiveId" clId="{42694335-63BB-46EC-AF38-63FE051D1C63}" dt="2026-05-01T15:07:53.048" v="33" actId="1076"/>
          <ac:picMkLst>
            <pc:docMk/>
            <pc:sldMk cId="0" sldId="265"/>
            <ac:picMk id="2" creationId="{2E08EBD3-9E72-373D-C764-D96B3EAF575C}"/>
          </ac:picMkLst>
        </pc:picChg>
        <pc:picChg chg="del">
          <ac:chgData name="Adrian Salguero" userId="f921b06be2346e4d" providerId="LiveId" clId="{42694335-63BB-46EC-AF38-63FE051D1C63}" dt="2026-05-01T15:07:50.977" v="27" actId="478"/>
          <ac:picMkLst>
            <pc:docMk/>
            <pc:sldMk cId="0" sldId="265"/>
            <ac:picMk id="205" creationId="{00000000-0000-0000-0000-000000000000}"/>
          </ac:picMkLst>
        </pc:picChg>
      </pc:sldChg>
      <pc:sldChg chg="addSp delSp modSp add mod">
        <pc:chgData name="Adrian Salguero" userId="f921b06be2346e4d" providerId="LiveId" clId="{42694335-63BB-46EC-AF38-63FE051D1C63}" dt="2026-05-01T15:21:37.839" v="1372" actId="27636"/>
        <pc:sldMkLst>
          <pc:docMk/>
          <pc:sldMk cId="1908166241" sldId="266"/>
        </pc:sldMkLst>
        <pc:spChg chg="add del mod">
          <ac:chgData name="Adrian Salguero" userId="f921b06be2346e4d" providerId="LiveId" clId="{42694335-63BB-46EC-AF38-63FE051D1C63}" dt="2026-05-01T15:08:29.834" v="65" actId="478"/>
          <ac:spMkLst>
            <pc:docMk/>
            <pc:sldMk cId="1908166241" sldId="266"/>
            <ac:spMk id="3" creationId="{8711B8B8-14EE-8746-9EBA-563EB4ED1707}"/>
          </ac:spMkLst>
        </pc:spChg>
        <pc:spChg chg="add mod">
          <ac:chgData name="Adrian Salguero" userId="f921b06be2346e4d" providerId="LiveId" clId="{42694335-63BB-46EC-AF38-63FE051D1C63}" dt="2026-05-01T15:20:54.876" v="1343" actId="20577"/>
          <ac:spMkLst>
            <pc:docMk/>
            <pc:sldMk cId="1908166241" sldId="266"/>
            <ac:spMk id="4" creationId="{7BCBA044-152B-058A-A703-5A0F70233DA7}"/>
          </ac:spMkLst>
        </pc:spChg>
        <pc:spChg chg="add del mod">
          <ac:chgData name="Adrian Salguero" userId="f921b06be2346e4d" providerId="LiveId" clId="{42694335-63BB-46EC-AF38-63FE051D1C63}" dt="2026-05-01T15:21:37.839" v="1372" actId="27636"/>
          <ac:spMkLst>
            <pc:docMk/>
            <pc:sldMk cId="1908166241" sldId="266"/>
            <ac:spMk id="5" creationId="{F2CD5301-9FEF-28B7-AD30-C8C927517C9F}"/>
          </ac:spMkLst>
        </pc:spChg>
        <pc:spChg chg="mod">
          <ac:chgData name="Adrian Salguero" userId="f921b06be2346e4d" providerId="LiveId" clId="{42694335-63BB-46EC-AF38-63FE051D1C63}" dt="2026-05-01T15:08:16.016" v="61" actId="20577"/>
          <ac:spMkLst>
            <pc:docMk/>
            <pc:sldMk cId="1908166241" sldId="266"/>
            <ac:spMk id="147" creationId="{6C15BA97-4DE3-C3FF-F517-47C2957F3D94}"/>
          </ac:spMkLst>
        </pc:spChg>
        <pc:spChg chg="del">
          <ac:chgData name="Adrian Salguero" userId="f921b06be2346e4d" providerId="LiveId" clId="{42694335-63BB-46EC-AF38-63FE051D1C63}" dt="2026-05-01T15:08:21.810" v="62" actId="478"/>
          <ac:spMkLst>
            <pc:docMk/>
            <pc:sldMk cId="1908166241" sldId="266"/>
            <ac:spMk id="148" creationId="{F731368D-B5EB-E6B9-E735-5D035D023B3B}"/>
          </ac:spMkLst>
        </pc:spChg>
        <pc:spChg chg="mod">
          <ac:chgData name="Adrian Salguero" userId="f921b06be2346e4d" providerId="LiveId" clId="{42694335-63BB-46EC-AF38-63FE051D1C63}" dt="2026-05-01T15:15:54.160" v="973" actId="114"/>
          <ac:spMkLst>
            <pc:docMk/>
            <pc:sldMk cId="1908166241" sldId="266"/>
            <ac:spMk id="149" creationId="{61AA3324-7262-22DB-F906-7148DEE98BFF}"/>
          </ac:spMkLst>
        </pc:spChg>
      </pc:sldChg>
      <pc:sldChg chg="addSp delSp modSp add del mod">
        <pc:chgData name="Adrian Salguero" userId="f921b06be2346e4d" providerId="LiveId" clId="{42694335-63BB-46EC-AF38-63FE051D1C63}" dt="2026-05-01T15:17:53.753" v="1119"/>
        <pc:sldMkLst>
          <pc:docMk/>
          <pc:sldMk cId="3266275413" sldId="267"/>
        </pc:sldMkLst>
        <pc:spChg chg="mod">
          <ac:chgData name="Adrian Salguero" userId="f921b06be2346e4d" providerId="LiveId" clId="{42694335-63BB-46EC-AF38-63FE051D1C63}" dt="2026-05-01T15:17:50.609" v="1111" actId="1076"/>
          <ac:spMkLst>
            <pc:docMk/>
            <pc:sldMk cId="3266275413" sldId="267"/>
            <ac:spMk id="4" creationId="{E6EC6407-593E-AE11-267A-DC84EE0E5F29}"/>
          </ac:spMkLst>
        </pc:spChg>
        <pc:spChg chg="mod">
          <ac:chgData name="Adrian Salguero" userId="f921b06be2346e4d" providerId="LiveId" clId="{42694335-63BB-46EC-AF38-63FE051D1C63}" dt="2026-05-01T15:17:53.358" v="1118" actId="20577"/>
          <ac:spMkLst>
            <pc:docMk/>
            <pc:sldMk cId="3266275413" sldId="267"/>
            <ac:spMk id="147" creationId="{69494A41-92A0-47FA-D8BB-84BE31B936CA}"/>
          </ac:spMkLst>
        </pc:spChg>
        <pc:spChg chg="add del mod">
          <ac:chgData name="Adrian Salguero" userId="f921b06be2346e4d" providerId="LiveId" clId="{42694335-63BB-46EC-AF38-63FE051D1C63}" dt="2026-05-01T15:17:52.259" v="1115" actId="20577"/>
          <ac:spMkLst>
            <pc:docMk/>
            <pc:sldMk cId="3266275413" sldId="267"/>
            <ac:spMk id="149" creationId="{86A589C3-29BE-6079-52B8-CC5F88843C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a9f4d0f3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da9f4d0f3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a9f4d0f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da9f4d0f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C88EB9CC-22AD-1F86-8346-64658373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93c5f5d15_0_256:notes">
            <a:extLst>
              <a:ext uri="{FF2B5EF4-FFF2-40B4-BE49-F238E27FC236}">
                <a16:creationId xmlns:a16="http://schemas.microsoft.com/office/drawing/2014/main" id="{89FC8A4F-95BD-A570-C480-7998D4B42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d93c5f5d15_0_256:notes">
            <a:extLst>
              <a:ext uri="{FF2B5EF4-FFF2-40B4-BE49-F238E27FC236}">
                <a16:creationId xmlns:a16="http://schemas.microsoft.com/office/drawing/2014/main" id="{38CCB8A9-AB56-E77E-6055-CA7B7B06BC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08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93c5f5d1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d93c5f5d1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a9c5d2d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da9c5d2d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a9c5d2d2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da9c5d2d2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a9f4d0f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da9f4d0f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a9f4d0f3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da9f4d0f3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a9f4d0f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da9f4d0f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Fwnxw7q4YudkOzrqqCAmybK_GnQuu04BctYTM4_Bzsi4Upg/viewform?usp=publish-edi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Statistical Learning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Halfway through the quarter! How are you feeling?</a:t>
            </a:r>
            <a:endParaRPr sz="1200" b="1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 with a black background.&#10;&#10;AI-generated content may be incorrect.">
            <a:extLst>
              <a:ext uri="{FF2B5EF4-FFF2-40B4-BE49-F238E27FC236}">
                <a16:creationId xmlns:a16="http://schemas.microsoft.com/office/drawing/2014/main" id="{135DA67D-FCD5-DCB1-E477-C0DFCD0BA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38" y="3259261"/>
            <a:ext cx="1431524" cy="1407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a9f4d0f38_0_31"/>
          <p:cNvSpPr txBox="1">
            <a:spLocks noGrp="1"/>
          </p:cNvSpPr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Type 1 and Type 2 Errors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95" name="Google Shape;195;g3da9f4d0f38_0_31" descr="2x2 table showing the following: Correct conclusion when a true null hypothesis is &quot;accepted&quot;; Type 1 error when a true null hypothesis is rejected; Type 2 error when a false null hypothesis is &quot;accepted&quot;; correct conclusion when a false null hypothesis is rejec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700" y="1190725"/>
            <a:ext cx="4348576" cy="321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da9f4d0f38_0_31"/>
          <p:cNvSpPr txBox="1">
            <a:spLocks noGrp="1"/>
          </p:cNvSpPr>
          <p:nvPr>
            <p:ph type="body" idx="1"/>
          </p:nvPr>
        </p:nvSpPr>
        <p:spPr>
          <a:xfrm>
            <a:off x="3394800" y="4425650"/>
            <a:ext cx="2354400" cy="462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Accept = “fail to reject”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a9f4d0f38_0_40"/>
          <p:cNvSpPr txBox="1">
            <a:spLocks noGrp="1"/>
          </p:cNvSpPr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Type 1 and Type 2 Errors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02" name="Google Shape;202;g3da9f4d0f38_0_40" descr="2x2 table showing the following: Correct conclusion when a true null hypothesis is &quot;accepted&quot;; Type 1 error when a true null hypothesis is rejected; Type 2 error when a false null hypothesis is &quot;accepted&quot;; correct conclusion when a false null hypothesis is rejec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6325" y="1988637"/>
            <a:ext cx="3698701" cy="27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da9f4d0f38_0_40"/>
          <p:cNvSpPr txBox="1">
            <a:spLocks noGrp="1"/>
          </p:cNvSpPr>
          <p:nvPr>
            <p:ph type="body" idx="1"/>
          </p:nvPr>
        </p:nvSpPr>
        <p:spPr>
          <a:xfrm>
            <a:off x="819150" y="1239250"/>
            <a:ext cx="75057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You visited Hall Health Center to check if you have the flu. Your doctor says you don’t have it, while you actually have the flu. </a:t>
            </a:r>
            <a:r>
              <a:rPr lang="en" sz="1600" b="1" i="1"/>
              <a:t>What type of error did the doctor make?</a:t>
            </a:r>
            <a:endParaRPr sz="1600" b="1" i="1"/>
          </a:p>
        </p:txBody>
      </p:sp>
      <p:sp>
        <p:nvSpPr>
          <p:cNvPr id="204" name="Google Shape;204;g3da9f4d0f38_0_40"/>
          <p:cNvSpPr txBox="1">
            <a:spLocks noGrp="1"/>
          </p:cNvSpPr>
          <p:nvPr>
            <p:ph type="body" idx="1"/>
          </p:nvPr>
        </p:nvSpPr>
        <p:spPr>
          <a:xfrm>
            <a:off x="1105225" y="2413325"/>
            <a:ext cx="24711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/>
              <a:t>Null hypothesis</a:t>
            </a:r>
            <a:endParaRPr sz="1600" b="1" i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You don’t have the flu</a:t>
            </a:r>
            <a:endParaRPr sz="1600" b="1"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8EBD3-9E72-373D-C764-D96B3EAF5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13" y="3162725"/>
            <a:ext cx="1431524" cy="1407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4: Education </a:t>
            </a:r>
            <a:r>
              <a:rPr lang="en" sz="1600" dirty="0"/>
              <a:t>released tonight, due Thursday May 7th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Peer Reviews for THA 3 </a:t>
            </a:r>
            <a:r>
              <a:rPr lang="en" sz="1600" dirty="0"/>
              <a:t>released tonight, due Wednesday May 6th 29th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Project Part 1</a:t>
            </a:r>
            <a:r>
              <a:rPr lang="en" sz="1600" dirty="0"/>
              <a:t> due tonight at 11:59pm on Gradescope! (No late submissions!)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14 Canvas Quiz</a:t>
            </a:r>
            <a:r>
              <a:rPr lang="en" sz="1600" b="1" dirty="0"/>
              <a:t> </a:t>
            </a:r>
            <a:r>
              <a:rPr lang="en" sz="1600" dirty="0"/>
              <a:t>due tonight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Checkpoint 3</a:t>
            </a:r>
            <a:r>
              <a:rPr lang="en" sz="1600" b="1" dirty="0"/>
              <a:t> </a:t>
            </a:r>
            <a:r>
              <a:rPr lang="en" sz="1600" dirty="0"/>
              <a:t>due Monday, May 4th at 11:59pm!</a:t>
            </a:r>
            <a:endParaRPr sz="1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E31FA8B6-505E-ACB9-B60E-76E76706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93c5f5d15_0_256">
            <a:extLst>
              <a:ext uri="{FF2B5EF4-FFF2-40B4-BE49-F238E27FC236}">
                <a16:creationId xmlns:a16="http://schemas.microsoft.com/office/drawing/2014/main" id="{6C15BA97-4DE3-C3FF-F517-47C2957F3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>
                <a:solidFill>
                  <a:srgbClr val="AF7B51"/>
                </a:solidFill>
              </a:rPr>
              <a:t>Mid Quarter Feedback</a:t>
            </a:r>
            <a:endParaRPr dirty="0">
              <a:solidFill>
                <a:srgbClr val="AF7B51"/>
              </a:solidFill>
            </a:endParaRPr>
          </a:p>
        </p:txBody>
      </p:sp>
      <p:sp>
        <p:nvSpPr>
          <p:cNvPr id="149" name="Google Shape;149;g3d93c5f5d15_0_256">
            <a:extLst>
              <a:ext uri="{FF2B5EF4-FFF2-40B4-BE49-F238E27FC236}">
                <a16:creationId xmlns:a16="http://schemas.microsoft.com/office/drawing/2014/main" id="{61AA3324-7262-22DB-F906-7148DEE98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201750"/>
            <a:ext cx="7505700" cy="152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Things going well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i="1" dirty="0"/>
              <a:t>THAs – </a:t>
            </a:r>
            <a:r>
              <a:rPr lang="en-US" sz="1400" dirty="0"/>
              <a:t>reinforce course content and are reasonable, creative components are good for exploring data in a less restrictive space 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i="1" dirty="0"/>
              <a:t>Quiz sections – </a:t>
            </a:r>
            <a:r>
              <a:rPr lang="en-US" sz="1400" dirty="0"/>
              <a:t>formatted well, good additional practice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i="1" dirty="0"/>
              <a:t>Class exercises, resubmission cycles, pre-class readings</a:t>
            </a:r>
            <a:endParaRPr sz="1400" i="1" dirty="0"/>
          </a:p>
        </p:txBody>
      </p:sp>
      <p:sp>
        <p:nvSpPr>
          <p:cNvPr id="4" name="Google Shape;149;g3d93c5f5d15_0_256">
            <a:extLst>
              <a:ext uri="{FF2B5EF4-FFF2-40B4-BE49-F238E27FC236}">
                <a16:creationId xmlns:a16="http://schemas.microsoft.com/office/drawing/2014/main" id="{7BCBA044-152B-058A-A703-5A0F70233DA7}"/>
              </a:ext>
            </a:extLst>
          </p:cNvPr>
          <p:cNvSpPr txBox="1">
            <a:spLocks/>
          </p:cNvSpPr>
          <p:nvPr/>
        </p:nvSpPr>
        <p:spPr>
          <a:xfrm>
            <a:off x="819150" y="2723493"/>
            <a:ext cx="7505700" cy="14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30200">
              <a:buSzPts val="1600"/>
            </a:pPr>
            <a:r>
              <a:rPr lang="en-US" sz="1600" dirty="0"/>
              <a:t>Areas for improvement</a:t>
            </a:r>
          </a:p>
          <a:p>
            <a:pPr lvl="1" indent="-317500">
              <a:buSzPts val="1400"/>
            </a:pPr>
            <a:r>
              <a:rPr lang="en-US" sz="1400" i="1" dirty="0"/>
              <a:t>Quiz sections – </a:t>
            </a:r>
            <a:r>
              <a:rPr lang="en-US" sz="1400" dirty="0"/>
              <a:t>more practice problems, more direct help, be less of a repeat of lecture</a:t>
            </a:r>
          </a:p>
          <a:p>
            <a:pPr lvl="1" indent="-317500">
              <a:buSzPts val="1400"/>
            </a:pPr>
            <a:r>
              <a:rPr lang="en-US" sz="1400" i="1" dirty="0"/>
              <a:t>Reading assignments – </a:t>
            </a:r>
            <a:r>
              <a:rPr lang="en-US" sz="1400" dirty="0"/>
              <a:t>seem irrelevant to course topics or assignments</a:t>
            </a:r>
          </a:p>
          <a:p>
            <a:pPr lvl="1" indent="-317500">
              <a:buSzPts val="1400"/>
            </a:pPr>
            <a:r>
              <a:rPr lang="en-US" sz="1400" i="1" dirty="0"/>
              <a:t>Lecture – </a:t>
            </a:r>
            <a:r>
              <a:rPr lang="en-US" sz="1400" dirty="0"/>
              <a:t>not enough time spent going over all practice problems</a:t>
            </a:r>
          </a:p>
          <a:p>
            <a:pPr lvl="1" indent="-317500">
              <a:buSzPts val="1400"/>
            </a:pPr>
            <a:r>
              <a:rPr lang="en-US" sz="1400" dirty="0"/>
              <a:t>Too many assignments scattered across different platforms</a:t>
            </a:r>
          </a:p>
          <a:p>
            <a:pPr lvl="1" indent="-317500">
              <a:buSzPts val="1400"/>
            </a:pPr>
            <a:endParaRPr lang="en-US" sz="1400" i="1" dirty="0"/>
          </a:p>
        </p:txBody>
      </p:sp>
      <p:sp>
        <p:nvSpPr>
          <p:cNvPr id="5" name="Google Shape;149;g3d93c5f5d15_0_256">
            <a:extLst>
              <a:ext uri="{FF2B5EF4-FFF2-40B4-BE49-F238E27FC236}">
                <a16:creationId xmlns:a16="http://schemas.microsoft.com/office/drawing/2014/main" id="{F2CD5301-9FEF-28B7-AD30-C8C927517C9F}"/>
              </a:ext>
            </a:extLst>
          </p:cNvPr>
          <p:cNvSpPr txBox="1">
            <a:spLocks/>
          </p:cNvSpPr>
          <p:nvPr/>
        </p:nvSpPr>
        <p:spPr>
          <a:xfrm>
            <a:off x="675947" y="4106917"/>
            <a:ext cx="7505700" cy="70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30200">
              <a:buSzPts val="1600"/>
            </a:pPr>
            <a:r>
              <a:rPr lang="en-US" sz="1400" dirty="0"/>
              <a:t>If you have additional feedback (or just want to share this feedback again for credit towards a weekly token), please fill out this </a:t>
            </a:r>
            <a:r>
              <a:rPr lang="en-US" sz="1400" dirty="0">
                <a:hlinkClick r:id="rId3"/>
              </a:rPr>
              <a:t>feedback form</a:t>
            </a:r>
            <a:r>
              <a:rPr lang="en-US" sz="1400" dirty="0"/>
              <a:t>.</a:t>
            </a:r>
          </a:p>
          <a:p>
            <a:pPr lvl="1" indent="-317500">
              <a:buSzPts val="1400"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0816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93c5f5d15_0_256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What is Statistics?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8" name="Google Shape;148;g3d93c5f5d15_0_256"/>
          <p:cNvSpPr txBox="1">
            <a:spLocks noGrp="1"/>
          </p:cNvSpPr>
          <p:nvPr>
            <p:ph type="body" idx="1"/>
          </p:nvPr>
        </p:nvSpPr>
        <p:spPr>
          <a:xfrm>
            <a:off x="819150" y="1201750"/>
            <a:ext cx="75057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“The study of models to gather, understand, and draw conclusions from real-world data.”</a:t>
            </a:r>
            <a:r>
              <a:rPr lang="en" sz="1600"/>
              <a:t>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lang="en" sz="1600" i="1"/>
              <a:t>Hunter Schafer, 2020</a:t>
            </a:r>
            <a:r>
              <a:rPr lang="en" sz="1600"/>
              <a:t> </a:t>
            </a:r>
            <a:r>
              <a:rPr lang="en" sz="1600" i="1"/>
              <a:t>(and probably other people too)</a:t>
            </a:r>
            <a:endParaRPr sz="1600" i="1"/>
          </a:p>
        </p:txBody>
      </p:sp>
      <p:sp>
        <p:nvSpPr>
          <p:cNvPr id="149" name="Google Shape;149;g3d93c5f5d15_0_256"/>
          <p:cNvSpPr txBox="1">
            <a:spLocks noGrp="1"/>
          </p:cNvSpPr>
          <p:nvPr>
            <p:ph type="body" idx="1"/>
          </p:nvPr>
        </p:nvSpPr>
        <p:spPr>
          <a:xfrm>
            <a:off x="819150" y="2280250"/>
            <a:ext cx="75057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Applications of statistics: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Predicting disease outbreaks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Product testing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Sports analytics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Machine learning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…and many more</a:t>
            </a:r>
            <a:endParaRPr sz="14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a9c5d2d2a_0_0"/>
          <p:cNvSpPr txBox="1">
            <a:spLocks noGrp="1"/>
          </p:cNvSpPr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Statistics 101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5" name="Google Shape;155;g3da9c5d2d2a_0_0"/>
          <p:cNvSpPr txBox="1">
            <a:spLocks noGrp="1"/>
          </p:cNvSpPr>
          <p:nvPr>
            <p:ph type="body" idx="1"/>
          </p:nvPr>
        </p:nvSpPr>
        <p:spPr>
          <a:xfrm>
            <a:off x="819150" y="1190751"/>
            <a:ext cx="75057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Summary Statistics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Number of values in our data set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/>
              <a:t>Mean </a:t>
            </a:r>
            <a:r>
              <a:rPr lang="en" sz="1400"/>
              <a:t>- the “average” value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/>
              <a:t>Median </a:t>
            </a:r>
            <a:r>
              <a:rPr lang="en" sz="1400"/>
              <a:t>- the value in the middle of our data set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/>
              <a:t>Standard deviation</a:t>
            </a:r>
            <a:r>
              <a:rPr lang="en" sz="1400"/>
              <a:t> - how spread out our values are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/>
              <a:t>Min</a:t>
            </a:r>
            <a:r>
              <a:rPr lang="en" sz="1400"/>
              <a:t>, </a:t>
            </a:r>
            <a:r>
              <a:rPr lang="en" sz="1400" b="1" i="1"/>
              <a:t>max</a:t>
            </a:r>
            <a:r>
              <a:rPr lang="en" sz="1400"/>
              <a:t>, </a:t>
            </a:r>
            <a:r>
              <a:rPr lang="en" sz="1400" b="1" i="1"/>
              <a:t>mode</a:t>
            </a:r>
            <a:r>
              <a:rPr lang="en" sz="1400"/>
              <a:t>, </a:t>
            </a:r>
            <a:r>
              <a:rPr lang="en" sz="1400" b="1" i="1"/>
              <a:t>range</a:t>
            </a:r>
            <a:r>
              <a:rPr lang="en" sz="1400"/>
              <a:t>, etc.</a:t>
            </a:r>
            <a:endParaRPr sz="1400"/>
          </a:p>
        </p:txBody>
      </p:sp>
      <p:sp>
        <p:nvSpPr>
          <p:cNvPr id="156" name="Google Shape;156;g3da9c5d2d2a_0_0"/>
          <p:cNvSpPr txBox="1">
            <a:spLocks noGrp="1"/>
          </p:cNvSpPr>
          <p:nvPr>
            <p:ph type="body" idx="1"/>
          </p:nvPr>
        </p:nvSpPr>
        <p:spPr>
          <a:xfrm>
            <a:off x="819150" y="3001600"/>
            <a:ext cx="7505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Distributions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How are values in our data set distributed?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Uniform distribution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Normal distributions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Other types of distributions (e.g. bimodal)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a9c5d2d2a_0_29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AF7B51"/>
                </a:solidFill>
              </a:rPr>
              <a:t>Uniform Distribution - everything equally likely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62" name="Google Shape;162;g3da9c5d2d2a_0_29"/>
          <p:cNvSpPr txBox="1">
            <a:spLocks noGrp="1"/>
          </p:cNvSpPr>
          <p:nvPr>
            <p:ph type="body" idx="1"/>
          </p:nvPr>
        </p:nvSpPr>
        <p:spPr>
          <a:xfrm>
            <a:off x="5499975" y="2084563"/>
            <a:ext cx="2824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Coin flip - Heads or Tails</a:t>
            </a:r>
            <a:endParaRPr sz="1400" b="1" i="1"/>
          </a:p>
        </p:txBody>
      </p:sp>
      <p:pic>
        <p:nvPicPr>
          <p:cNvPr id="163" name="Google Shape;163;g3da9c5d2d2a_0_29" descr="Uniform distribution showing equal chances of getting roll values on a 20-sided di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38" y="1278375"/>
            <a:ext cx="4680829" cy="3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da9c5d2d2a_0_29"/>
          <p:cNvSpPr txBox="1">
            <a:spLocks noGrp="1"/>
          </p:cNvSpPr>
          <p:nvPr>
            <p:ph type="body" idx="1"/>
          </p:nvPr>
        </p:nvSpPr>
        <p:spPr>
          <a:xfrm>
            <a:off x="5499975" y="2521663"/>
            <a:ext cx="28248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Dice roll - all sides</a:t>
            </a:r>
            <a:endParaRPr sz="1400" b="1" i="1"/>
          </a:p>
        </p:txBody>
      </p:sp>
      <p:sp>
        <p:nvSpPr>
          <p:cNvPr id="165" name="Google Shape;165;g3da9c5d2d2a_0_29"/>
          <p:cNvSpPr txBox="1">
            <a:spLocks noGrp="1"/>
          </p:cNvSpPr>
          <p:nvPr>
            <p:ph type="body" idx="1"/>
          </p:nvPr>
        </p:nvSpPr>
        <p:spPr>
          <a:xfrm>
            <a:off x="5499975" y="3007063"/>
            <a:ext cx="28248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Perfect</a:t>
            </a:r>
            <a:r>
              <a:rPr lang="en" sz="1600"/>
              <a:t> random number generator</a:t>
            </a:r>
            <a:endParaRPr sz="1400"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a9f4d0f38_0_5"/>
          <p:cNvSpPr txBox="1">
            <a:spLocks noGrp="1"/>
          </p:cNvSpPr>
          <p:nvPr>
            <p:ph type="title"/>
          </p:nvPr>
        </p:nvSpPr>
        <p:spPr>
          <a:xfrm>
            <a:off x="819150" y="385700"/>
            <a:ext cx="7505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AF7B51"/>
                </a:solidFill>
              </a:rPr>
              <a:t>Normal Distribution - bell curved, mean centered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1" name="Google Shape;171;g3da9f4d0f38_0_5"/>
          <p:cNvSpPr txBox="1">
            <a:spLocks noGrp="1"/>
          </p:cNvSpPr>
          <p:nvPr>
            <p:ph type="body" idx="1"/>
          </p:nvPr>
        </p:nvSpPr>
        <p:spPr>
          <a:xfrm>
            <a:off x="5499975" y="1725438"/>
            <a:ext cx="2824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Height</a:t>
            </a:r>
            <a:endParaRPr sz="1400" b="1" i="1"/>
          </a:p>
        </p:txBody>
      </p:sp>
      <p:sp>
        <p:nvSpPr>
          <p:cNvPr id="172" name="Google Shape;172;g3da9f4d0f38_0_5"/>
          <p:cNvSpPr txBox="1">
            <a:spLocks noGrp="1"/>
          </p:cNvSpPr>
          <p:nvPr>
            <p:ph type="body" idx="1"/>
          </p:nvPr>
        </p:nvSpPr>
        <p:spPr>
          <a:xfrm>
            <a:off x="5499975" y="2162538"/>
            <a:ext cx="28248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IQ</a:t>
            </a:r>
            <a:endParaRPr sz="1400" b="1" i="1"/>
          </a:p>
        </p:txBody>
      </p:sp>
      <p:sp>
        <p:nvSpPr>
          <p:cNvPr id="173" name="Google Shape;173;g3da9f4d0f38_0_5"/>
          <p:cNvSpPr txBox="1">
            <a:spLocks noGrp="1"/>
          </p:cNvSpPr>
          <p:nvPr>
            <p:ph type="body" idx="1"/>
          </p:nvPr>
        </p:nvSpPr>
        <p:spPr>
          <a:xfrm>
            <a:off x="5499975" y="2647945"/>
            <a:ext cx="28248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Grades</a:t>
            </a:r>
            <a:endParaRPr sz="1400"/>
          </a:p>
        </p:txBody>
      </p:sp>
      <p:pic>
        <p:nvPicPr>
          <p:cNvPr id="174" name="Google Shape;174;g3da9f4d0f38_0_5" descr="Normal distribution showing bell curve and the 68-95-99.7 ru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00" y="1635275"/>
            <a:ext cx="4549781" cy="25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a9f4d0f38_0_14"/>
          <p:cNvSpPr txBox="1">
            <a:spLocks noGrp="1"/>
          </p:cNvSpPr>
          <p:nvPr>
            <p:ph type="title"/>
          </p:nvPr>
        </p:nvSpPr>
        <p:spPr>
          <a:xfrm>
            <a:off x="819163" y="322775"/>
            <a:ext cx="75057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Central Limit Theorem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0" name="Google Shape;180;g3da9f4d0f38_0_14"/>
          <p:cNvSpPr txBox="1">
            <a:spLocks noGrp="1"/>
          </p:cNvSpPr>
          <p:nvPr>
            <p:ph type="body" idx="1"/>
          </p:nvPr>
        </p:nvSpPr>
        <p:spPr>
          <a:xfrm>
            <a:off x="528300" y="4381525"/>
            <a:ext cx="8087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Distribution of sample means approaches a normal distribution as number of samples increases!</a:t>
            </a:r>
            <a:endParaRPr sz="1400" b="1" i="1"/>
          </a:p>
        </p:txBody>
      </p:sp>
      <p:pic>
        <p:nvPicPr>
          <p:cNvPr id="181" name="Google Shape;181;g3da9f4d0f38_0_14" descr="Faceted histograms showing that the distribution of sample means becomes approximately normal as the number of samples grow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275" y="906687"/>
            <a:ext cx="4573226" cy="34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a9f4d0f38_0_23"/>
          <p:cNvSpPr txBox="1">
            <a:spLocks noGrp="1"/>
          </p:cNvSpPr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Hypothesis Tests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7" name="Google Shape;187;g3da9f4d0f38_0_23"/>
          <p:cNvSpPr txBox="1">
            <a:spLocks noGrp="1"/>
          </p:cNvSpPr>
          <p:nvPr>
            <p:ph type="body" idx="1"/>
          </p:nvPr>
        </p:nvSpPr>
        <p:spPr>
          <a:xfrm>
            <a:off x="819150" y="1190750"/>
            <a:ext cx="75057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Null Hypothesis</a:t>
            </a:r>
            <a:r>
              <a:rPr lang="en" sz="1600"/>
              <a:t> is the hypothesis that supports the pre-existing expectations of probability (e.g. the status quo)</a:t>
            </a:r>
            <a:endParaRPr sz="1400"/>
          </a:p>
        </p:txBody>
      </p:sp>
      <p:sp>
        <p:nvSpPr>
          <p:cNvPr id="188" name="Google Shape;188;g3da9f4d0f38_0_23"/>
          <p:cNvSpPr txBox="1">
            <a:spLocks noGrp="1"/>
          </p:cNvSpPr>
          <p:nvPr>
            <p:ph type="body" idx="1"/>
          </p:nvPr>
        </p:nvSpPr>
        <p:spPr>
          <a:xfrm>
            <a:off x="819150" y="1940150"/>
            <a:ext cx="75057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Alternative Hypothesis</a:t>
            </a:r>
            <a:r>
              <a:rPr lang="en" sz="1600"/>
              <a:t> is the hypothesis that something is different, one that if true, would allow us to reject the null hypothesis.</a:t>
            </a:r>
            <a:endParaRPr sz="1400"/>
          </a:p>
        </p:txBody>
      </p:sp>
      <p:sp>
        <p:nvSpPr>
          <p:cNvPr id="189" name="Google Shape;189;g3da9f4d0f38_0_23"/>
          <p:cNvSpPr txBox="1">
            <a:spLocks noGrp="1"/>
          </p:cNvSpPr>
          <p:nvPr>
            <p:ph type="body" idx="1"/>
          </p:nvPr>
        </p:nvSpPr>
        <p:spPr>
          <a:xfrm>
            <a:off x="819150" y="2689550"/>
            <a:ext cx="75057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Our </a:t>
            </a:r>
            <a:r>
              <a:rPr lang="en" sz="1600" b="1" i="1"/>
              <a:t>p-value</a:t>
            </a:r>
            <a:r>
              <a:rPr lang="en" sz="1600"/>
              <a:t> is the chance that this situation would happen in a world bound by the null hypothesis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If our p-value is lower than a given significance level (usually 0.05), it is significant enough to reject the null hypothesis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Be mindful of “</a:t>
            </a:r>
            <a:r>
              <a:rPr lang="en" sz="1400" b="1" i="1"/>
              <a:t>p-hacking” </a:t>
            </a:r>
            <a:r>
              <a:rPr lang="en" sz="1400"/>
              <a:t>- misusing data analysis techniques or data in the hopes of getting significant results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non-significant result is still valuable and should be reported!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Nunito</vt:lpstr>
      <vt:lpstr>Arial</vt:lpstr>
      <vt:lpstr>Calibri</vt:lpstr>
      <vt:lpstr>Shift</vt:lpstr>
      <vt:lpstr>CSE 163 Statistical Learning  Adrian Salguero Spring 2026  💭Icebreaker (discuss with neighbors): ‘ Halfway through the quarter! How are you feeling? Add to our Slido!  </vt:lpstr>
      <vt:lpstr>Announcements</vt:lpstr>
      <vt:lpstr>Mid Quarter Feedback</vt:lpstr>
      <vt:lpstr>What is Statistics?</vt:lpstr>
      <vt:lpstr>Statistics 101</vt:lpstr>
      <vt:lpstr>Uniform Distribution - everything equally likely</vt:lpstr>
      <vt:lpstr>Normal Distribution - bell curved, mean centered</vt:lpstr>
      <vt:lpstr>Central Limit Theorem</vt:lpstr>
      <vt:lpstr>Hypothesis Tests</vt:lpstr>
      <vt:lpstr>Type 1 and Type 2 Errors</vt:lpstr>
      <vt:lpstr>Type 1 and Type 2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2026-05-01T15:21:41Z</dcterms:modified>
</cp:coreProperties>
</file>