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jSIuBEHyJ8YQCCz7eWYIgFz1VO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7" Type="http://customschemas.google.com/relationships/presentationmetadata" Target="meta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93c5f5d1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d93c5f5d1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a9c5d2d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3da9c5d2d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da9c5d2d2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da9c5d2d2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da9c5d2d2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da9c5d2d2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da9c5d2d2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da9c5d2d2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hyperlink" Target="https://www.slido.com/" TargetMode="External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>
            <p:ph idx="4294967295" type="ctrTitle"/>
          </p:nvPr>
        </p:nvSpPr>
        <p:spPr>
          <a:xfrm>
            <a:off x="459075" y="659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b="1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/>
              <a:t>Humanistic Computing</a:t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b="1" i="0" sz="12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F3F3F"/>
                </a:solidFill>
              </a:rPr>
              <a:t>What type of data or question would you like to build a project around? </a:t>
            </a:r>
            <a:r>
              <a:rPr b="1" i="0" lang="en" sz="1200" u="none" cap="none" strike="noStrik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b="1" i="0" sz="1200" u="none" cap="none" strike="noStrik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 b="0" l="0" r="0" t="0"/>
          <a:stretch/>
        </p:blipFill>
        <p:spPr>
          <a:xfrm>
            <a:off x="459087" y="261632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274362" y="3619200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slido.com</a:t>
            </a:r>
            <a:endParaRPr b="0" i="1" sz="2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 title="slid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250" y="3254108"/>
            <a:ext cx="1467100" cy="143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p2"/>
          <p:cNvSpPr txBox="1"/>
          <p:nvPr>
            <p:ph idx="1" type="body"/>
          </p:nvPr>
        </p:nvSpPr>
        <p:spPr>
          <a:xfrm>
            <a:off x="819150" y="1486650"/>
            <a:ext cx="7505700" cy="16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Take Home Assessment 3: Pokemon </a:t>
            </a:r>
            <a:r>
              <a:rPr lang="en" sz="1600"/>
              <a:t>due tomorrow at 11:59pm!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Peer Reviews for THA 2 </a:t>
            </a:r>
            <a:r>
              <a:rPr lang="en" sz="1600"/>
              <a:t>due tonight at April 29th at 11:59pm!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Lesson 13 Canvas Quiz</a:t>
            </a:r>
            <a:r>
              <a:rPr b="1" lang="en" sz="1600"/>
              <a:t> </a:t>
            </a:r>
            <a:r>
              <a:rPr lang="en" sz="1600"/>
              <a:t>due tonight at 11:59pm!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Project Part 1</a:t>
            </a:r>
            <a:r>
              <a:rPr lang="en" sz="1600"/>
              <a:t> due Friday May 1st at 11:59pm on Gradescope!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Checkpoint</a:t>
            </a:r>
            <a:r>
              <a:rPr b="1" lang="en" sz="1600">
                <a:solidFill>
                  <a:schemeClr val="accent2"/>
                </a:solidFill>
              </a:rPr>
              <a:t> 3</a:t>
            </a:r>
            <a:r>
              <a:rPr b="1" lang="en" sz="1600"/>
              <a:t> </a:t>
            </a:r>
            <a:r>
              <a:rPr lang="en" sz="1600"/>
              <a:t>due Monday, May 4th at 11:59pm!</a:t>
            </a:r>
            <a:endParaRPr b="1" i="1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d93c5f5d15_0_256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Recall from last lecture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9" name="Google Shape;149;g3d93c5f5d15_0_256"/>
          <p:cNvSpPr txBox="1"/>
          <p:nvPr>
            <p:ph idx="1" type="body"/>
          </p:nvPr>
        </p:nvSpPr>
        <p:spPr>
          <a:xfrm>
            <a:off x="819150" y="1558500"/>
            <a:ext cx="75057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Think of how your analysis might be used or interpreted.</a:t>
            </a:r>
            <a:endParaRPr sz="1400"/>
          </a:p>
        </p:txBody>
      </p:sp>
      <p:sp>
        <p:nvSpPr>
          <p:cNvPr id="150" name="Google Shape;150;g3d93c5f5d15_0_256"/>
          <p:cNvSpPr txBox="1"/>
          <p:nvPr>
            <p:ph idx="1" type="body"/>
          </p:nvPr>
        </p:nvSpPr>
        <p:spPr>
          <a:xfrm>
            <a:off x="819150" y="2004925"/>
            <a:ext cx="75057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Consider biases in your data and analysis – even the ones that might come from you!</a:t>
            </a:r>
            <a:endParaRPr sz="1400"/>
          </a:p>
        </p:txBody>
      </p:sp>
      <p:sp>
        <p:nvSpPr>
          <p:cNvPr id="151" name="Google Shape;151;g3d93c5f5d15_0_256"/>
          <p:cNvSpPr txBox="1"/>
          <p:nvPr>
            <p:ph idx="1" type="body"/>
          </p:nvPr>
        </p:nvSpPr>
        <p:spPr>
          <a:xfrm>
            <a:off x="819150" y="2665750"/>
            <a:ext cx="75057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Consider the impacts, ethics, and consequences of your analysis</a:t>
            </a:r>
            <a:endParaRPr sz="1400"/>
          </a:p>
        </p:txBody>
      </p:sp>
      <p:sp>
        <p:nvSpPr>
          <p:cNvPr id="152" name="Google Shape;152;g3d93c5f5d15_0_256"/>
          <p:cNvSpPr txBox="1"/>
          <p:nvPr>
            <p:ph idx="1" type="body"/>
          </p:nvPr>
        </p:nvSpPr>
        <p:spPr>
          <a:xfrm>
            <a:off x="819150" y="3107350"/>
            <a:ext cx="75057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science tells a story – who is our “main character” and what do we want to focus on or highlight?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da9c5d2d2a_0_0"/>
          <p:cNvSpPr txBox="1"/>
          <p:nvPr>
            <p:ph type="title"/>
          </p:nvPr>
        </p:nvSpPr>
        <p:spPr>
          <a:xfrm>
            <a:off x="819150" y="5454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Humanistic Computing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58" name="Google Shape;158;g3da9c5d2d2a_0_0"/>
          <p:cNvSpPr txBox="1"/>
          <p:nvPr>
            <p:ph idx="1" type="body"/>
          </p:nvPr>
        </p:nvSpPr>
        <p:spPr>
          <a:xfrm>
            <a:off x="819150" y="1190713"/>
            <a:ext cx="75057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as representation of our reality</a:t>
            </a:r>
            <a:endParaRPr sz="1400"/>
          </a:p>
        </p:txBody>
      </p:sp>
      <p:sp>
        <p:nvSpPr>
          <p:cNvPr id="159" name="Google Shape;159;g3da9c5d2d2a_0_0"/>
          <p:cNvSpPr txBox="1"/>
          <p:nvPr>
            <p:ph idx="1" type="body"/>
          </p:nvPr>
        </p:nvSpPr>
        <p:spPr>
          <a:xfrm>
            <a:off x="819150" y="1608038"/>
            <a:ext cx="75057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Complementary skills over competing ones</a:t>
            </a:r>
            <a:endParaRPr sz="1400"/>
          </a:p>
        </p:txBody>
      </p:sp>
      <p:sp>
        <p:nvSpPr>
          <p:cNvPr id="160" name="Google Shape;160;g3da9c5d2d2a_0_0"/>
          <p:cNvSpPr txBox="1"/>
          <p:nvPr>
            <p:ph idx="1" type="body"/>
          </p:nvPr>
        </p:nvSpPr>
        <p:spPr>
          <a:xfrm>
            <a:off x="819150" y="2096138"/>
            <a:ext cx="75057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Interpretation over prediction</a:t>
            </a:r>
            <a:endParaRPr sz="1400"/>
          </a:p>
        </p:txBody>
      </p:sp>
      <p:sp>
        <p:nvSpPr>
          <p:cNvPr id="161" name="Google Shape;161;g3da9c5d2d2a_0_0"/>
          <p:cNvSpPr txBox="1"/>
          <p:nvPr>
            <p:ph idx="1" type="body"/>
          </p:nvPr>
        </p:nvSpPr>
        <p:spPr>
          <a:xfrm>
            <a:off x="819150" y="2571988"/>
            <a:ext cx="75057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Ask questions, be aware of the context, and consider the consequences</a:t>
            </a:r>
            <a:endParaRPr sz="1400"/>
          </a:p>
        </p:txBody>
      </p:sp>
      <p:sp>
        <p:nvSpPr>
          <p:cNvPr id="162" name="Google Shape;162;g3da9c5d2d2a_0_0"/>
          <p:cNvSpPr txBox="1"/>
          <p:nvPr>
            <p:ph idx="1" type="body"/>
          </p:nvPr>
        </p:nvSpPr>
        <p:spPr>
          <a:xfrm>
            <a:off x="819150" y="3001600"/>
            <a:ext cx="75057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Documentation </a:t>
            </a:r>
            <a:r>
              <a:rPr lang="en" sz="1600"/>
              <a:t>provides</a:t>
            </a:r>
            <a:r>
              <a:rPr lang="en" sz="1600"/>
              <a:t> context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File headers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Doc-strings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Type annotations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In-line </a:t>
            </a:r>
            <a:r>
              <a:rPr lang="en" sz="1400"/>
              <a:t>comments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Separate documents </a:t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da9c5d2d2a_0_29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Objectivity…doesn’t really exist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68" name="Google Shape;168;g3da9c5d2d2a_0_29"/>
          <p:cNvSpPr txBox="1"/>
          <p:nvPr>
            <p:ph idx="1" type="body"/>
          </p:nvPr>
        </p:nvSpPr>
        <p:spPr>
          <a:xfrm>
            <a:off x="819150" y="1558500"/>
            <a:ext cx="75057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Analysis creates </a:t>
            </a:r>
            <a:r>
              <a:rPr b="1" i="1" lang="en" sz="1600"/>
              <a:t>interpretation</a:t>
            </a:r>
            <a:r>
              <a:rPr b="1" i="1" lang="en" sz="1600"/>
              <a:t> </a:t>
            </a:r>
            <a:r>
              <a:rPr lang="en" sz="1600"/>
              <a:t>rather than </a:t>
            </a:r>
            <a:r>
              <a:rPr b="1" i="1" lang="en" sz="1600"/>
              <a:t>certainty</a:t>
            </a:r>
            <a:endParaRPr b="1" i="1" sz="1400"/>
          </a:p>
        </p:txBody>
      </p:sp>
      <p:sp>
        <p:nvSpPr>
          <p:cNvPr id="169" name="Google Shape;169;g3da9c5d2d2a_0_29"/>
          <p:cNvSpPr txBox="1"/>
          <p:nvPr>
            <p:ph idx="1" type="body"/>
          </p:nvPr>
        </p:nvSpPr>
        <p:spPr>
          <a:xfrm>
            <a:off x="819150" y="2004925"/>
            <a:ext cx="75057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 mindful of what you can and cannot claim based on the results</a:t>
            </a:r>
            <a:endParaRPr sz="1400"/>
          </a:p>
        </p:txBody>
      </p:sp>
      <p:sp>
        <p:nvSpPr>
          <p:cNvPr id="170" name="Google Shape;170;g3da9c5d2d2a_0_29"/>
          <p:cNvSpPr txBox="1"/>
          <p:nvPr>
            <p:ph idx="1" type="body"/>
          </p:nvPr>
        </p:nvSpPr>
        <p:spPr>
          <a:xfrm>
            <a:off x="819150" y="2412950"/>
            <a:ext cx="75057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questions were answered and what questions were </a:t>
            </a:r>
            <a:r>
              <a:rPr lang="en" sz="1600"/>
              <a:t>generated</a:t>
            </a:r>
            <a:r>
              <a:rPr lang="en" sz="1600"/>
              <a:t>?</a:t>
            </a:r>
            <a:endParaRPr sz="1400"/>
          </a:p>
        </p:txBody>
      </p:sp>
      <p:sp>
        <p:nvSpPr>
          <p:cNvPr id="171" name="Google Shape;171;g3da9c5d2d2a_0_29"/>
          <p:cNvSpPr txBox="1"/>
          <p:nvPr>
            <p:ph idx="1" type="body"/>
          </p:nvPr>
        </p:nvSpPr>
        <p:spPr>
          <a:xfrm>
            <a:off x="819150" y="2854550"/>
            <a:ext cx="75057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These additional questions can be used for future projects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a9c5d2d2a_0_37"/>
          <p:cNvSpPr txBox="1"/>
          <p:nvPr>
            <p:ph type="title"/>
          </p:nvPr>
        </p:nvSpPr>
        <p:spPr>
          <a:xfrm>
            <a:off x="819150" y="3036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Getting Answers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77" name="Google Shape;177;g3da9c5d2d2a_0_37"/>
          <p:cNvSpPr txBox="1"/>
          <p:nvPr>
            <p:ph idx="1" type="body"/>
          </p:nvPr>
        </p:nvSpPr>
        <p:spPr>
          <a:xfrm>
            <a:off x="819150" y="864550"/>
            <a:ext cx="75057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questions might this plot answer?</a:t>
            </a:r>
            <a:endParaRPr sz="1400"/>
          </a:p>
        </p:txBody>
      </p:sp>
      <p:pic>
        <p:nvPicPr>
          <p:cNvPr id="178" name="Google Shape;178;g3da9c5d2d2a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2450" y="1362250"/>
            <a:ext cx="3979099" cy="332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3da9c5d2d2a_0_37" title="slid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1550" y="3245421"/>
            <a:ext cx="1467100" cy="143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a9c5d2d2a_0_46"/>
          <p:cNvSpPr txBox="1"/>
          <p:nvPr>
            <p:ph type="title"/>
          </p:nvPr>
        </p:nvSpPr>
        <p:spPr>
          <a:xfrm>
            <a:off x="819150" y="3036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Getting Answers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85" name="Google Shape;185;g3da9c5d2d2a_0_46"/>
          <p:cNvSpPr txBox="1"/>
          <p:nvPr>
            <p:ph idx="1" type="body"/>
          </p:nvPr>
        </p:nvSpPr>
        <p:spPr>
          <a:xfrm>
            <a:off x="819150" y="864550"/>
            <a:ext cx="75057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questions might we have after viewing this plot?</a:t>
            </a:r>
            <a:endParaRPr sz="1400"/>
          </a:p>
        </p:txBody>
      </p:sp>
      <p:pic>
        <p:nvPicPr>
          <p:cNvPr id="186" name="Google Shape;186;g3da9c5d2d2a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2450" y="1362250"/>
            <a:ext cx="3979099" cy="332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da9c5d2d2a_0_46" title="slid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1550" y="3245421"/>
            <a:ext cx="1467100" cy="143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