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  <p:embeddedFont>
      <p:font typeface="Roboto Mono"/>
      <p:regular r:id="rId25"/>
      <p:bold r:id="rId26"/>
      <p:italic r:id="rId27"/>
      <p:boldItalic r:id="rId28"/>
    </p:embeddedFont>
    <p:embeddedFont>
      <p:font typeface="Nunito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3" roundtripDataSignature="AMtx7mjvVkScmK99yCE2Ej7bEcdMNU8e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ans-italic.fntdata"/><Relationship Id="rId30" Type="http://schemas.openxmlformats.org/officeDocument/2006/relationships/font" Target="fonts/NunitoSans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Nunito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93c5f5d15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d93c5f5d15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93c5f5d15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3d93c5f5d15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d93c5f5d15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d93c5f5d15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93c5f5d15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3d93c5f5d15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d93c5f5d15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d93c5f5d15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d93c5f5d1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3d93c5f5d1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8f0146aa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d8f0146aa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93c5f5d1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d93c5f5d1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93c5f5d1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d93c5f5d1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93c5f5d1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d93c5f5d1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93c5f5d15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d93c5f5d1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d93c5f5d15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d93c5f5d15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93c5f5d1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d93c5f5d1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https://www.slido.com/" TargetMode="External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>
            <p:ph idx="4294967295" type="ctrTitle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b="1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Data Literacy</a:t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b="1" i="0" sz="12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F3F3F"/>
                </a:solidFill>
              </a:rPr>
              <a:t>Best place for ramen in Seattle?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 b="0" l="0" r="0" t="0"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61920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slido.com</a:t>
            </a:r>
            <a:endParaRPr b="0" i="1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8150" y="3346832"/>
            <a:ext cx="1306201" cy="128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93c5f5d15_0_201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Data Story Plot Mountain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20" name="Google Shape;220;g3d93c5f5d15_0_201"/>
          <p:cNvSpPr/>
          <p:nvPr/>
        </p:nvSpPr>
        <p:spPr>
          <a:xfrm>
            <a:off x="1390850" y="1652260"/>
            <a:ext cx="6285262" cy="2315432"/>
          </a:xfrm>
          <a:custGeom>
            <a:rect b="b" l="l" r="r" t="t"/>
            <a:pathLst>
              <a:path extrusionOk="0" h="1668780" w="5753100">
                <a:moveTo>
                  <a:pt x="0" y="1668780"/>
                </a:moveTo>
                <a:lnTo>
                  <a:pt x="1196340" y="1661160"/>
                </a:lnTo>
                <a:lnTo>
                  <a:pt x="3312897" y="0"/>
                </a:lnTo>
                <a:lnTo>
                  <a:pt x="4503420" y="1043940"/>
                </a:lnTo>
                <a:lnTo>
                  <a:pt x="5753100" y="1036320"/>
                </a:lnTo>
              </a:path>
            </a:pathLst>
          </a:custGeom>
          <a:noFill/>
          <a:ln cap="flat" cmpd="sng" w="25400">
            <a:solidFill>
              <a:srgbClr val="1836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d93c5f5d15_0_201"/>
          <p:cNvSpPr txBox="1"/>
          <p:nvPr/>
        </p:nvSpPr>
        <p:spPr>
          <a:xfrm>
            <a:off x="1390850" y="4019252"/>
            <a:ext cx="1112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Finding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d93c5f5d15_0_201"/>
          <p:cNvSpPr txBox="1"/>
          <p:nvPr/>
        </p:nvSpPr>
        <p:spPr>
          <a:xfrm>
            <a:off x="2130132" y="2976200"/>
            <a:ext cx="1415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Posing research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d93c5f5d15_0_201"/>
          <p:cNvSpPr txBox="1"/>
          <p:nvPr/>
        </p:nvSpPr>
        <p:spPr>
          <a:xfrm>
            <a:off x="2848287" y="2260908"/>
            <a:ext cx="1314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Pre-processing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d93c5f5d15_0_201"/>
          <p:cNvSpPr txBox="1"/>
          <p:nvPr/>
        </p:nvSpPr>
        <p:spPr>
          <a:xfrm>
            <a:off x="3898341" y="1810390"/>
            <a:ext cx="718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Coding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3d93c5f5d15_0_201"/>
          <p:cNvSpPr txBox="1"/>
          <p:nvPr/>
        </p:nvSpPr>
        <p:spPr>
          <a:xfrm rot="-2759551">
            <a:off x="2429079" y="3174035"/>
            <a:ext cx="2375811" cy="2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Analysis to answer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d93c5f5d15_0_201"/>
          <p:cNvSpPr txBox="1"/>
          <p:nvPr/>
        </p:nvSpPr>
        <p:spPr>
          <a:xfrm>
            <a:off x="5162645" y="1616349"/>
            <a:ext cx="74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Testing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d93c5f5d15_0_201"/>
          <p:cNvSpPr txBox="1"/>
          <p:nvPr/>
        </p:nvSpPr>
        <p:spPr>
          <a:xfrm>
            <a:off x="5453562" y="1968520"/>
            <a:ext cx="1217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Visualizations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d93c5f5d15_0_201"/>
          <p:cNvSpPr txBox="1"/>
          <p:nvPr/>
        </p:nvSpPr>
        <p:spPr>
          <a:xfrm>
            <a:off x="5905157" y="2364120"/>
            <a:ext cx="79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Writing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d93c5f5d15_0_201"/>
          <p:cNvSpPr txBox="1"/>
          <p:nvPr/>
        </p:nvSpPr>
        <p:spPr>
          <a:xfrm rot="2836569">
            <a:off x="4714220" y="2355870"/>
            <a:ext cx="1613052" cy="292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Interpreting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d93c5f5d15_0_201"/>
          <p:cNvSpPr txBox="1"/>
          <p:nvPr/>
        </p:nvSpPr>
        <p:spPr>
          <a:xfrm>
            <a:off x="6763761" y="2610341"/>
            <a:ext cx="98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Presenting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findings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d93c5f5d15_0_201"/>
          <p:cNvSpPr txBox="1"/>
          <p:nvPr/>
        </p:nvSpPr>
        <p:spPr>
          <a:xfrm>
            <a:off x="6271658" y="3097180"/>
            <a:ext cx="1430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Communications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93c5f5d15_0_223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Finding Main Characters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37" name="Google Shape;237;g3d93c5f5d15_0_223"/>
          <p:cNvSpPr txBox="1"/>
          <p:nvPr>
            <p:ph idx="1" type="body"/>
          </p:nvPr>
        </p:nvSpPr>
        <p:spPr>
          <a:xfrm>
            <a:off x="819150" y="1260275"/>
            <a:ext cx="7505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sure the questions are relevant to your data, and the data is relevant to your questions.</a:t>
            </a:r>
            <a:endParaRPr sz="1400"/>
          </a:p>
        </p:txBody>
      </p:sp>
      <p:sp>
        <p:nvSpPr>
          <p:cNvPr id="238" name="Google Shape;238;g3d93c5f5d15_0_223"/>
          <p:cNvSpPr txBox="1"/>
          <p:nvPr>
            <p:ph idx="1" type="body"/>
          </p:nvPr>
        </p:nvSpPr>
        <p:spPr>
          <a:xfrm>
            <a:off x="819150" y="1886750"/>
            <a:ext cx="75057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Ask questions that do not have simple answers.</a:t>
            </a:r>
            <a:endParaRPr sz="1400"/>
          </a:p>
        </p:txBody>
      </p:sp>
      <p:sp>
        <p:nvSpPr>
          <p:cNvPr id="239" name="Google Shape;239;g3d93c5f5d15_0_223"/>
          <p:cNvSpPr txBox="1"/>
          <p:nvPr>
            <p:ph idx="1" type="body"/>
          </p:nvPr>
        </p:nvSpPr>
        <p:spPr>
          <a:xfrm>
            <a:off x="819150" y="2402163"/>
            <a:ext cx="7505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your </a:t>
            </a:r>
            <a:r>
              <a:rPr lang="en" sz="1600"/>
              <a:t>domain</a:t>
            </a:r>
            <a:r>
              <a:rPr lang="en" sz="1600"/>
              <a:t> knowledge to come up with interesting questions.</a:t>
            </a:r>
            <a:endParaRPr sz="1400"/>
          </a:p>
        </p:txBody>
      </p:sp>
      <p:sp>
        <p:nvSpPr>
          <p:cNvPr id="240" name="Google Shape;240;g3d93c5f5d15_0_223"/>
          <p:cNvSpPr txBox="1"/>
          <p:nvPr>
            <p:ph idx="1" type="body"/>
          </p:nvPr>
        </p:nvSpPr>
        <p:spPr>
          <a:xfrm>
            <a:off x="819150" y="2902275"/>
            <a:ext cx="7505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Pacing matters!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d93c5f5d15_0_232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Writing Tips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46" name="Google Shape;246;g3d93c5f5d15_0_232"/>
          <p:cNvSpPr txBox="1"/>
          <p:nvPr>
            <p:ph idx="1" type="body"/>
          </p:nvPr>
        </p:nvSpPr>
        <p:spPr>
          <a:xfrm>
            <a:off x="819150" y="1260275"/>
            <a:ext cx="7505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care more about </a:t>
            </a:r>
            <a:r>
              <a:rPr b="1" i="1" lang="en" sz="1600"/>
              <a:t>what </a:t>
            </a:r>
            <a:r>
              <a:rPr lang="en" sz="1600"/>
              <a:t>you have to say rather than </a:t>
            </a:r>
            <a:r>
              <a:rPr b="1" i="1" lang="en" sz="1600"/>
              <a:t>how </a:t>
            </a:r>
            <a:r>
              <a:rPr lang="en" sz="1600"/>
              <a:t>you say it!</a:t>
            </a:r>
            <a:endParaRPr sz="1400"/>
          </a:p>
        </p:txBody>
      </p:sp>
      <p:sp>
        <p:nvSpPr>
          <p:cNvPr id="247" name="Google Shape;247;g3d93c5f5d15_0_232"/>
          <p:cNvSpPr txBox="1"/>
          <p:nvPr>
            <p:ph idx="1" type="body"/>
          </p:nvPr>
        </p:nvSpPr>
        <p:spPr>
          <a:xfrm>
            <a:off x="819150" y="1760375"/>
            <a:ext cx="75057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Keep your writing relevant and to the point!</a:t>
            </a:r>
            <a:endParaRPr sz="1400"/>
          </a:p>
        </p:txBody>
      </p:sp>
      <p:sp>
        <p:nvSpPr>
          <p:cNvPr id="248" name="Google Shape;248;g3d93c5f5d15_0_232"/>
          <p:cNvSpPr txBox="1"/>
          <p:nvPr>
            <p:ph idx="1" type="body"/>
          </p:nvPr>
        </p:nvSpPr>
        <p:spPr>
          <a:xfrm>
            <a:off x="819150" y="2275775"/>
            <a:ext cx="75057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Some strategies for answering your research questions: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Answer a question, then explain that answer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Answer the question, think about a counterexample/counterargument, then refute it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Answer the question, pose a follow-up question, then </a:t>
            </a:r>
            <a:r>
              <a:rPr lang="en" sz="1400"/>
              <a:t>answer</a:t>
            </a:r>
            <a:r>
              <a:rPr lang="en" sz="1400"/>
              <a:t> the follow-up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93c5f5d15_0_240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Avoiding the Vacuum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54" name="Google Shape;254;g3d93c5f5d15_0_240"/>
          <p:cNvSpPr txBox="1"/>
          <p:nvPr>
            <p:ph idx="1" type="body"/>
          </p:nvPr>
        </p:nvSpPr>
        <p:spPr>
          <a:xfrm>
            <a:off x="819150" y="1260275"/>
            <a:ext cx="7505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Interpret </a:t>
            </a:r>
            <a:r>
              <a:rPr b="1" i="1" lang="en" sz="1600"/>
              <a:t>any</a:t>
            </a:r>
            <a:r>
              <a:rPr lang="en" sz="1600"/>
              <a:t> numbers and/or trends in context!</a:t>
            </a:r>
            <a:endParaRPr sz="1400"/>
          </a:p>
        </p:txBody>
      </p:sp>
      <p:sp>
        <p:nvSpPr>
          <p:cNvPr id="255" name="Google Shape;255;g3d93c5f5d15_0_240"/>
          <p:cNvSpPr txBox="1"/>
          <p:nvPr>
            <p:ph idx="1" type="body"/>
          </p:nvPr>
        </p:nvSpPr>
        <p:spPr>
          <a:xfrm>
            <a:off x="819150" y="1760375"/>
            <a:ext cx="75057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 NOT leave free-floating numbers.</a:t>
            </a:r>
            <a:endParaRPr sz="1400"/>
          </a:p>
        </p:txBody>
      </p:sp>
      <p:sp>
        <p:nvSpPr>
          <p:cNvPr id="256" name="Google Shape;256;g3d93c5f5d15_0_240"/>
          <p:cNvSpPr txBox="1"/>
          <p:nvPr>
            <p:ph idx="1" type="body"/>
          </p:nvPr>
        </p:nvSpPr>
        <p:spPr>
          <a:xfrm>
            <a:off x="819150" y="2275775"/>
            <a:ext cx="75057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Don’t assume that your reader knows your code as well as you do! (For in-class </a:t>
            </a:r>
            <a:r>
              <a:rPr lang="en" sz="1600"/>
              <a:t>assignments</a:t>
            </a:r>
            <a:r>
              <a:rPr lang="en" sz="1600"/>
              <a:t>, you may assume that your reader knows any definitions that we give in the spec.)</a:t>
            </a:r>
            <a:endParaRPr sz="1400"/>
          </a:p>
        </p:txBody>
      </p:sp>
      <p:sp>
        <p:nvSpPr>
          <p:cNvPr id="257" name="Google Shape;257;g3d93c5f5d15_0_240"/>
          <p:cNvSpPr txBox="1"/>
          <p:nvPr>
            <p:ph idx="1" type="body"/>
          </p:nvPr>
        </p:nvSpPr>
        <p:spPr>
          <a:xfrm>
            <a:off x="819150" y="3329375"/>
            <a:ext cx="75057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Think about explaining your project or portfolio to someone who is not in this class.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d93c5f5d15_0_248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Sentence Level Details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63" name="Google Shape;263;g3d93c5f5d15_0_248"/>
          <p:cNvSpPr txBox="1"/>
          <p:nvPr>
            <p:ph idx="1" type="body"/>
          </p:nvPr>
        </p:nvSpPr>
        <p:spPr>
          <a:xfrm>
            <a:off x="819150" y="1558500"/>
            <a:ext cx="7505700" cy="2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few mechanical things to think about: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Writing in the first-person (“I/We did X for my/our analysis to find Y” as opposed to “X was used to find Y”)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Active voice vs. passive voice (“The results of A proved B” as opposed to “B was proven by A”)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Present vs. past-tense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Using abbreviations or shorthand instead of full names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d93c5f5d15_0_256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Key Takeaways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69" name="Google Shape;269;g3d93c5f5d15_0_256"/>
          <p:cNvSpPr txBox="1"/>
          <p:nvPr>
            <p:ph idx="1" type="body"/>
          </p:nvPr>
        </p:nvSpPr>
        <p:spPr>
          <a:xfrm>
            <a:off x="819150" y="1558500"/>
            <a:ext cx="75057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Think of how your analysis might be used or interpreted.</a:t>
            </a:r>
            <a:endParaRPr sz="1400"/>
          </a:p>
        </p:txBody>
      </p:sp>
      <p:sp>
        <p:nvSpPr>
          <p:cNvPr id="270" name="Google Shape;270;g3d93c5f5d15_0_256"/>
          <p:cNvSpPr txBox="1"/>
          <p:nvPr>
            <p:ph idx="1" type="body"/>
          </p:nvPr>
        </p:nvSpPr>
        <p:spPr>
          <a:xfrm>
            <a:off x="819150" y="2004925"/>
            <a:ext cx="75057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Consider biases in your data and analysis – even the ones </a:t>
            </a:r>
            <a:r>
              <a:rPr lang="en" sz="1600"/>
              <a:t>that</a:t>
            </a:r>
            <a:r>
              <a:rPr lang="en" sz="1600"/>
              <a:t> might come from you!</a:t>
            </a:r>
            <a:endParaRPr sz="1400"/>
          </a:p>
        </p:txBody>
      </p:sp>
      <p:sp>
        <p:nvSpPr>
          <p:cNvPr id="271" name="Google Shape;271;g3d93c5f5d15_0_256"/>
          <p:cNvSpPr txBox="1"/>
          <p:nvPr>
            <p:ph idx="1" type="body"/>
          </p:nvPr>
        </p:nvSpPr>
        <p:spPr>
          <a:xfrm>
            <a:off x="819150" y="2665750"/>
            <a:ext cx="75057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Consider the impacts, ethics, and consequences of your analysis</a:t>
            </a:r>
            <a:endParaRPr sz="1400"/>
          </a:p>
        </p:txBody>
      </p:sp>
      <p:sp>
        <p:nvSpPr>
          <p:cNvPr id="272" name="Google Shape;272;g3d93c5f5d15_0_256"/>
          <p:cNvSpPr txBox="1"/>
          <p:nvPr>
            <p:ph idx="1" type="body"/>
          </p:nvPr>
        </p:nvSpPr>
        <p:spPr>
          <a:xfrm>
            <a:off x="819150" y="3107350"/>
            <a:ext cx="75057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science tells a story – who is our “main character” and what do we want to focus on or highlight?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819150" y="1486650"/>
            <a:ext cx="75057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Take Home Assessment 3: Pokemon </a:t>
            </a:r>
            <a:r>
              <a:rPr lang="en" sz="1600"/>
              <a:t>due Thursday, April 30th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Peer Reviews for THA 2 </a:t>
            </a:r>
            <a:r>
              <a:rPr lang="en" sz="1600"/>
              <a:t>due Wednesday, April 29th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Lesson 12 Canvas Quiz</a:t>
            </a:r>
            <a:r>
              <a:rPr b="1" lang="en" sz="1600"/>
              <a:t> </a:t>
            </a:r>
            <a:r>
              <a:rPr lang="en" sz="1600"/>
              <a:t>due tonight at 11:59pm!</a:t>
            </a:r>
            <a:endParaRPr b="1"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Reading Assignment 3</a:t>
            </a:r>
            <a:r>
              <a:rPr b="1" lang="en" sz="1600"/>
              <a:t> </a:t>
            </a:r>
            <a:r>
              <a:rPr lang="en" sz="1600"/>
              <a:t>due tonight, April 27th at 11:59pm!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Project Part 1</a:t>
            </a:r>
            <a:r>
              <a:rPr lang="en" sz="1600"/>
              <a:t> due Friday May 1st at 11:59pm on Gradescope!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chemeClr val="accent2"/>
                </a:solidFill>
              </a:rPr>
              <a:t>Resub Cycle 2</a:t>
            </a:r>
            <a:r>
              <a:rPr lang="en" sz="1600"/>
              <a:t> will be made available today and due tomorrow at 11:59pm!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Eligible assignment(s): </a:t>
            </a:r>
            <a:r>
              <a:rPr b="1" i="1" lang="en" sz="1400"/>
              <a:t>THA 1</a:t>
            </a:r>
            <a:endParaRPr b="1" i="1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8f0146aa6_0_11"/>
          <p:cNvSpPr txBox="1"/>
          <p:nvPr>
            <p:ph type="title"/>
          </p:nvPr>
        </p:nvSpPr>
        <p:spPr>
          <a:xfrm>
            <a:off x="819150" y="3000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MultiIndex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9" name="Google Shape;149;g3d8f0146aa6_0_11"/>
          <p:cNvSpPr txBox="1"/>
          <p:nvPr/>
        </p:nvSpPr>
        <p:spPr>
          <a:xfrm>
            <a:off x="1646250" y="988100"/>
            <a:ext cx="5851500" cy="3708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2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# MultiIndex of (year, month, day)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2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# returns count for one day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earthquakes.loc[(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2016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27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), “count”]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2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# returns count for all days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earthquakes.loc[:, “count”]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2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# returns count for multiple days in the same year/month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earthquakes.loc[(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2016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slice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)), “count”]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2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# returns count for multiple months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earthquakes.loc[(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2016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[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], </a:t>
            </a:r>
            <a:r>
              <a:rPr b="0" i="0" lang="en" sz="1200" u="none" cap="none" strike="noStrike">
                <a:solidFill>
                  <a:srgbClr val="DC0000"/>
                </a:solidFill>
                <a:latin typeface="Roboto Mono"/>
                <a:ea typeface="Roboto Mono"/>
                <a:cs typeface="Roboto Mono"/>
                <a:sym typeface="Roboto Mono"/>
              </a:rPr>
              <a:t>27</a:t>
            </a: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), “count”]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93c5f5d15_0_1"/>
          <p:cNvSpPr txBox="1"/>
          <p:nvPr>
            <p:ph type="title"/>
          </p:nvPr>
        </p:nvSpPr>
        <p:spPr>
          <a:xfrm>
            <a:off x="5300675" y="382175"/>
            <a:ext cx="33468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rgbClr val="AF7B51"/>
                </a:solidFill>
              </a:rPr>
              <a:t>Does code tell us anything about data?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55" name="Google Shape;155;g3d93c5f5d15_0_1"/>
          <p:cNvSpPr txBox="1"/>
          <p:nvPr/>
        </p:nvSpPr>
        <p:spPr>
          <a:xfrm>
            <a:off x="518450" y="433800"/>
            <a:ext cx="4662600" cy="4275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1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pandas </a:t>
            </a:r>
            <a:r>
              <a:rPr b="0" i="0" lang="en" sz="11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pd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1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matplotlib.pyplot </a:t>
            </a:r>
            <a:r>
              <a:rPr b="0" i="0" lang="en" sz="11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plt</a:t>
            </a:r>
            <a:endParaRPr b="0" i="0" sz="11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1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seaborn </a:t>
            </a:r>
            <a:r>
              <a:rPr b="0" i="0" lang="en" sz="1100" u="none" cap="none" strike="noStrike">
                <a:solidFill>
                  <a:srgbClr val="7030A0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sns</a:t>
            </a:r>
            <a:endParaRPr b="0" i="0" sz="11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data = pd.read_csv(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'home/data.csv'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data = data[[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'name'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'fin_length'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'age'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data = data.dropna()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sns.relplot(data=data, kind=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'line'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x=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'age’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	  	  y=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'fin_length'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hue=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'name'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plt.title(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'Shark Ages vs. Fin Length'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plt.xlabel(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'Age (months)'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plt.ylabel(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'Fin Length (in)'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plt.savefig(</a:t>
            </a:r>
            <a:r>
              <a:rPr b="0" i="0" lang="en" sz="1100" u="none" cap="none" strike="noStrike">
                <a:solidFill>
                  <a:srgbClr val="297C00"/>
                </a:solidFill>
                <a:latin typeface="Roboto Mono"/>
                <a:ea typeface="Roboto Mono"/>
                <a:cs typeface="Roboto Mono"/>
                <a:sym typeface="Roboto Mono"/>
              </a:rPr>
              <a:t>'/home/plot.png'</a:t>
            </a:r>
            <a:r>
              <a:rPr b="0" i="0" lang="en" sz="11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1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descr="suggests &gt;3 columns" id="156" name="Google Shape;156;g3d93c5f5d15_0_1"/>
          <p:cNvGrpSpPr/>
          <p:nvPr/>
        </p:nvGrpSpPr>
        <p:grpSpPr>
          <a:xfrm>
            <a:off x="4263553" y="1839280"/>
            <a:ext cx="3012300" cy="338700"/>
            <a:chOff x="5818878" y="1659830"/>
            <a:chExt cx="3012300" cy="338700"/>
          </a:xfrm>
        </p:grpSpPr>
        <p:cxnSp>
          <p:nvCxnSpPr>
            <p:cNvPr id="157" name="Google Shape;157;g3d93c5f5d15_0_1"/>
            <p:cNvCxnSpPr>
              <a:stCxn id="158" idx="1"/>
            </p:cNvCxnSpPr>
            <p:nvPr/>
          </p:nvCxnSpPr>
          <p:spPr>
            <a:xfrm flipH="1">
              <a:off x="5818878" y="1829180"/>
              <a:ext cx="562500" cy="1074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58" name="Google Shape;158;g3d93c5f5d15_0_1"/>
            <p:cNvSpPr txBox="1"/>
            <p:nvPr/>
          </p:nvSpPr>
          <p:spPr>
            <a:xfrm>
              <a:off x="6381378" y="1659830"/>
              <a:ext cx="2449800" cy="3387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suggests &gt;3 columns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suggests missing values" id="159" name="Google Shape;159;g3d93c5f5d15_0_1"/>
          <p:cNvGrpSpPr/>
          <p:nvPr/>
        </p:nvGrpSpPr>
        <p:grpSpPr>
          <a:xfrm>
            <a:off x="2383353" y="2381046"/>
            <a:ext cx="4764300" cy="351150"/>
            <a:chOff x="4066878" y="2362921"/>
            <a:chExt cx="4764300" cy="351150"/>
          </a:xfrm>
        </p:grpSpPr>
        <p:cxnSp>
          <p:nvCxnSpPr>
            <p:cNvPr id="160" name="Google Shape;160;g3d93c5f5d15_0_1"/>
            <p:cNvCxnSpPr>
              <a:stCxn id="161" idx="1"/>
            </p:cNvCxnSpPr>
            <p:nvPr/>
          </p:nvCxnSpPr>
          <p:spPr>
            <a:xfrm rot="10800000">
              <a:off x="4066878" y="2362921"/>
              <a:ext cx="2314500" cy="1818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61" name="Google Shape;161;g3d93c5f5d15_0_1"/>
            <p:cNvSpPr txBox="1"/>
            <p:nvPr/>
          </p:nvSpPr>
          <p:spPr>
            <a:xfrm>
              <a:off x="6381378" y="2375371"/>
              <a:ext cx="2449800" cy="3387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suggests missing values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suggests quantitative and categorical variables" id="162" name="Google Shape;162;g3d93c5f5d15_0_1"/>
          <p:cNvGrpSpPr/>
          <p:nvPr/>
        </p:nvGrpSpPr>
        <p:grpSpPr>
          <a:xfrm>
            <a:off x="3847126" y="3046805"/>
            <a:ext cx="2970900" cy="940800"/>
            <a:chOff x="6086101" y="3234805"/>
            <a:chExt cx="2970900" cy="940800"/>
          </a:xfrm>
        </p:grpSpPr>
        <p:cxnSp>
          <p:nvCxnSpPr>
            <p:cNvPr id="163" name="Google Shape;163;g3d93c5f5d15_0_1"/>
            <p:cNvCxnSpPr/>
            <p:nvPr/>
          </p:nvCxnSpPr>
          <p:spPr>
            <a:xfrm rot="10800000">
              <a:off x="6086101" y="3234805"/>
              <a:ext cx="268500" cy="3558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64" name="Google Shape;164;g3d93c5f5d15_0_1"/>
            <p:cNvSpPr txBox="1"/>
            <p:nvPr/>
          </p:nvSpPr>
          <p:spPr>
            <a:xfrm>
              <a:off x="6354601" y="3590605"/>
              <a:ext cx="2702400" cy="5850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suggests quantitative and categorical variables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d93c5f5d15_0_16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Data Context Guiding Questions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70" name="Google Shape;170;g3d93c5f5d15_0_16"/>
          <p:cNvSpPr txBox="1"/>
          <p:nvPr>
            <p:ph idx="1" type="body"/>
          </p:nvPr>
        </p:nvSpPr>
        <p:spPr>
          <a:xfrm>
            <a:off x="819150" y="1260275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Who</a:t>
            </a:r>
            <a:r>
              <a:rPr lang="en" sz="1600"/>
              <a:t>: the </a:t>
            </a:r>
            <a:r>
              <a:rPr lang="en" sz="1600"/>
              <a:t>people</a:t>
            </a:r>
            <a:r>
              <a:rPr lang="en" sz="1600"/>
              <a:t> </a:t>
            </a:r>
            <a:r>
              <a:rPr lang="en" sz="1600"/>
              <a:t>represented</a:t>
            </a:r>
            <a:r>
              <a:rPr lang="en" sz="1600"/>
              <a:t> in the data or responsible for its collection and usage</a:t>
            </a:r>
            <a:endParaRPr sz="1400"/>
          </a:p>
        </p:txBody>
      </p:sp>
      <p:sp>
        <p:nvSpPr>
          <p:cNvPr id="171" name="Google Shape;171;g3d93c5f5d15_0_16"/>
          <p:cNvSpPr txBox="1"/>
          <p:nvPr>
            <p:ph idx="1" type="body"/>
          </p:nvPr>
        </p:nvSpPr>
        <p:spPr>
          <a:xfrm>
            <a:off x="819150" y="1677600"/>
            <a:ext cx="75057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What</a:t>
            </a:r>
            <a:r>
              <a:rPr lang="en" sz="1600"/>
              <a:t>: the information that is represented in the data such as demographics and measurements</a:t>
            </a:r>
            <a:endParaRPr sz="1400"/>
          </a:p>
        </p:txBody>
      </p:sp>
      <p:sp>
        <p:nvSpPr>
          <p:cNvPr id="172" name="Google Shape;172;g3d93c5f5d15_0_16"/>
          <p:cNvSpPr txBox="1"/>
          <p:nvPr>
            <p:ph idx="1" type="body"/>
          </p:nvPr>
        </p:nvSpPr>
        <p:spPr>
          <a:xfrm>
            <a:off x="819150" y="2327700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When</a:t>
            </a:r>
            <a:r>
              <a:rPr lang="en" sz="1600"/>
              <a:t>: the timeframe associated with data collection or represented in the data</a:t>
            </a:r>
            <a:endParaRPr sz="1400"/>
          </a:p>
        </p:txBody>
      </p:sp>
      <p:sp>
        <p:nvSpPr>
          <p:cNvPr id="173" name="Google Shape;173;g3d93c5f5d15_0_16"/>
          <p:cNvSpPr txBox="1"/>
          <p:nvPr>
            <p:ph idx="1" type="body"/>
          </p:nvPr>
        </p:nvSpPr>
        <p:spPr>
          <a:xfrm>
            <a:off x="819150" y="2815800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Where</a:t>
            </a:r>
            <a:r>
              <a:rPr lang="en" sz="1600"/>
              <a:t>: the location of the data, virtual or otherwise</a:t>
            </a:r>
            <a:endParaRPr sz="1400"/>
          </a:p>
        </p:txBody>
      </p:sp>
      <p:sp>
        <p:nvSpPr>
          <p:cNvPr id="174" name="Google Shape;174;g3d93c5f5d15_0_16"/>
          <p:cNvSpPr txBox="1"/>
          <p:nvPr>
            <p:ph idx="1" type="body"/>
          </p:nvPr>
        </p:nvSpPr>
        <p:spPr>
          <a:xfrm>
            <a:off x="819150" y="3303900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Why</a:t>
            </a:r>
            <a:r>
              <a:rPr lang="en" sz="1600"/>
              <a:t>: the stated (or unstated) purpose of collecting the data</a:t>
            </a:r>
            <a:endParaRPr sz="1400"/>
          </a:p>
        </p:txBody>
      </p:sp>
      <p:sp>
        <p:nvSpPr>
          <p:cNvPr id="175" name="Google Shape;175;g3d93c5f5d15_0_16"/>
          <p:cNvSpPr txBox="1"/>
          <p:nvPr>
            <p:ph idx="1" type="body"/>
          </p:nvPr>
        </p:nvSpPr>
        <p:spPr>
          <a:xfrm>
            <a:off x="819150" y="3792000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How</a:t>
            </a:r>
            <a:r>
              <a:rPr lang="en" sz="1600"/>
              <a:t>: the methods used for data collection and storage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93c5f5d15_0_152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Where do we find this context?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81" name="Google Shape;181;g3d93c5f5d15_0_152"/>
          <p:cNvSpPr txBox="1"/>
          <p:nvPr>
            <p:ph idx="1" type="body"/>
          </p:nvPr>
        </p:nvSpPr>
        <p:spPr>
          <a:xfrm>
            <a:off x="819150" y="1260275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dictionaries</a:t>
            </a:r>
            <a:endParaRPr sz="1400"/>
          </a:p>
        </p:txBody>
      </p:sp>
      <p:sp>
        <p:nvSpPr>
          <p:cNvPr id="182" name="Google Shape;182;g3d93c5f5d15_0_152"/>
          <p:cNvSpPr txBox="1"/>
          <p:nvPr>
            <p:ph idx="1" type="body"/>
          </p:nvPr>
        </p:nvSpPr>
        <p:spPr>
          <a:xfrm>
            <a:off x="819150" y="1677600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i="1" lang="en" sz="1600"/>
              <a:t>ReadME.md </a:t>
            </a:r>
            <a:r>
              <a:rPr lang="en" sz="1600"/>
              <a:t>or </a:t>
            </a:r>
            <a:r>
              <a:rPr i="1" lang="en" sz="1600"/>
              <a:t>CHANGELOG.md </a:t>
            </a:r>
            <a:r>
              <a:rPr lang="en" sz="1600"/>
              <a:t>files</a:t>
            </a:r>
            <a:endParaRPr sz="1400"/>
          </a:p>
        </p:txBody>
      </p:sp>
      <p:sp>
        <p:nvSpPr>
          <p:cNvPr id="183" name="Google Shape;183;g3d93c5f5d15_0_152"/>
          <p:cNvSpPr txBox="1"/>
          <p:nvPr>
            <p:ph idx="1" type="body"/>
          </p:nvPr>
        </p:nvSpPr>
        <p:spPr>
          <a:xfrm>
            <a:off x="819150" y="2083650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Meta datasheets</a:t>
            </a:r>
            <a:endParaRPr sz="1400"/>
          </a:p>
        </p:txBody>
      </p:sp>
      <p:sp>
        <p:nvSpPr>
          <p:cNvPr id="184" name="Google Shape;184;g3d93c5f5d15_0_152"/>
          <p:cNvSpPr txBox="1"/>
          <p:nvPr>
            <p:ph idx="1" type="body"/>
          </p:nvPr>
        </p:nvSpPr>
        <p:spPr>
          <a:xfrm>
            <a:off x="819150" y="2490750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Contacting the </a:t>
            </a:r>
            <a:r>
              <a:rPr lang="en" sz="1600"/>
              <a:t>researchers/data collectors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93c5f5d15_0_162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Data Storytelling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90" name="Google Shape;190;g3d93c5f5d15_0_162"/>
          <p:cNvSpPr txBox="1"/>
          <p:nvPr>
            <p:ph idx="1" type="body"/>
          </p:nvPr>
        </p:nvSpPr>
        <p:spPr>
          <a:xfrm>
            <a:off x="819150" y="1260275"/>
            <a:ext cx="75057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Let’s talk about parallel universes…</a:t>
            </a:r>
            <a:endParaRPr sz="1400"/>
          </a:p>
        </p:txBody>
      </p:sp>
      <p:pic>
        <p:nvPicPr>
          <p:cNvPr descr="Everything Everywhere All at Once - Wikipedia" id="191" name="Google Shape;191;g3d93c5f5d15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519" y="1806899"/>
            <a:ext cx="1962243" cy="2904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ider-Man: Across the Spider-Verse (2023) - IMDb" id="192" name="Google Shape;192;g3d93c5f5d15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0870" y="1807450"/>
            <a:ext cx="1962243" cy="2913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 to the Future Part II - Wikipedia" id="193" name="Google Shape;193;g3d93c5f5d15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8221" y="1807195"/>
            <a:ext cx="1962243" cy="2909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93c5f5d15_0_174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Shark Multiverse…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99" name="Google Shape;199;g3d93c5f5d15_0_174"/>
          <p:cNvSpPr txBox="1"/>
          <p:nvPr>
            <p:ph idx="1" type="body"/>
          </p:nvPr>
        </p:nvSpPr>
        <p:spPr>
          <a:xfrm>
            <a:off x="819150" y="1260275"/>
            <a:ext cx="7505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set of bar graphs illustrating different categorical qualities of different shark species</a:t>
            </a:r>
            <a:endParaRPr sz="1400"/>
          </a:p>
        </p:txBody>
      </p:sp>
      <p:sp>
        <p:nvSpPr>
          <p:cNvPr id="200" name="Google Shape;200;g3d93c5f5d15_0_174"/>
          <p:cNvSpPr txBox="1"/>
          <p:nvPr>
            <p:ph idx="1" type="body"/>
          </p:nvPr>
        </p:nvSpPr>
        <p:spPr>
          <a:xfrm>
            <a:off x="819150" y="1886750"/>
            <a:ext cx="7505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YouTube tutorial using this dataset to demonstrate how to drop or </a:t>
            </a:r>
            <a:r>
              <a:rPr lang="en" sz="1600"/>
              <a:t>replace</a:t>
            </a:r>
            <a:r>
              <a:rPr lang="en" sz="1600"/>
              <a:t> missing values</a:t>
            </a:r>
            <a:endParaRPr sz="1400"/>
          </a:p>
        </p:txBody>
      </p:sp>
      <p:sp>
        <p:nvSpPr>
          <p:cNvPr id="201" name="Google Shape;201;g3d93c5f5d15_0_174"/>
          <p:cNvSpPr txBox="1"/>
          <p:nvPr>
            <p:ph idx="1" type="body"/>
          </p:nvPr>
        </p:nvSpPr>
        <p:spPr>
          <a:xfrm>
            <a:off x="819150" y="2571750"/>
            <a:ext cx="7505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neural network using all </a:t>
            </a:r>
            <a:r>
              <a:rPr lang="en" sz="1600"/>
              <a:t>columns</a:t>
            </a:r>
            <a:r>
              <a:rPr lang="en" sz="1600"/>
              <a:t> to predict whether the shark is </a:t>
            </a:r>
            <a:r>
              <a:rPr lang="en" sz="1600"/>
              <a:t>endangered</a:t>
            </a:r>
            <a:r>
              <a:rPr lang="en" sz="1600"/>
              <a:t> or not</a:t>
            </a:r>
            <a:endParaRPr sz="1400"/>
          </a:p>
        </p:txBody>
      </p:sp>
      <p:sp>
        <p:nvSpPr>
          <p:cNvPr id="202" name="Google Shape;202;g3d93c5f5d15_0_174"/>
          <p:cNvSpPr txBox="1"/>
          <p:nvPr>
            <p:ph idx="1" type="body"/>
          </p:nvPr>
        </p:nvSpPr>
        <p:spPr>
          <a:xfrm>
            <a:off x="819150" y="3307950"/>
            <a:ext cx="7505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neural network using all columns to predict shark tail size</a:t>
            </a:r>
            <a:endParaRPr sz="1400"/>
          </a:p>
        </p:txBody>
      </p:sp>
      <p:sp>
        <p:nvSpPr>
          <p:cNvPr id="203" name="Google Shape;203;g3d93c5f5d15_0_174"/>
          <p:cNvSpPr txBox="1"/>
          <p:nvPr>
            <p:ph idx="1" type="body"/>
          </p:nvPr>
        </p:nvSpPr>
        <p:spPr>
          <a:xfrm>
            <a:off x="819150" y="3808050"/>
            <a:ext cx="7505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single string representing the most common shark species in the dataset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93c5f5d15_0_186"/>
          <p:cNvSpPr txBox="1"/>
          <p:nvPr>
            <p:ph type="title"/>
          </p:nvPr>
        </p:nvSpPr>
        <p:spPr>
          <a:xfrm>
            <a:off x="819150" y="5564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Narrative Plot Mountain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09" name="Google Shape;209;g3d93c5f5d15_0_186"/>
          <p:cNvSpPr/>
          <p:nvPr/>
        </p:nvSpPr>
        <p:spPr>
          <a:xfrm>
            <a:off x="1429375" y="1559648"/>
            <a:ext cx="6285262" cy="2315432"/>
          </a:xfrm>
          <a:custGeom>
            <a:rect b="b" l="l" r="r" t="t"/>
            <a:pathLst>
              <a:path extrusionOk="0" h="1668780" w="5753100">
                <a:moveTo>
                  <a:pt x="0" y="1668780"/>
                </a:moveTo>
                <a:lnTo>
                  <a:pt x="1196340" y="1661160"/>
                </a:lnTo>
                <a:lnTo>
                  <a:pt x="3312897" y="0"/>
                </a:lnTo>
                <a:lnTo>
                  <a:pt x="4503420" y="1043940"/>
                </a:lnTo>
                <a:lnTo>
                  <a:pt x="5753100" y="1036320"/>
                </a:lnTo>
              </a:path>
            </a:pathLst>
          </a:custGeom>
          <a:noFill/>
          <a:ln cap="flat" cmpd="sng" w="25400">
            <a:solidFill>
              <a:srgbClr val="1836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d93c5f5d15_0_186"/>
          <p:cNvSpPr txBox="1"/>
          <p:nvPr/>
        </p:nvSpPr>
        <p:spPr>
          <a:xfrm>
            <a:off x="1612255" y="3598681"/>
            <a:ext cx="963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Exposition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d93c5f5d15_0_186"/>
          <p:cNvSpPr txBox="1"/>
          <p:nvPr/>
        </p:nvSpPr>
        <p:spPr>
          <a:xfrm rot="-2759738">
            <a:off x="3069497" y="3081378"/>
            <a:ext cx="1171994" cy="2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Rising 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3d93c5f5d15_0_186"/>
          <p:cNvSpPr txBox="1"/>
          <p:nvPr/>
        </p:nvSpPr>
        <p:spPr>
          <a:xfrm>
            <a:off x="4697303" y="1252319"/>
            <a:ext cx="7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Climax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d93c5f5d15_0_186"/>
          <p:cNvSpPr txBox="1"/>
          <p:nvPr/>
        </p:nvSpPr>
        <p:spPr>
          <a:xfrm rot="2837093">
            <a:off x="4965895" y="2263281"/>
            <a:ext cx="1186549" cy="292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Falling 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d93c5f5d15_0_186"/>
          <p:cNvSpPr txBox="1"/>
          <p:nvPr/>
        </p:nvSpPr>
        <p:spPr>
          <a:xfrm>
            <a:off x="6533003" y="3004567"/>
            <a:ext cx="984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Resolution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