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Roboto Mono"/>
      <p:regular r:id="rId22"/>
      <p:bold r:id="rId23"/>
      <p:italic r:id="rId24"/>
      <p:boldItalic r:id="rId25"/>
    </p:embeddedFont>
    <p:embeddedFont>
      <p:font typeface="Nunito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hGThz2SJ4VwEGpkeKOYsjenGJJ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RobotoMono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RobotoMono-italic.fntdata"/><Relationship Id="rId23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-regular.fntdata"/><Relationship Id="rId25" Type="http://schemas.openxmlformats.org/officeDocument/2006/relationships/font" Target="fonts/RobotoMono-boldItalic.fntdata"/><Relationship Id="rId28" Type="http://schemas.openxmlformats.org/officeDocument/2006/relationships/font" Target="fonts/NunitoSans-italic.fntdata"/><Relationship Id="rId27" Type="http://schemas.openxmlformats.org/officeDocument/2006/relationships/font" Target="fonts/Nuni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8f0146aa6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d8f0146aa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8f0146aa6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d8f0146aa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8f0146aa6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d8f0146aa6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85ae058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d85ae05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8f0146aa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d8f0146a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8f0146aa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d8f0146aa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8f0146aa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d8f0146aa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8f0146aa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d8f0146aa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8f0146aa6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d8f0146aa6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8f0146aa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d8f0146aa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avidmathlogic.com/colorblind/#%23D81B60-%231E88E5-%23FFC107-%23004D40" TargetMode="External"/><Relationship Id="rId4" Type="http://schemas.openxmlformats.org/officeDocument/2006/relationships/hyperlink" Target="https://davidmathlogic.com/colorblind/#%23D81B60-%231E88E5-%23FFC107-%23004D4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www.businessinsider.com/gun-deaths-in-florida-increased-with-stand-your-ground-2014-2" TargetMode="External"/><Relationship Id="rId5" Type="http://schemas.openxmlformats.org/officeDocument/2006/relationships/hyperlink" Target="https://en.wikipedia.org/wiki/Reu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Data Visualization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do you think the most useless invention is</a:t>
            </a: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? Or </a:t>
            </a:r>
            <a:r>
              <a:rPr b="1" lang="en" sz="1200">
                <a:solidFill>
                  <a:srgbClr val="3F3F3F"/>
                </a:solidFill>
              </a:rPr>
              <a:t>what</a:t>
            </a: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do</a:t>
            </a:r>
            <a:r>
              <a:rPr b="1" lang="en" sz="1200">
                <a:solidFill>
                  <a:srgbClr val="3F3F3F"/>
                </a:solidFill>
              </a:rPr>
              <a:t> you think is </a:t>
            </a: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the most useful? </a:t>
            </a:r>
            <a:endParaRPr b="1" sz="1200">
              <a:solidFill>
                <a:srgbClr val="3F3F3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4574" y="3420700"/>
            <a:ext cx="1306201" cy="129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8f0146aa6_0_212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to Lie with Data Visualization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99" name="Google Shape;199;g3d8f0146aa6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900" y="1201750"/>
            <a:ext cx="5596199" cy="336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8f0146aa6_0_220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to Lie with Data Visualization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05" name="Google Shape;205;g3d8f0146aa6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2350" y="1354825"/>
            <a:ext cx="4199301" cy="31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8f0146aa6_0_231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Remember…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11" name="Google Shape;211;g3d8f0146aa6_0_231"/>
          <p:cNvSpPr txBox="1"/>
          <p:nvPr>
            <p:ph idx="1" type="body"/>
          </p:nvPr>
        </p:nvSpPr>
        <p:spPr>
          <a:xfrm>
            <a:off x="819150" y="1409350"/>
            <a:ext cx="75057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Just because seaborn or matplotlib allow you to do something with your visualizations doesn’t mean that’s the most effective way to to present results.</a:t>
            </a:r>
            <a:endParaRPr sz="1400"/>
          </a:p>
        </p:txBody>
      </p:sp>
      <p:sp>
        <p:nvSpPr>
          <p:cNvPr id="212" name="Google Shape;212;g3d8f0146aa6_0_231"/>
          <p:cNvSpPr txBox="1"/>
          <p:nvPr>
            <p:ph idx="1" type="body"/>
          </p:nvPr>
        </p:nvSpPr>
        <p:spPr>
          <a:xfrm>
            <a:off x="819150" y="2170650"/>
            <a:ext cx="75057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mindful of the ethical and conclusion implications that may come from presenting your data in a specific way. </a:t>
            </a:r>
            <a:endParaRPr sz="1400"/>
          </a:p>
        </p:txBody>
      </p:sp>
      <p:sp>
        <p:nvSpPr>
          <p:cNvPr id="213" name="Google Shape;213;g3d8f0146aa6_0_231"/>
          <p:cNvSpPr txBox="1"/>
          <p:nvPr>
            <p:ph idx="1" type="body"/>
          </p:nvPr>
        </p:nvSpPr>
        <p:spPr>
          <a:xfrm>
            <a:off x="819150" y="3792825"/>
            <a:ext cx="7505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mindful of the color, font, and font size you use in your graphics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Accessibility matters when it comes to graphics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Good starting point for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accessible color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palettes</a:t>
            </a:r>
            <a:r>
              <a:rPr lang="en" sz="1400"/>
              <a:t>.</a:t>
            </a:r>
            <a:endParaRPr sz="1400"/>
          </a:p>
        </p:txBody>
      </p:sp>
      <p:sp>
        <p:nvSpPr>
          <p:cNvPr id="214" name="Google Shape;214;g3d8f0146aa6_0_231"/>
          <p:cNvSpPr txBox="1"/>
          <p:nvPr>
            <p:ph idx="1" type="body"/>
          </p:nvPr>
        </p:nvSpPr>
        <p:spPr>
          <a:xfrm>
            <a:off x="819150" y="2972850"/>
            <a:ext cx="75057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visualizations are meant to give us a relatively quick summary of your results. People should not be trying to decode what your visualization is saying.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2918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937175"/>
            <a:ext cx="75057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3: Pokemon </a:t>
            </a:r>
            <a:r>
              <a:rPr lang="en" sz="1600"/>
              <a:t>due Thursday, April 30th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Peer Reviews for THA 2 </a:t>
            </a:r>
            <a:r>
              <a:rPr lang="en" sz="1600"/>
              <a:t>due Wednesday, April 29th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Lesson 11 Canvas Quiz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b="1"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Reading Assignment 3</a:t>
            </a:r>
            <a:r>
              <a:rPr b="1" lang="en" sz="1600"/>
              <a:t> </a:t>
            </a:r>
            <a:r>
              <a:rPr lang="en" sz="1600"/>
              <a:t>due Monday, April 27th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Project Part 1</a:t>
            </a:r>
            <a:r>
              <a:rPr lang="en" sz="1600"/>
              <a:t> due Friday May 1st at 11:59pm on Gradescope!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Choose either the Project (group of max 3) or Portfolio (individual)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You cannot </a:t>
            </a:r>
            <a:r>
              <a:rPr lang="en" sz="1400"/>
              <a:t>switch</a:t>
            </a:r>
            <a:r>
              <a:rPr lang="en" sz="1400"/>
              <a:t> once you’ve selected your option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If you are doing the Project, only one person need submit on Gradescope but make sure your partners are added to your </a:t>
            </a:r>
            <a:r>
              <a:rPr lang="en" sz="1400"/>
              <a:t>submission! Instructions on Project Part 1 assignment!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Resub Cycle 2</a:t>
            </a:r>
            <a:r>
              <a:rPr lang="en" sz="1600"/>
              <a:t> will be made available today and due on Tuesday, April 28th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Eligible assignment(s): </a:t>
            </a:r>
            <a:r>
              <a:rPr b="1" i="1" lang="en" sz="1400"/>
              <a:t>THA 1</a:t>
            </a:r>
            <a:endParaRPr b="1" i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85ae058ec_0_0"/>
          <p:cNvSpPr txBox="1"/>
          <p:nvPr>
            <p:ph type="title"/>
          </p:nvPr>
        </p:nvSpPr>
        <p:spPr>
          <a:xfrm>
            <a:off x="819150" y="2918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Project / Portfolio Part 1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d85ae058ec_0_0"/>
          <p:cNvSpPr txBox="1"/>
          <p:nvPr>
            <p:ph idx="1" type="body"/>
          </p:nvPr>
        </p:nvSpPr>
        <p:spPr>
          <a:xfrm>
            <a:off x="819150" y="985100"/>
            <a:ext cx="7505700" cy="16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Project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Original data analysis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Go beyond what you have shown in the THAs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Groups of max 3 people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 u="sng"/>
              <a:t>Proposal </a:t>
            </a:r>
            <a:r>
              <a:rPr lang="en" sz="1400"/>
              <a:t>- what data are you using, what questions are you trying to answer, what are the motivations, and what is your plan?</a:t>
            </a:r>
            <a:endParaRPr sz="1400"/>
          </a:p>
        </p:txBody>
      </p:sp>
      <p:sp>
        <p:nvSpPr>
          <p:cNvPr id="150" name="Google Shape;150;g3d85ae058ec_0_0"/>
          <p:cNvSpPr txBox="1"/>
          <p:nvPr>
            <p:ph idx="1" type="body"/>
          </p:nvPr>
        </p:nvSpPr>
        <p:spPr>
          <a:xfrm>
            <a:off x="819150" y="2646200"/>
            <a:ext cx="75057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Portfolio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Polishing and connecting creative component work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Portfolio </a:t>
            </a:r>
            <a:r>
              <a:rPr b="1" i="1" lang="en" sz="1400"/>
              <a:t>does not</a:t>
            </a:r>
            <a:r>
              <a:rPr lang="en" sz="1400"/>
              <a:t> replace original creative component work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Individual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 u="sng"/>
              <a:t>Vision Statement </a:t>
            </a:r>
            <a:r>
              <a:rPr lang="en" sz="1400"/>
              <a:t>- what are your components, feedback, theme, and plan?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8f0146aa6_0_11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Default Parameters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6" name="Google Shape;156;g3d8f0146aa6_0_11"/>
          <p:cNvSpPr txBox="1"/>
          <p:nvPr>
            <p:ph idx="1" type="body"/>
          </p:nvPr>
        </p:nvSpPr>
        <p:spPr>
          <a:xfrm>
            <a:off x="819150" y="1260275"/>
            <a:ext cx="75057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Python</a:t>
            </a:r>
            <a:r>
              <a:rPr lang="en" sz="1600"/>
              <a:t> lets you define </a:t>
            </a:r>
            <a:r>
              <a:rPr lang="en" sz="1600"/>
              <a:t>default</a:t>
            </a:r>
            <a:r>
              <a:rPr lang="en" sz="1600"/>
              <a:t> values for parameters in case a client does not pass a value for that argument</a:t>
            </a:r>
            <a:endParaRPr sz="1400"/>
          </a:p>
        </p:txBody>
      </p:sp>
      <p:sp>
        <p:nvSpPr>
          <p:cNvPr id="157" name="Google Shape;157;g3d8f0146aa6_0_11"/>
          <p:cNvSpPr txBox="1"/>
          <p:nvPr/>
        </p:nvSpPr>
        <p:spPr>
          <a:xfrm>
            <a:off x="1773900" y="2096100"/>
            <a:ext cx="5596200" cy="1935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greetings(to: str =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'world'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'Hello 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+ to +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'!'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greetings(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'Sarah'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    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'Hello Sarah!'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greetings(to=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'Antonio'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'Hello Antonio!'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greetings()            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'Hello world!'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" name="Google Shape;158;g3d8f0146aa6_0_11"/>
          <p:cNvSpPr txBox="1"/>
          <p:nvPr>
            <p:ph idx="1" type="body"/>
          </p:nvPr>
        </p:nvSpPr>
        <p:spPr>
          <a:xfrm>
            <a:off x="819150" y="4090525"/>
            <a:ext cx="75057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allows libraries such as pandas or seaborn to </a:t>
            </a:r>
            <a:r>
              <a:rPr lang="en" sz="1600"/>
              <a:t>provide default parameters for their functions and initializer functions!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8f0146aa6_0_19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Python Data Visualization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64" name="Google Shape;164;g3d8f0146aa6_0_19"/>
          <p:cNvSpPr txBox="1"/>
          <p:nvPr>
            <p:ph idx="1" type="body"/>
          </p:nvPr>
        </p:nvSpPr>
        <p:spPr>
          <a:xfrm>
            <a:off x="819150" y="1409350"/>
            <a:ext cx="7505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Many libraries exists for Python that alow you to do </a:t>
            </a:r>
            <a:r>
              <a:rPr lang="en" sz="1600"/>
              <a:t>graphing and data visualization</a:t>
            </a:r>
            <a:endParaRPr sz="1400"/>
          </a:p>
        </p:txBody>
      </p:sp>
      <p:sp>
        <p:nvSpPr>
          <p:cNvPr id="165" name="Google Shape;165;g3d8f0146aa6_0_19"/>
          <p:cNvSpPr txBox="1"/>
          <p:nvPr>
            <p:ph idx="1" type="body"/>
          </p:nvPr>
        </p:nvSpPr>
        <p:spPr>
          <a:xfrm>
            <a:off x="819150" y="2932150"/>
            <a:ext cx="75057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will encourage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seaborn </a:t>
            </a:r>
            <a:r>
              <a:rPr lang="en" sz="1600"/>
              <a:t>since it is quickly becoming the standard for many data scientists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 wil still rely on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matplotlib </a:t>
            </a:r>
            <a:r>
              <a:rPr lang="en" sz="1400"/>
              <a:t>for some things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You are welcome to use it in more depth on your project if you want to make more highly customized charts</a:t>
            </a:r>
            <a:endParaRPr sz="1400"/>
          </a:p>
        </p:txBody>
      </p:sp>
      <p:sp>
        <p:nvSpPr>
          <p:cNvPr id="166" name="Google Shape;166;g3d8f0146aa6_0_19"/>
          <p:cNvSpPr txBox="1"/>
          <p:nvPr>
            <p:ph idx="1" type="body"/>
          </p:nvPr>
        </p:nvSpPr>
        <p:spPr>
          <a:xfrm>
            <a:off x="819150" y="1838650"/>
            <a:ext cx="75057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Two of the most popular graphing libraries for Python are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matplotlib</a:t>
            </a:r>
            <a:r>
              <a:rPr lang="en" sz="1400"/>
              <a:t>: extremely customizable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seaborn</a:t>
            </a:r>
            <a:r>
              <a:rPr lang="en" sz="1400"/>
              <a:t>: great out-of-the-box visualizations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8f0146aa6_0_27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Encoding Effectiveness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72" name="Google Shape;172;g3d8f0146aa6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900" y="1201760"/>
            <a:ext cx="5596199" cy="2998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d8f0146aa6_0_27"/>
          <p:cNvSpPr txBox="1"/>
          <p:nvPr/>
        </p:nvSpPr>
        <p:spPr>
          <a:xfrm>
            <a:off x="819150" y="4376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[Mackinlay 86]</a:t>
            </a:r>
            <a:endParaRPr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8f0146aa6_0_37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Color Encoding Example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79" name="Google Shape;179;g3d8f0146aa6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3988" y="1201748"/>
            <a:ext cx="4736026" cy="352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8f0146aa6_0_198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Area </a:t>
            </a:r>
            <a:r>
              <a:rPr lang="en">
                <a:solidFill>
                  <a:srgbClr val="AF7B51"/>
                </a:solidFill>
              </a:rPr>
              <a:t>Encoding Example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85" name="Google Shape;185;g3d8f0146aa6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6062" y="1201750"/>
            <a:ext cx="4591875" cy="341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8f0146aa6_0_204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Readability is Important!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91" name="Google Shape;191;g3d8f0146aa6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250" y="1201750"/>
            <a:ext cx="2770701" cy="346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d8f0146aa6_0_204"/>
          <p:cNvSpPr txBox="1"/>
          <p:nvPr>
            <p:ph idx="1" type="body"/>
          </p:nvPr>
        </p:nvSpPr>
        <p:spPr>
          <a:xfrm>
            <a:off x="4795625" y="1201750"/>
            <a:ext cx="3405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Did the number of deaths go up or down after the law was enacted?</a:t>
            </a:r>
            <a:endParaRPr sz="1400"/>
          </a:p>
        </p:txBody>
      </p:sp>
      <p:sp>
        <p:nvSpPr>
          <p:cNvPr id="193" name="Google Shape;193;g3d8f0146aa6_0_204"/>
          <p:cNvSpPr txBox="1"/>
          <p:nvPr>
            <p:ph idx="1" type="body"/>
          </p:nvPr>
        </p:nvSpPr>
        <p:spPr>
          <a:xfrm>
            <a:off x="4795625" y="2845025"/>
            <a:ext cx="3405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graphic was posted in an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articly by Business Insider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(graphic made by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Reuters</a:t>
            </a:r>
            <a:r>
              <a:rPr lang="en" sz="1600"/>
              <a:t>)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