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Sans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ono" panose="00000009000000000000" pitchFamily="49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Wu+Fzvypuhs4XMFJNswBQnDvi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6CA2B-CDAB-4C31-9545-85732FEA41C9}" v="1" dt="2026-04-21T16:19:01.089"/>
  </p1510:revLst>
</p1510:revInfo>
</file>

<file path=ppt/tableStyles.xml><?xml version="1.0" encoding="utf-8"?>
<a:tblStyleLst xmlns:a="http://schemas.openxmlformats.org/drawingml/2006/main" def="{1838FDF4-F312-4853-B9E5-ACA7C08B6FE4}">
  <a:tblStyle styleId="{1838FDF4-F312-4853-B9E5-ACA7C08B6F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FBDFCF8-2FEE-4E99-AF38-3FBD8732A0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E1CACE-24CD-4041-A930-4181CEDE232A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">
      <pc:chgData name="Adrian Salguero" userId="f921b06be2346e4d" providerId="LiveId" clId="{42694335-63BB-46EC-AF38-63FE051D1C63}" dt="2026-04-21T16:21:52.843" v="490" actId="20577"/>
      <pc:docMkLst>
        <pc:docMk/>
      </pc:docMkLst>
      <pc:sldChg chg="modSp mod">
        <pc:chgData name="Adrian Salguero" userId="f921b06be2346e4d" providerId="LiveId" clId="{42694335-63BB-46EC-AF38-63FE051D1C63}" dt="2026-04-21T16:21:52.843" v="490" actId="20577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4-21T16:21:52.843" v="490" actId="20577"/>
          <ac:spMkLst>
            <pc:docMk/>
            <pc:sldMk cId="0" sldId="257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046eea33b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e046eea33b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e046eea33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3e046eea33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046eea33b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e046eea33b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046eea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e046eea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046eea33b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e046eea33b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046eea33b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e046eea33b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046eea33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e046eea33b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046eea33b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e046eea33b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046eea33b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e046eea33b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046eea33b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3e046eea33b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Pandas: </a:t>
            </a:r>
            <a:r>
              <a:rPr lang="en" sz="2500" b="1"/>
              <a:t>Groupby &amp; Indexing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Favorite sunny day activity? </a:t>
            </a: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025" y="3432725"/>
            <a:ext cx="1256325" cy="12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g3e046eea33b_0_719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" name="Google Shape;246;g3e046eea33b_0_719"/>
          <p:cNvSpPr/>
          <p:nvPr/>
        </p:nvSpPr>
        <p:spPr>
          <a:xfrm>
            <a:off x="26836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e046eea33b_0_719"/>
          <p:cNvSpPr txBox="1"/>
          <p:nvPr/>
        </p:nvSpPr>
        <p:spPr>
          <a:xfrm>
            <a:off x="4893318" y="2250258"/>
            <a:ext cx="5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col2</a:t>
            </a:r>
            <a:endParaRPr/>
          </a:p>
        </p:txBody>
      </p:sp>
      <p:sp>
        <p:nvSpPr>
          <p:cNvPr id="248" name="Google Shape;248;g3e046eea33b_0_719"/>
          <p:cNvSpPr txBox="1"/>
          <p:nvPr/>
        </p:nvSpPr>
        <p:spPr>
          <a:xfrm>
            <a:off x="3229475" y="977460"/>
            <a:ext cx="514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data.groupby(‘col1’)</a:t>
            </a:r>
            <a:r>
              <a:rPr lang="en" sz="15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[‘col2’]</a:t>
            </a:r>
            <a:r>
              <a:rPr lang="en" sz="1500" b="1" i="0" u="none" strike="noStrike" cap="none">
                <a:solidFill>
                  <a:srgbClr val="57A7B5"/>
                </a:solidFill>
                <a:latin typeface="Courier New"/>
                <a:ea typeface="Courier New"/>
                <a:cs typeface="Courier New"/>
                <a:sym typeface="Courier New"/>
              </a:rPr>
              <a:t>.sum()</a:t>
            </a:r>
            <a:endParaRPr sz="1500" b="0" i="0" u="none" strike="noStrike" cap="none">
              <a:solidFill>
                <a:srgbClr val="57A7B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49" name="Google Shape;249;g3e046eea33b_0_719"/>
          <p:cNvGraphicFramePr/>
          <p:nvPr/>
        </p:nvGraphicFramePr>
        <p:xfrm>
          <a:off x="4883679" y="27924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0" name="Google Shape;250;g3e046eea33b_0_719"/>
          <p:cNvGraphicFramePr/>
          <p:nvPr/>
        </p:nvGraphicFramePr>
        <p:xfrm>
          <a:off x="4883678" y="3274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1" name="Google Shape;251;g3e046eea33b_0_719"/>
          <p:cNvGraphicFramePr/>
          <p:nvPr/>
        </p:nvGraphicFramePr>
        <p:xfrm>
          <a:off x="4883679" y="23100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2" name="Google Shape;252;g3e046eea33b_0_719"/>
          <p:cNvSpPr/>
          <p:nvPr/>
        </p:nvSpPr>
        <p:spPr>
          <a:xfrm>
            <a:off x="5322821" y="15368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e046eea33b_0_719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e046eea33b_0_739"/>
          <p:cNvSpPr txBox="1"/>
          <p:nvPr/>
        </p:nvSpPr>
        <p:spPr>
          <a:xfrm>
            <a:off x="1773900" y="365025"/>
            <a:ext cx="55962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8BAB42"/>
                </a:solidFill>
                <a:latin typeface="Roboto Mono"/>
                <a:ea typeface="Roboto Mono"/>
                <a:cs typeface="Roboto Mono"/>
                <a:sym typeface="Roboto Mono"/>
              </a:rPr>
              <a:t>result</a:t>
            </a: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350">
                <a:solidFill>
                  <a:srgbClr val="57A7B5"/>
                </a:solidFill>
                <a:latin typeface="Roboto Mono"/>
                <a:ea typeface="Roboto Mono"/>
                <a:cs typeface="Roboto Mono"/>
                <a:sym typeface="Roboto Mono"/>
              </a:rPr>
              <a:t>data</a:t>
            </a:r>
            <a:r>
              <a:rPr lang="en" sz="1350">
                <a:solidFill>
                  <a:srgbClr val="8B81D2"/>
                </a:solidFill>
                <a:latin typeface="Roboto Mono"/>
                <a:ea typeface="Roboto Mono"/>
                <a:cs typeface="Roboto Mono"/>
                <a:sym typeface="Roboto Mono"/>
              </a:rPr>
              <a:t>.groupby('col1')</a:t>
            </a:r>
            <a:r>
              <a:rPr lang="en" sz="1350">
                <a:solidFill>
                  <a:srgbClr val="963334"/>
                </a:solidFill>
                <a:latin typeface="Roboto Mono"/>
                <a:ea typeface="Roboto Mono"/>
                <a:cs typeface="Roboto Mono"/>
                <a:sym typeface="Roboto Mono"/>
              </a:rPr>
              <a:t>['col2'].sum()</a:t>
            </a:r>
            <a:endParaRPr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9" name="Google Shape;259;g3e046eea33b_0_739"/>
          <p:cNvSpPr txBox="1"/>
          <p:nvPr/>
        </p:nvSpPr>
        <p:spPr>
          <a:xfrm>
            <a:off x="865025" y="893500"/>
            <a:ext cx="8688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57A7B5"/>
                </a:solidFill>
                <a:latin typeface="Nunito Sans"/>
                <a:ea typeface="Nunito Sans"/>
                <a:cs typeface="Nunito Sans"/>
                <a:sym typeface="Nunito Sans"/>
              </a:rPr>
              <a:t>Data</a:t>
            </a:r>
            <a:br>
              <a:rPr lang="en" sz="1400" b="1" i="0" u="none" strike="noStrike" cap="none">
                <a:solidFill>
                  <a:srgbClr val="57A7B5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000" b="1" i="0" u="none" strike="noStrike" cap="none">
                <a:solidFill>
                  <a:srgbClr val="57A7B5"/>
                </a:solidFill>
                <a:latin typeface="Nunito Sans"/>
                <a:ea typeface="Nunito Sans"/>
                <a:cs typeface="Nunito Sans"/>
                <a:sym typeface="Nunito Sans"/>
              </a:rPr>
              <a:t>DataFrame</a:t>
            </a:r>
            <a:endParaRPr sz="1000" b="1" i="0" u="none" strike="noStrike" cap="none">
              <a:solidFill>
                <a:srgbClr val="57A7B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0" name="Google Shape;260;g3e046eea33b_0_739"/>
          <p:cNvSpPr txBox="1"/>
          <p:nvPr/>
        </p:nvSpPr>
        <p:spPr>
          <a:xfrm>
            <a:off x="3078225" y="827538"/>
            <a:ext cx="76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8B81D2"/>
                </a:solidFill>
                <a:latin typeface="Nunito Sans"/>
                <a:ea typeface="Nunito Sans"/>
                <a:cs typeface="Nunito Sans"/>
                <a:sym typeface="Nunito Sans"/>
              </a:rPr>
              <a:t>Split</a:t>
            </a:r>
            <a:endParaRPr sz="1400" b="1" i="0" u="none" strike="noStrike" cap="none">
              <a:solidFill>
                <a:srgbClr val="8B81D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1" name="Google Shape;261;g3e046eea33b_0_739"/>
          <p:cNvSpPr txBox="1"/>
          <p:nvPr/>
        </p:nvSpPr>
        <p:spPr>
          <a:xfrm>
            <a:off x="4818425" y="827538"/>
            <a:ext cx="1133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63334"/>
                </a:solidFill>
                <a:latin typeface="Nunito Sans"/>
                <a:ea typeface="Nunito Sans"/>
                <a:cs typeface="Nunito Sans"/>
                <a:sym typeface="Nunito Sans"/>
              </a:rPr>
              <a:t>Apply</a:t>
            </a:r>
            <a:endParaRPr sz="1000" b="1" i="0" u="none" strike="noStrike" cap="none">
              <a:solidFill>
                <a:srgbClr val="96333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2" name="Google Shape;262;g3e046eea33b_0_739"/>
          <p:cNvSpPr txBox="1"/>
          <p:nvPr/>
        </p:nvSpPr>
        <p:spPr>
          <a:xfrm>
            <a:off x="6697850" y="934063"/>
            <a:ext cx="1133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8BAB42"/>
                </a:solidFill>
                <a:latin typeface="Nunito Sans"/>
                <a:ea typeface="Nunito Sans"/>
                <a:cs typeface="Nunito Sans"/>
                <a:sym typeface="Nunito Sans"/>
              </a:rPr>
              <a:t>Combine</a:t>
            </a:r>
            <a:br>
              <a:rPr lang="en" sz="1400" b="1" i="0" u="none" strike="noStrike" cap="none">
                <a:solidFill>
                  <a:srgbClr val="8BAB4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000" b="1" i="0" u="none" strike="noStrike" cap="none">
                <a:solidFill>
                  <a:srgbClr val="8BAB42"/>
                </a:solidFill>
                <a:latin typeface="Nunito Sans"/>
                <a:ea typeface="Nunito Sans"/>
                <a:cs typeface="Nunito Sans"/>
                <a:sym typeface="Nunito Sans"/>
              </a:rPr>
              <a:t>Series</a:t>
            </a:r>
            <a:endParaRPr sz="1000" b="1" i="0" u="none" strike="noStrike" cap="none">
              <a:solidFill>
                <a:srgbClr val="8BAB4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263" name="Google Shape;263;g3e046eea33b_0_739"/>
          <p:cNvGraphicFramePr/>
          <p:nvPr/>
        </p:nvGraphicFramePr>
        <p:xfrm>
          <a:off x="658375" y="18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col1 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col2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0</a:t>
                      </a:r>
                      <a:endParaRPr sz="1000" b="1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A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1</a:t>
                      </a:r>
                      <a:endParaRPr sz="1000" b="1" u="none" strike="noStrike" cap="none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B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</a:t>
                      </a:r>
                      <a:endParaRPr sz="1000" b="1" u="none" strike="noStrike" cap="none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3</a:t>
                      </a:r>
                      <a:endParaRPr sz="1000" b="1" u="none" strike="noStrike" cap="none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A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4</a:t>
                      </a:r>
                      <a:endParaRPr sz="1000" b="1" u="none" strike="noStrike" cap="none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64" name="Google Shape;264;g3e046eea33b_0_739"/>
          <p:cNvCxnSpPr/>
          <p:nvPr/>
        </p:nvCxnSpPr>
        <p:spPr>
          <a:xfrm>
            <a:off x="1942750" y="3002900"/>
            <a:ext cx="1029600" cy="0"/>
          </a:xfrm>
          <a:prstGeom prst="straightConnector1">
            <a:avLst/>
          </a:prstGeom>
          <a:noFill/>
          <a:ln w="19050" cap="flat" cmpd="sng">
            <a:solidFill>
              <a:srgbClr val="8B81D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5" name="Google Shape;265;g3e046eea33b_0_739"/>
          <p:cNvCxnSpPr/>
          <p:nvPr/>
        </p:nvCxnSpPr>
        <p:spPr>
          <a:xfrm>
            <a:off x="1942750" y="3013050"/>
            <a:ext cx="993000" cy="1151400"/>
          </a:xfrm>
          <a:prstGeom prst="straightConnector1">
            <a:avLst/>
          </a:prstGeom>
          <a:noFill/>
          <a:ln w="19050" cap="flat" cmpd="sng">
            <a:solidFill>
              <a:srgbClr val="8B81D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6" name="Google Shape;266;g3e046eea33b_0_739"/>
          <p:cNvCxnSpPr/>
          <p:nvPr/>
        </p:nvCxnSpPr>
        <p:spPr>
          <a:xfrm rot="10800000" flipH="1">
            <a:off x="1942750" y="1744700"/>
            <a:ext cx="993000" cy="1258200"/>
          </a:xfrm>
          <a:prstGeom prst="straightConnector1">
            <a:avLst/>
          </a:prstGeom>
          <a:noFill/>
          <a:ln w="19050" cap="flat" cmpd="sng">
            <a:solidFill>
              <a:srgbClr val="8B81D2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67" name="Google Shape;267;g3e046eea33b_0_739"/>
          <p:cNvGraphicFramePr/>
          <p:nvPr/>
        </p:nvGraphicFramePr>
        <p:xfrm>
          <a:off x="3027813" y="357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4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col2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C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8" name="Google Shape;268;g3e046eea33b_0_739"/>
          <p:cNvGraphicFramePr/>
          <p:nvPr/>
        </p:nvGraphicFramePr>
        <p:xfrm>
          <a:off x="3026638" y="257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4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col2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B</a:t>
                      </a:r>
                      <a:endParaRPr sz="1000" b="1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9" name="Google Shape;269;g3e046eea33b_0_739"/>
          <p:cNvGraphicFramePr/>
          <p:nvPr/>
        </p:nvGraphicFramePr>
        <p:xfrm>
          <a:off x="3026638" y="13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4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col2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A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0" name="Google Shape;270;g3e046eea33b_0_739"/>
          <p:cNvGraphicFramePr/>
          <p:nvPr/>
        </p:nvGraphicFramePr>
        <p:xfrm>
          <a:off x="5002275" y="184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A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1" name="Google Shape;271;g3e046eea33b_0_739"/>
          <p:cNvGraphicFramePr/>
          <p:nvPr/>
        </p:nvGraphicFramePr>
        <p:xfrm>
          <a:off x="5002275" y="273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B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2" name="Google Shape;272;g3e046eea33b_0_739"/>
          <p:cNvGraphicFramePr/>
          <p:nvPr/>
        </p:nvGraphicFramePr>
        <p:xfrm>
          <a:off x="5002275" y="4052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C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73" name="Google Shape;273;g3e046eea33b_0_739"/>
          <p:cNvCxnSpPr/>
          <p:nvPr/>
        </p:nvCxnSpPr>
        <p:spPr>
          <a:xfrm rot="10800000" flipH="1">
            <a:off x="3896575" y="2942013"/>
            <a:ext cx="1074600" cy="12600"/>
          </a:xfrm>
          <a:prstGeom prst="straightConnector1">
            <a:avLst/>
          </a:prstGeom>
          <a:noFill/>
          <a:ln w="19050" cap="flat" cmpd="sng">
            <a:solidFill>
              <a:srgbClr val="96333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4" name="Google Shape;274;g3e046eea33b_0_739"/>
          <p:cNvCxnSpPr/>
          <p:nvPr/>
        </p:nvCxnSpPr>
        <p:spPr>
          <a:xfrm rot="10800000" flipH="1">
            <a:off x="3854166" y="4235538"/>
            <a:ext cx="1101600" cy="5700"/>
          </a:xfrm>
          <a:prstGeom prst="straightConnector1">
            <a:avLst/>
          </a:prstGeom>
          <a:noFill/>
          <a:ln w="19050" cap="flat" cmpd="sng">
            <a:solidFill>
              <a:srgbClr val="96333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5" name="Google Shape;275;g3e046eea33b_0_739"/>
          <p:cNvCxnSpPr/>
          <p:nvPr/>
        </p:nvCxnSpPr>
        <p:spPr>
          <a:xfrm>
            <a:off x="3901387" y="2010738"/>
            <a:ext cx="1032300" cy="8100"/>
          </a:xfrm>
          <a:prstGeom prst="straightConnector1">
            <a:avLst/>
          </a:prstGeom>
          <a:noFill/>
          <a:ln w="19050" cap="flat" cmpd="sng">
            <a:solidFill>
              <a:srgbClr val="963334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76" name="Google Shape;276;g3e046eea33b_0_739"/>
          <p:cNvGraphicFramePr/>
          <p:nvPr/>
        </p:nvGraphicFramePr>
        <p:xfrm>
          <a:off x="6906875" y="245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{3BE1CACE-24CD-4041-A930-4181CEDE232A}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A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B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C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77" name="Google Shape;277;g3e046eea33b_0_739"/>
          <p:cNvCxnSpPr/>
          <p:nvPr/>
        </p:nvCxnSpPr>
        <p:spPr>
          <a:xfrm>
            <a:off x="5767425" y="2916675"/>
            <a:ext cx="1070400" cy="5100"/>
          </a:xfrm>
          <a:prstGeom prst="straightConnector1">
            <a:avLst/>
          </a:prstGeom>
          <a:noFill/>
          <a:ln w="19050" cap="flat" cmpd="sng">
            <a:solidFill>
              <a:srgbClr val="8BAB4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8" name="Google Shape;278;g3e046eea33b_0_739"/>
          <p:cNvCxnSpPr/>
          <p:nvPr/>
        </p:nvCxnSpPr>
        <p:spPr>
          <a:xfrm>
            <a:off x="5772500" y="2023925"/>
            <a:ext cx="1070400" cy="831900"/>
          </a:xfrm>
          <a:prstGeom prst="straightConnector1">
            <a:avLst/>
          </a:prstGeom>
          <a:noFill/>
          <a:ln w="19050" cap="flat" cmpd="sng">
            <a:solidFill>
              <a:srgbClr val="8BAB4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9" name="Google Shape;279;g3e046eea33b_0_739"/>
          <p:cNvCxnSpPr/>
          <p:nvPr/>
        </p:nvCxnSpPr>
        <p:spPr>
          <a:xfrm rot="10800000" flipH="1">
            <a:off x="5777550" y="2982625"/>
            <a:ext cx="1034700" cy="1273200"/>
          </a:xfrm>
          <a:prstGeom prst="straightConnector1">
            <a:avLst/>
          </a:prstGeom>
          <a:noFill/>
          <a:ln w="19050" cap="flat" cmpd="sng">
            <a:solidFill>
              <a:srgbClr val="8BAB4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046eea33b_0_778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Apply</a:t>
            </a:r>
            <a:endParaRPr/>
          </a:p>
        </p:txBody>
      </p:sp>
      <p:sp>
        <p:nvSpPr>
          <p:cNvPr id="285" name="Google Shape;285;g3e046eea33b_0_778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have shown how to filter and group data, but what if you want to transform/modify your data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Change numerical data with operators: + , -, /, *, abs(), min(), max(), etc.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can change Strings using built-in methods (e.g. len(), upper(), etc.) or even define your own custom function that works on Strings.</a:t>
            </a:r>
            <a:endParaRPr sz="1600"/>
          </a:p>
        </p:txBody>
      </p:sp>
      <p:sp>
        <p:nvSpPr>
          <p:cNvPr id="286" name="Google Shape;286;g3e046eea33b_0_778"/>
          <p:cNvSpPr txBox="1"/>
          <p:nvPr/>
        </p:nvSpPr>
        <p:spPr>
          <a:xfrm>
            <a:off x="1773900" y="2688950"/>
            <a:ext cx="5596200" cy="1441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].str.len()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].str.upper()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].apply(len)     </a:t>
            </a:r>
            <a:r>
              <a:rPr lang="en" sz="13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#Function as parameter</a:t>
            </a:r>
            <a:endParaRPr sz="1350" b="0" i="0" u="none" strike="noStrike" cap="none">
              <a:solidFill>
                <a:srgbClr val="388E3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].apply(my_function)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#</a:t>
            </a:r>
            <a:r>
              <a:rPr lang="en" sz="13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Custom my_function</a:t>
            </a:r>
            <a:endParaRPr sz="1350" b="0" i="0" u="none" strike="noStrike" cap="none">
              <a:solidFill>
                <a:srgbClr val="388E3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819150" y="6699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819150" y="1485574"/>
            <a:ext cx="7505700" cy="283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Take Home Assessment 2: Networks </a:t>
            </a:r>
            <a:r>
              <a:rPr lang="en" sz="1600" dirty="0"/>
              <a:t>due Thursday, April 23rd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Lesson 10 Canvas Quiz</a:t>
            </a:r>
            <a:r>
              <a:rPr lang="en" sz="1600" b="1" dirty="0"/>
              <a:t> </a:t>
            </a:r>
            <a:r>
              <a:rPr lang="en" sz="1600" dirty="0"/>
              <a:t>due tonight at 11:59pm!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Reading Assignment 3</a:t>
            </a:r>
            <a:r>
              <a:rPr lang="en" sz="1600" b="1" dirty="0"/>
              <a:t> </a:t>
            </a:r>
            <a:r>
              <a:rPr lang="en" sz="1600" dirty="0"/>
              <a:t>due Monday, April 27th at 11:59pm!</a:t>
            </a:r>
          </a:p>
          <a:p>
            <a:pPr lvl="0" indent="-330200">
              <a:buSzPts val="1600"/>
            </a:pPr>
            <a:r>
              <a:rPr lang="en" sz="1600" b="1" dirty="0">
                <a:solidFill>
                  <a:schemeClr val="accent2"/>
                </a:solidFill>
              </a:rPr>
              <a:t>Project Part 1 </a:t>
            </a:r>
            <a:r>
              <a:rPr lang="en" sz="1600" dirty="0"/>
              <a:t>now avaialble, due Friday May 1</a:t>
            </a:r>
            <a:r>
              <a:rPr lang="en" sz="1600" baseline="30000" dirty="0"/>
              <a:t>st</a:t>
            </a:r>
            <a:r>
              <a:rPr lang="en" sz="1600" dirty="0"/>
              <a:t> at 11:59pm on Gradescope!</a:t>
            </a:r>
          </a:p>
          <a:p>
            <a:pPr lvl="1" indent="-330200">
              <a:buSzPts val="1600"/>
            </a:pPr>
            <a:r>
              <a:rPr lang="en-US" sz="1400" dirty="0"/>
              <a:t>Choose one of the following: Project (group of max 3) or Portfolio (individual)</a:t>
            </a:r>
          </a:p>
          <a:p>
            <a:pPr lvl="1" indent="-330200">
              <a:buSzPts val="1600"/>
            </a:pPr>
            <a:r>
              <a:rPr lang="en-US" sz="1400" dirty="0"/>
              <a:t>You cannot switch once you’ve selected your option.</a:t>
            </a:r>
          </a:p>
          <a:p>
            <a:pPr lvl="1" indent="-330200">
              <a:buSzPts val="1600"/>
            </a:pPr>
            <a:r>
              <a:rPr lang="en-US" sz="1400" dirty="0"/>
              <a:t>If you are doing a Project, only one person need submit on </a:t>
            </a:r>
            <a:r>
              <a:rPr lang="en-US" sz="1400" dirty="0" err="1"/>
              <a:t>Gradescope</a:t>
            </a:r>
            <a:r>
              <a:rPr lang="en-US" sz="1400" dirty="0"/>
              <a:t> but make sure your partners are added to your submission!</a:t>
            </a:r>
          </a:p>
          <a:p>
            <a:pPr lvl="1" indent="-330200">
              <a:buSzPts val="1600"/>
            </a:pPr>
            <a:endParaRPr lang="en-US" sz="1400" dirty="0"/>
          </a:p>
          <a:p>
            <a:pPr lvl="1" indent="-330200">
              <a:buSzPts val="1600"/>
            </a:pP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046eea33b_0_0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DataFrame</a:t>
            </a:r>
            <a:endParaRPr/>
          </a:p>
        </p:txBody>
      </p:sp>
      <p:sp>
        <p:nvSpPr>
          <p:cNvPr id="149" name="Google Shape;149;g3e046eea33b_0_0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One of the basic data types from pandas is a</a:t>
            </a:r>
            <a:r>
              <a:rPr lang="en" sz="1600" b="1" i="1"/>
              <a:t> DataFrame!</a:t>
            </a:r>
            <a:endParaRPr sz="1400"/>
          </a:p>
        </p:txBody>
      </p:sp>
      <p:graphicFrame>
        <p:nvGraphicFramePr>
          <p:cNvPr id="150" name="Google Shape;150;g3e046eea33b_0_0"/>
          <p:cNvGraphicFramePr/>
          <p:nvPr/>
        </p:nvGraphicFramePr>
        <p:xfrm>
          <a:off x="1863388" y="22951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{1838FDF4-F312-4853-B9E5-ACA7C08B6FE4}</a:tableStyleId>
              </a:tblPr>
              <a:tblGrid>
                <a:gridCol w="33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id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day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latitude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longitude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magnitude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nc72666881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37.672333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-121.619000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1.43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us20006i0y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21.514600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94.572100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Burma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4.90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b="1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50" b="1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nc72666891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37.576500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-118.859167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California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rgbClr val="212121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0.06</a:t>
                      </a:r>
                      <a:endParaRPr sz="1050" u="none" strike="noStrike" cap="none">
                        <a:solidFill>
                          <a:srgbClr val="212121"/>
                        </a:solidFill>
                        <a:highlight>
                          <a:srgbClr val="F3F3F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" name="Google Shape;151;g3e046eea33b_0_0"/>
          <p:cNvSpPr txBox="1"/>
          <p:nvPr/>
        </p:nvSpPr>
        <p:spPr>
          <a:xfrm rot="-5400000">
            <a:off x="1015688" y="3131750"/>
            <a:ext cx="117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53929"/>
                </a:solidFill>
                <a:latin typeface="Nunito Sans"/>
                <a:ea typeface="Nunito Sans"/>
                <a:cs typeface="Nunito Sans"/>
                <a:sym typeface="Nunito Sans"/>
              </a:rPr>
              <a:t>Index (row)</a:t>
            </a:r>
            <a:endParaRPr sz="1400" b="0" i="0" u="none" strike="noStrike" cap="none">
              <a:solidFill>
                <a:srgbClr val="C5392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2" name="Google Shape;152;g3e046eea33b_0_0"/>
          <p:cNvSpPr/>
          <p:nvPr/>
        </p:nvSpPr>
        <p:spPr>
          <a:xfrm>
            <a:off x="1863388" y="2857100"/>
            <a:ext cx="344100" cy="902400"/>
          </a:xfrm>
          <a:prstGeom prst="rect">
            <a:avLst/>
          </a:prstGeom>
          <a:noFill/>
          <a:ln w="28575" cap="flat" cmpd="sng">
            <a:solidFill>
              <a:srgbClr val="D81B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e046eea33b_0_0"/>
          <p:cNvSpPr/>
          <p:nvPr/>
        </p:nvSpPr>
        <p:spPr>
          <a:xfrm>
            <a:off x="2207500" y="2271650"/>
            <a:ext cx="5529300" cy="562200"/>
          </a:xfrm>
          <a:prstGeom prst="rect">
            <a:avLst/>
          </a:prstGeom>
          <a:noFill/>
          <a:ln w="28575" cap="flat" cmpd="sng">
            <a:solidFill>
              <a:srgbClr val="D81B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e046eea33b_0_0"/>
          <p:cNvSpPr txBox="1"/>
          <p:nvPr/>
        </p:nvSpPr>
        <p:spPr>
          <a:xfrm>
            <a:off x="4351988" y="1789925"/>
            <a:ext cx="89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53929"/>
                </a:solidFill>
                <a:latin typeface="Nunito Sans"/>
                <a:ea typeface="Nunito Sans"/>
                <a:cs typeface="Nunito Sans"/>
                <a:sym typeface="Nunito Sans"/>
              </a:rPr>
              <a:t>Columns</a:t>
            </a:r>
            <a:endParaRPr sz="1400" b="0" i="0" u="none" strike="noStrike" cap="none">
              <a:solidFill>
                <a:srgbClr val="C5392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046eea33b_0_445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  <p:graphicFrame>
        <p:nvGraphicFramePr>
          <p:cNvPr id="160" name="Google Shape;160;g3e046eea33b_0_445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1" name="Google Shape;161;g3e046eea33b_0_445"/>
          <p:cNvSpPr/>
          <p:nvPr/>
        </p:nvSpPr>
        <p:spPr>
          <a:xfrm>
            <a:off x="20394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g3e046eea33b_0_615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Google Shape;167;g3e046eea33b_0_615"/>
          <p:cNvSpPr/>
          <p:nvPr/>
        </p:nvSpPr>
        <p:spPr>
          <a:xfrm>
            <a:off x="20394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e046eea33b_0_615"/>
          <p:cNvSpPr txBox="1"/>
          <p:nvPr/>
        </p:nvSpPr>
        <p:spPr>
          <a:xfrm>
            <a:off x="3724700" y="1034485"/>
            <a:ext cx="353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data.groupby</a:t>
            </a:r>
            <a:r>
              <a:rPr lang="en" sz="1500" b="1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(‘col1’)</a:t>
            </a:r>
            <a:endParaRPr/>
          </a:p>
        </p:txBody>
      </p:sp>
      <p:graphicFrame>
        <p:nvGraphicFramePr>
          <p:cNvPr id="169" name="Google Shape;169;g3e046eea33b_0_615"/>
          <p:cNvGraphicFramePr/>
          <p:nvPr/>
        </p:nvGraphicFramePr>
        <p:xfrm>
          <a:off x="4865043" y="16070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" name="Google Shape;170;g3e046eea33b_0_615"/>
          <p:cNvGraphicFramePr/>
          <p:nvPr/>
        </p:nvGraphicFramePr>
        <p:xfrm>
          <a:off x="4865042" y="20893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Google Shape;171;g3e046eea33b_0_615"/>
          <p:cNvGraphicFramePr/>
          <p:nvPr/>
        </p:nvGraphicFramePr>
        <p:xfrm>
          <a:off x="4865041" y="28108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" name="Google Shape;172;g3e046eea33b_0_615"/>
          <p:cNvGraphicFramePr/>
          <p:nvPr/>
        </p:nvGraphicFramePr>
        <p:xfrm>
          <a:off x="4865041" y="36266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g3e046eea33b_0_615"/>
          <p:cNvGraphicFramePr/>
          <p:nvPr/>
        </p:nvGraphicFramePr>
        <p:xfrm>
          <a:off x="4865040" y="40955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g3e046eea33b_0_615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g3e046eea33b_0_641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0" name="Google Shape;180;g3e046eea33b_0_641"/>
          <p:cNvSpPr/>
          <p:nvPr/>
        </p:nvSpPr>
        <p:spPr>
          <a:xfrm>
            <a:off x="20394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e046eea33b_0_641"/>
          <p:cNvSpPr txBox="1"/>
          <p:nvPr/>
        </p:nvSpPr>
        <p:spPr>
          <a:xfrm>
            <a:off x="3724700" y="1034485"/>
            <a:ext cx="353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data.groupby</a:t>
            </a:r>
            <a:r>
              <a:rPr lang="en" sz="1500" b="1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(‘col1’)</a:t>
            </a:r>
            <a:endParaRPr/>
          </a:p>
        </p:txBody>
      </p:sp>
      <p:graphicFrame>
        <p:nvGraphicFramePr>
          <p:cNvPr id="182" name="Google Shape;182;g3e046eea33b_0_641"/>
          <p:cNvGraphicFramePr/>
          <p:nvPr/>
        </p:nvGraphicFramePr>
        <p:xfrm>
          <a:off x="4865043" y="2132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3" name="Google Shape;183;g3e046eea33b_0_641"/>
          <p:cNvGraphicFramePr/>
          <p:nvPr/>
        </p:nvGraphicFramePr>
        <p:xfrm>
          <a:off x="4865042" y="2614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" name="Google Shape;184;g3e046eea33b_0_641"/>
          <p:cNvGraphicFramePr/>
          <p:nvPr/>
        </p:nvGraphicFramePr>
        <p:xfrm>
          <a:off x="4865041" y="3094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" name="Google Shape;185;g3e046eea33b_0_641"/>
          <p:cNvGraphicFramePr/>
          <p:nvPr/>
        </p:nvGraphicFramePr>
        <p:xfrm>
          <a:off x="4865041" y="3577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" name="Google Shape;186;g3e046eea33b_0_641"/>
          <p:cNvGraphicFramePr/>
          <p:nvPr/>
        </p:nvGraphicFramePr>
        <p:xfrm>
          <a:off x="4865040" y="40460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7" name="Google Shape;187;g3e046eea33b_0_641"/>
          <p:cNvSpPr/>
          <p:nvPr/>
        </p:nvSpPr>
        <p:spPr>
          <a:xfrm>
            <a:off x="5304196" y="1482733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e046eea33b_0_641"/>
          <p:cNvSpPr txBox="1"/>
          <p:nvPr/>
        </p:nvSpPr>
        <p:spPr>
          <a:xfrm>
            <a:off x="6623754" y="2956468"/>
            <a:ext cx="1984800" cy="307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Groupby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DataFrame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g3e046eea33b_0_641"/>
          <p:cNvCxnSpPr>
            <a:endCxn id="188" idx="0"/>
          </p:cNvCxnSpPr>
          <p:nvPr/>
        </p:nvCxnSpPr>
        <p:spPr>
          <a:xfrm>
            <a:off x="6741354" y="1394968"/>
            <a:ext cx="874800" cy="156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90" name="Google Shape;190;g3e046eea33b_0_641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g3e046eea33b_0_656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6" name="Google Shape;196;g3e046eea33b_0_656"/>
          <p:cNvSpPr/>
          <p:nvPr/>
        </p:nvSpPr>
        <p:spPr>
          <a:xfrm>
            <a:off x="26836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7" name="Google Shape;197;g3e046eea33b_0_656"/>
          <p:cNvGraphicFramePr/>
          <p:nvPr/>
        </p:nvGraphicFramePr>
        <p:xfrm>
          <a:off x="4865043" y="2369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8" name="Google Shape;198;g3e046eea33b_0_656"/>
          <p:cNvGraphicFramePr/>
          <p:nvPr/>
        </p:nvGraphicFramePr>
        <p:xfrm>
          <a:off x="4865042" y="28521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9" name="Google Shape;199;g3e046eea33b_0_656"/>
          <p:cNvGraphicFramePr/>
          <p:nvPr/>
        </p:nvGraphicFramePr>
        <p:xfrm>
          <a:off x="4865041" y="333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" name="Google Shape;200;g3e046eea33b_0_656"/>
          <p:cNvGraphicFramePr/>
          <p:nvPr/>
        </p:nvGraphicFramePr>
        <p:xfrm>
          <a:off x="4865041" y="38147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" name="Google Shape;201;g3e046eea33b_0_656"/>
          <p:cNvGraphicFramePr/>
          <p:nvPr/>
        </p:nvGraphicFramePr>
        <p:xfrm>
          <a:off x="4865040" y="42836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2" name="Google Shape;202;g3e046eea33b_0_656"/>
          <p:cNvSpPr txBox="1"/>
          <p:nvPr/>
        </p:nvSpPr>
        <p:spPr>
          <a:xfrm>
            <a:off x="3263000" y="1034485"/>
            <a:ext cx="4455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data.groupby(‘col1’)</a:t>
            </a:r>
            <a:r>
              <a:rPr lang="en" sz="15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[‘col2’]</a:t>
            </a:r>
            <a:endParaRPr sz="1500" b="0" i="0" u="none" strike="noStrike" cap="none">
              <a:solidFill>
                <a:srgbClr val="7030A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3" name="Google Shape;203;g3e046eea33b_0_656"/>
          <p:cNvSpPr txBox="1"/>
          <p:nvPr/>
        </p:nvSpPr>
        <p:spPr>
          <a:xfrm>
            <a:off x="5523418" y="2054283"/>
            <a:ext cx="5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col2</a:t>
            </a:r>
            <a:endParaRPr/>
          </a:p>
        </p:txBody>
      </p:sp>
      <p:sp>
        <p:nvSpPr>
          <p:cNvPr id="204" name="Google Shape;204;g3e046eea33b_0_656"/>
          <p:cNvSpPr/>
          <p:nvPr/>
        </p:nvSpPr>
        <p:spPr>
          <a:xfrm>
            <a:off x="5617021" y="155872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e046eea33b_0_656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g3e046eea33b_0_674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1" name="Google Shape;211;g3e046eea33b_0_674"/>
          <p:cNvSpPr/>
          <p:nvPr/>
        </p:nvSpPr>
        <p:spPr>
          <a:xfrm>
            <a:off x="26836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g3e046eea33b_0_674"/>
          <p:cNvGraphicFramePr/>
          <p:nvPr/>
        </p:nvGraphicFramePr>
        <p:xfrm>
          <a:off x="4865043" y="2369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3" name="Google Shape;213;g3e046eea33b_0_674"/>
          <p:cNvGraphicFramePr/>
          <p:nvPr/>
        </p:nvGraphicFramePr>
        <p:xfrm>
          <a:off x="4865042" y="28521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4" name="Google Shape;214;g3e046eea33b_0_674"/>
          <p:cNvGraphicFramePr/>
          <p:nvPr/>
        </p:nvGraphicFramePr>
        <p:xfrm>
          <a:off x="4865041" y="333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" name="Google Shape;215;g3e046eea33b_0_674"/>
          <p:cNvGraphicFramePr/>
          <p:nvPr/>
        </p:nvGraphicFramePr>
        <p:xfrm>
          <a:off x="4865041" y="38147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6" name="Google Shape;216;g3e046eea33b_0_674"/>
          <p:cNvGraphicFramePr/>
          <p:nvPr/>
        </p:nvGraphicFramePr>
        <p:xfrm>
          <a:off x="4865040" y="42836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7" name="Google Shape;217;g3e046eea33b_0_674"/>
          <p:cNvSpPr txBox="1"/>
          <p:nvPr/>
        </p:nvSpPr>
        <p:spPr>
          <a:xfrm>
            <a:off x="5523418" y="2054283"/>
            <a:ext cx="5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col2</a:t>
            </a:r>
            <a:endParaRPr/>
          </a:p>
        </p:txBody>
      </p:sp>
      <p:sp>
        <p:nvSpPr>
          <p:cNvPr id="218" name="Google Shape;218;g3e046eea33b_0_674"/>
          <p:cNvSpPr/>
          <p:nvPr/>
        </p:nvSpPr>
        <p:spPr>
          <a:xfrm>
            <a:off x="5617021" y="155872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e046eea33b_0_674"/>
          <p:cNvSpPr txBox="1"/>
          <p:nvPr/>
        </p:nvSpPr>
        <p:spPr>
          <a:xfrm>
            <a:off x="3229475" y="977460"/>
            <a:ext cx="514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data.groupby(‘col1’)</a:t>
            </a:r>
            <a:r>
              <a:rPr lang="en" sz="15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[‘col2’]</a:t>
            </a:r>
            <a:r>
              <a:rPr lang="en" sz="1500" b="1" i="0" u="none" strike="noStrike" cap="none">
                <a:solidFill>
                  <a:srgbClr val="57A7B5"/>
                </a:solidFill>
                <a:latin typeface="Courier New"/>
                <a:ea typeface="Courier New"/>
                <a:cs typeface="Courier New"/>
                <a:sym typeface="Courier New"/>
              </a:rPr>
              <a:t>.sum()</a:t>
            </a:r>
            <a:endParaRPr sz="1500" b="0" i="0" u="none" strike="noStrike" cap="none">
              <a:solidFill>
                <a:srgbClr val="57A7B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g3e046eea33b_0_674"/>
          <p:cNvSpPr txBox="1"/>
          <p:nvPr/>
        </p:nvSpPr>
        <p:spPr>
          <a:xfrm>
            <a:off x="6438622" y="2710590"/>
            <a:ext cx="88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57A7B5"/>
                </a:solidFill>
                <a:latin typeface="Courier New"/>
                <a:ea typeface="Courier New"/>
                <a:cs typeface="Courier New"/>
                <a:sym typeface="Courier New"/>
              </a:rPr>
              <a:t>.sum()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e046eea33b_0_674"/>
          <p:cNvSpPr txBox="1"/>
          <p:nvPr/>
        </p:nvSpPr>
        <p:spPr>
          <a:xfrm>
            <a:off x="6438634" y="3469709"/>
            <a:ext cx="88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57A7B5"/>
                </a:solidFill>
                <a:latin typeface="Courier New"/>
                <a:ea typeface="Courier New"/>
                <a:cs typeface="Courier New"/>
                <a:sym typeface="Courier New"/>
              </a:rPr>
              <a:t>.sum()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e046eea33b_0_674"/>
          <p:cNvSpPr txBox="1"/>
          <p:nvPr/>
        </p:nvSpPr>
        <p:spPr>
          <a:xfrm>
            <a:off x="6438635" y="4155447"/>
            <a:ext cx="88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57A7B5"/>
                </a:solidFill>
                <a:latin typeface="Courier New"/>
                <a:ea typeface="Courier New"/>
                <a:cs typeface="Courier New"/>
                <a:sym typeface="Courier New"/>
              </a:rPr>
              <a:t>.sum()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e046eea33b_0_674"/>
          <p:cNvSpPr/>
          <p:nvPr/>
        </p:nvSpPr>
        <p:spPr>
          <a:xfrm>
            <a:off x="6188425" y="3956550"/>
            <a:ext cx="152100" cy="705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e046eea33b_0_674"/>
          <p:cNvSpPr/>
          <p:nvPr/>
        </p:nvSpPr>
        <p:spPr>
          <a:xfrm>
            <a:off x="6188425" y="2511700"/>
            <a:ext cx="152100" cy="705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e046eea33b_0_674"/>
          <p:cNvSpPr/>
          <p:nvPr/>
        </p:nvSpPr>
        <p:spPr>
          <a:xfrm>
            <a:off x="6188425" y="3382400"/>
            <a:ext cx="152100" cy="482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e046eea33b_0_674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g3e046eea33b_0_695"/>
          <p:cNvGraphicFramePr/>
          <p:nvPr/>
        </p:nvGraphicFramePr>
        <p:xfrm>
          <a:off x="1396425" y="1558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5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col1 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2" name="Google Shape;232;g3e046eea33b_0_695"/>
          <p:cNvSpPr/>
          <p:nvPr/>
        </p:nvSpPr>
        <p:spPr>
          <a:xfrm>
            <a:off x="2683696" y="103447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e046eea33b_0_695"/>
          <p:cNvSpPr txBox="1"/>
          <p:nvPr/>
        </p:nvSpPr>
        <p:spPr>
          <a:xfrm>
            <a:off x="4893318" y="2662858"/>
            <a:ext cx="5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col2</a:t>
            </a:r>
            <a:endParaRPr/>
          </a:p>
        </p:txBody>
      </p:sp>
      <p:sp>
        <p:nvSpPr>
          <p:cNvPr id="234" name="Google Shape;234;g3e046eea33b_0_695"/>
          <p:cNvSpPr/>
          <p:nvPr/>
        </p:nvSpPr>
        <p:spPr>
          <a:xfrm>
            <a:off x="5617021" y="1558720"/>
            <a:ext cx="372600" cy="52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e046eea33b_0_695"/>
          <p:cNvSpPr txBox="1"/>
          <p:nvPr/>
        </p:nvSpPr>
        <p:spPr>
          <a:xfrm>
            <a:off x="3229475" y="977460"/>
            <a:ext cx="514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result = data.groupby(‘col1’)</a:t>
            </a:r>
            <a:r>
              <a:rPr lang="en" sz="15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[‘col2’]</a:t>
            </a:r>
            <a:r>
              <a:rPr lang="en" sz="1500" b="1" i="0" u="none" strike="noStrike" cap="none">
                <a:solidFill>
                  <a:srgbClr val="57A7B5"/>
                </a:solidFill>
                <a:latin typeface="Courier New"/>
                <a:ea typeface="Courier New"/>
                <a:cs typeface="Courier New"/>
                <a:sym typeface="Courier New"/>
              </a:rPr>
              <a:t>.sum()</a:t>
            </a:r>
            <a:endParaRPr sz="1500" b="0" i="0" u="none" strike="noStrike" cap="none">
              <a:solidFill>
                <a:srgbClr val="57A7B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36" name="Google Shape;236;g3e046eea33b_0_695"/>
          <p:cNvGraphicFramePr/>
          <p:nvPr/>
        </p:nvGraphicFramePr>
        <p:xfrm>
          <a:off x="4883679" y="32050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7" name="Google Shape;237;g3e046eea33b_0_695"/>
          <p:cNvGraphicFramePr/>
          <p:nvPr/>
        </p:nvGraphicFramePr>
        <p:xfrm>
          <a:off x="4883678" y="4013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8" name="Google Shape;238;g3e046eea33b_0_695"/>
          <p:cNvGraphicFramePr/>
          <p:nvPr/>
        </p:nvGraphicFramePr>
        <p:xfrm>
          <a:off x="4883679" y="24683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{DFBDFCF8-2FEE-4E99-AF38-3FBD8732A04F}</a:tableStyleId>
              </a:tblPr>
              <a:tblGrid>
                <a:gridCol w="6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50" marR="71450" marT="71450" marB="7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" name="Google Shape;239;g3e046eea33b_0_695"/>
          <p:cNvSpPr txBox="1"/>
          <p:nvPr/>
        </p:nvSpPr>
        <p:spPr>
          <a:xfrm>
            <a:off x="5523418" y="2054283"/>
            <a:ext cx="5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col2</a:t>
            </a:r>
            <a:endParaRPr/>
          </a:p>
        </p:txBody>
      </p:sp>
      <p:sp>
        <p:nvSpPr>
          <p:cNvPr id="240" name="Google Shape;240;g3e046eea33b_0_695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Groupby Demo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On-screen Show (16:9)</PresentationFormat>
  <Paragraphs>307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</vt:lpstr>
      <vt:lpstr>Nunito Sans</vt:lpstr>
      <vt:lpstr>Nunito</vt:lpstr>
      <vt:lpstr>Roboto Mono</vt:lpstr>
      <vt:lpstr>Arial</vt:lpstr>
      <vt:lpstr>Courier New</vt:lpstr>
      <vt:lpstr>Calibri</vt:lpstr>
      <vt:lpstr>Shift</vt:lpstr>
      <vt:lpstr>CSE 163 Pandas: Groupby &amp; Indexing  Adrian Salguero Spring 2026  💭Icebreaker (discuss with neighbors): ‘ Favorite sunny day activity? Add to our Slido!  </vt:lpstr>
      <vt:lpstr>Announcements</vt:lpstr>
      <vt:lpstr>DataFrame</vt:lpstr>
      <vt:lpstr>Groupby Demo</vt:lpstr>
      <vt:lpstr>Groupby Demo</vt:lpstr>
      <vt:lpstr>Groupby Demo</vt:lpstr>
      <vt:lpstr>Groupby Demo</vt:lpstr>
      <vt:lpstr>Groupby Demo</vt:lpstr>
      <vt:lpstr>Groupby Demo</vt:lpstr>
      <vt:lpstr>Groupby Demo</vt:lpstr>
      <vt:lpstr>PowerPoint Presentation</vt:lpstr>
      <vt:lpstr>Apply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2026-04-21T16:22:00Z</dcterms:modified>
</cp:coreProperties>
</file>