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Roboto Mon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RobotoMon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3c375e57c_0_2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3c375e57c_0_2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3c0fa5c2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d3c0fa5c2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3c0fa5c2f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d3c0fa5c2f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3c0fa5c2f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3c0fa5c2f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3c0fa5c2f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3c0fa5c2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3c375e57c_0_2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3c375e57c_0_2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3c0fa5c2f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3c0fa5c2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3c0fa5c2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3c0fa5c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3c0fa5c2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3c0fa5c2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3c0fa5c2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3c0fa5c2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3c375e57c_0_2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3c375e57c_0_2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3c0fa5c2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d3c0fa5c2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13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urses.cs.washington.edu/courses/cse163/26sp/office_hour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urses.cs.washington.edu/courses/cse163/26sp/" TargetMode="External"/><Relationship Id="rId4" Type="http://schemas.openxmlformats.org/officeDocument/2006/relationships/hyperlink" Target="http://cs.uw.edu/163" TargetMode="External"/><Relationship Id="rId5" Type="http://schemas.openxmlformats.org/officeDocument/2006/relationships/hyperlink" Target="https://www.gradescope.com/courses/128694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python.org/3/reference/gramm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 title="cse163_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>
            <p:ph idx="4294967295" type="ctrTitle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CSE 163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</a:rPr>
              <a:t>Introduction to Python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Adrian Salguero</a:t>
            </a:r>
            <a:br>
              <a:rPr b="1" lang="en" sz="1400">
                <a:solidFill>
                  <a:schemeClr val="lt1"/>
                </a:solidFill>
              </a:rPr>
            </a:br>
            <a:r>
              <a:rPr b="1" lang="en" sz="1400">
                <a:solidFill>
                  <a:schemeClr val="lt1"/>
                </a:solidFill>
              </a:rPr>
              <a:t>Spring 2026</a:t>
            </a:r>
            <a:br>
              <a:rPr b="1" lang="en" sz="1200">
                <a:solidFill>
                  <a:schemeClr val="lt1"/>
                </a:solidFill>
              </a:rPr>
            </a:br>
            <a:br>
              <a:rPr b="1" lang="en" sz="1200">
                <a:solidFill>
                  <a:schemeClr val="lt1"/>
                </a:solidFill>
              </a:rPr>
            </a:br>
            <a:r>
              <a:rPr b="1" lang="en" sz="1200">
                <a:solidFill>
                  <a:schemeClr val="lt1"/>
                </a:solidFill>
              </a:rPr>
              <a:t>💭Icebreaker (discuss with neighbors): </a:t>
            </a:r>
            <a:r>
              <a:rPr b="1" lang="en" sz="1200"/>
              <a:t>‘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is your favorite TV show? Add to our Slido!</a:t>
            </a:r>
            <a:endParaRPr b="1" sz="1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2479887" y="381087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/>
          </a:p>
        </p:txBody>
      </p:sp>
      <p:pic>
        <p:nvPicPr>
          <p:cNvPr id="137" name="Google Shape;137;p14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925" y="3504687"/>
            <a:ext cx="1322499" cy="13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819150" y="471150"/>
            <a:ext cx="75057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our own Function</a:t>
            </a:r>
            <a:endParaRPr/>
          </a:p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819150" y="1133250"/>
            <a:ext cx="75057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Write a file called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hello.py</a:t>
            </a:r>
            <a:r>
              <a:rPr lang="en" sz="1600"/>
              <a:t> that prints “Hello World!”</a:t>
            </a:r>
            <a:endParaRPr sz="1600"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351225" y="1556850"/>
            <a:ext cx="11514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/>
              <a:t>Attempt 1</a:t>
            </a:r>
            <a:endParaRPr b="1" i="1" sz="1500"/>
          </a:p>
        </p:txBody>
      </p:sp>
      <p:sp>
        <p:nvSpPr>
          <p:cNvPr id="230" name="Google Shape;230;p23"/>
          <p:cNvSpPr txBox="1"/>
          <p:nvPr/>
        </p:nvSpPr>
        <p:spPr>
          <a:xfrm>
            <a:off x="1351225" y="1980450"/>
            <a:ext cx="5596200" cy="469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40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World!'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3000" u="none" cap="none" strike="noStrike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1351225" y="2615775"/>
            <a:ext cx="10449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/>
              <a:t>Attempt 2</a:t>
            </a:r>
            <a:endParaRPr b="1" i="1" sz="1500"/>
          </a:p>
        </p:txBody>
      </p:sp>
      <p:sp>
        <p:nvSpPr>
          <p:cNvPr id="232" name="Google Shape;232;p23"/>
          <p:cNvSpPr txBox="1"/>
          <p:nvPr/>
        </p:nvSpPr>
        <p:spPr>
          <a:xfrm>
            <a:off x="1351225" y="3039375"/>
            <a:ext cx="5596200" cy="1728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main():</a:t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40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World!'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__name__ == </a:t>
            </a:r>
            <a:r>
              <a:rPr b="0" i="0" lang="en" sz="140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'__main__'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main()</a:t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85F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238" name="Google Shape;238;p24"/>
          <p:cNvSpPr txBox="1"/>
          <p:nvPr>
            <p:ph idx="1" type="body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819150" y="530300"/>
            <a:ext cx="75057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Next Class</a:t>
            </a:r>
            <a:endParaRPr/>
          </a:p>
        </p:txBody>
      </p:sp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858575" y="1172600"/>
            <a:ext cx="75057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 to section!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Complete Section Assignment 1 on Gradescope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Complete Lesson 1 Canvas Quiz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Due for EC @ 11:59pm Apr 1st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Read Lesson 2 on the </a:t>
            </a:r>
            <a:r>
              <a:rPr lang="en" sz="1800"/>
              <a:t>course</a:t>
            </a:r>
            <a:r>
              <a:rPr lang="en" sz="1800"/>
              <a:t> website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Read </a:t>
            </a:r>
            <a:r>
              <a:rPr lang="en" sz="1600"/>
              <a:t>lesson, you can stop after completing the “Pause and Think” section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Encourage you to save the “In-Class” problem for class session.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Due for EC @ 11:59pm Friday, April 3rd.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sure you are able to run Python files on your computer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033000"/>
            <a:ext cx="7505700" cy="3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Reading Assignment 1 due tonight at 11:59pm!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Reading and annotating the syllabus on Hypothesis (through Canvas)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Lesson 1 Canvas Quiz due tonight at 11:59pm!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Need to score 100% to count as completion (</a:t>
            </a:r>
            <a:r>
              <a:rPr b="1" i="1" lang="en" sz="1400"/>
              <a:t>unlimited attempts</a:t>
            </a:r>
            <a:r>
              <a:rPr lang="en" sz="1400"/>
              <a:t>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Section starts tomorrow!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F</a:t>
            </a:r>
            <a:r>
              <a:rPr b="1" lang="en" sz="1400"/>
              <a:t>irst section assignment is due Friday at 10:30am (before class)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Office Hours are available this week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Check the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course calendar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you have access to all the course materials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Ed, Gradescope, Canvas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If you just enrolled</a:t>
            </a:r>
            <a:r>
              <a:rPr lang="en" sz="1400"/>
              <a:t>: wait about 24 hours for the rosters to update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are having trouble running Python files, please come to office hours.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441625"/>
            <a:ext cx="7505700" cy="6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during Class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113325"/>
            <a:ext cx="7505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Feel free to raise your hand at any point during class if you have a question.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During group work time, TAs and Adrian will be </a:t>
            </a:r>
            <a:r>
              <a:rPr lang="en" sz="1200"/>
              <a:t>walking around answering questions individually.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You can also post questions on the Slido</a:t>
            </a:r>
            <a:endParaRPr sz="1200"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63" y="1938775"/>
            <a:ext cx="7505700" cy="9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we miss your question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Ask it after class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Make an Ed post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Add it to the Slido so a TA or Adrian can </a:t>
            </a:r>
            <a:r>
              <a:rPr lang="en" sz="1200"/>
              <a:t>reply</a:t>
            </a:r>
            <a:r>
              <a:rPr lang="en" sz="1200"/>
              <a:t> with an answer</a:t>
            </a:r>
            <a:endParaRPr sz="1200"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38" y="2918650"/>
            <a:ext cx="75057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After every lecture, Adrian will post a </a:t>
            </a:r>
            <a:r>
              <a:rPr b="1" i="1" lang="en" sz="1400"/>
              <a:t>Slido Recap</a:t>
            </a:r>
            <a:r>
              <a:rPr lang="en" sz="1400"/>
              <a:t> on the course Ed board. This will contain questions and answers to all of the Slido questions for the day</a:t>
            </a:r>
            <a:endParaRPr sz="1400"/>
          </a:p>
        </p:txBody>
      </p:sp>
      <p:pic>
        <p:nvPicPr>
          <p:cNvPr id="152" name="Google Shape;152;p16" title="slid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750" y="3571525"/>
            <a:ext cx="1322499" cy="13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412050"/>
            <a:ext cx="75057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Website/(Quick) Gradescope Tour!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9150" y="1074150"/>
            <a:ext cx="75057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Website is now live!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https://courses.cs.washington.edu/courses/cse163/26sp/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Bookmark this page!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Shorthand: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cs.uw.edu/163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are every unsure of where to find the assignments, check on the course website!</a:t>
            </a:r>
            <a:endParaRPr sz="1600"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819150" y="2742125"/>
            <a:ext cx="7505700" cy="16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Things to look out for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Course Calendar</a:t>
            </a:r>
            <a:r>
              <a:rPr lang="en" sz="1400"/>
              <a:t> (home page)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Lessons</a:t>
            </a:r>
            <a:r>
              <a:rPr lang="en" sz="1400"/>
              <a:t> (in the left-hand sidebar)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Office Hours</a:t>
            </a:r>
            <a:r>
              <a:rPr lang="en" sz="1400"/>
              <a:t> (in the left-hand sidebar)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Course Tools</a:t>
            </a:r>
            <a:r>
              <a:rPr lang="en" sz="1400"/>
              <a:t> (in the left-hand sidebar)</a:t>
            </a:r>
            <a:endParaRPr sz="14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Ed, Canvas,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Gradescope</a:t>
            </a:r>
            <a:r>
              <a:rPr lang="en" sz="1200"/>
              <a:t>, JupyterHub, Anonymous Feedback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333225"/>
            <a:ext cx="75057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Pre-Class/Lesson Workflow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819150" y="1113550"/>
            <a:ext cx="37527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Each lesson has a table of contents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Download files from “Setting up”</a:t>
            </a:r>
            <a:endParaRPr sz="1600"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227" y="611588"/>
            <a:ext cx="1807432" cy="429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19150" y="2507850"/>
            <a:ext cx="3941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Before class</a:t>
            </a:r>
            <a:r>
              <a:rPr lang="en" sz="1600"/>
              <a:t>: Read as much as you can up to the “Pause and Think” section</a:t>
            </a:r>
            <a:endParaRPr sz="1600"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819150" y="3209150"/>
            <a:ext cx="3941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During class</a:t>
            </a:r>
            <a:r>
              <a:rPr lang="en" sz="1600"/>
              <a:t>: Review the reading and work on the “In-Class” section</a:t>
            </a:r>
            <a:endParaRPr sz="1600"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803250" y="4242025"/>
            <a:ext cx="39729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After class</a:t>
            </a:r>
            <a:r>
              <a:rPr lang="en" sz="1600"/>
              <a:t>: Complete the “Canvas Quiz”</a:t>
            </a:r>
            <a:endParaRPr sz="1600"/>
          </a:p>
        </p:txBody>
      </p:sp>
      <p:cxnSp>
        <p:nvCxnSpPr>
          <p:cNvPr id="170" name="Google Shape;170;p18"/>
          <p:cNvCxnSpPr/>
          <p:nvPr/>
        </p:nvCxnSpPr>
        <p:spPr>
          <a:xfrm flipH="1" rot="10800000">
            <a:off x="4195725" y="1065000"/>
            <a:ext cx="1815600" cy="5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18"/>
          <p:cNvCxnSpPr>
            <a:stCxn id="168" idx="3"/>
          </p:cNvCxnSpPr>
          <p:nvPr/>
        </p:nvCxnSpPr>
        <p:spPr>
          <a:xfrm>
            <a:off x="4760250" y="3540200"/>
            <a:ext cx="1240500" cy="24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18"/>
          <p:cNvCxnSpPr>
            <a:stCxn id="169" idx="3"/>
          </p:cNvCxnSpPr>
          <p:nvPr/>
        </p:nvCxnSpPr>
        <p:spPr>
          <a:xfrm>
            <a:off x="4776150" y="4441075"/>
            <a:ext cx="1230000" cy="20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18"/>
          <p:cNvSpPr/>
          <p:nvPr/>
        </p:nvSpPr>
        <p:spPr>
          <a:xfrm>
            <a:off x="5638675" y="1224650"/>
            <a:ext cx="351300" cy="2390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18"/>
          <p:cNvCxnSpPr>
            <a:stCxn id="167" idx="3"/>
            <a:endCxn id="173" idx="1"/>
          </p:cNvCxnSpPr>
          <p:nvPr/>
        </p:nvCxnSpPr>
        <p:spPr>
          <a:xfrm flipH="1" rot="10800000">
            <a:off x="4760250" y="2420100"/>
            <a:ext cx="878400" cy="41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and Casting</a:t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819150" y="1034475"/>
            <a:ext cx="75057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Types </a:t>
            </a:r>
            <a:r>
              <a:rPr lang="en" sz="1600"/>
              <a:t>in Python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</a:t>
            </a:r>
            <a:r>
              <a:rPr lang="en" sz="1400"/>
              <a:t>nt: integers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</a:t>
            </a:r>
            <a:r>
              <a:rPr lang="en" sz="1400"/>
              <a:t>loat: decimal-point numbers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</a:t>
            </a:r>
            <a:r>
              <a:rPr lang="en" sz="1400"/>
              <a:t>ool: True or False (Boolean values)</a:t>
            </a:r>
            <a:endParaRPr sz="1400"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819150" y="2250500"/>
            <a:ext cx="75057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Expressions </a:t>
            </a:r>
            <a:r>
              <a:rPr lang="en" sz="1600"/>
              <a:t>: values and operations that evaluate to a value (int, float, bool, etc.)</a:t>
            </a:r>
            <a:endParaRPr sz="1600"/>
          </a:p>
        </p:txBody>
      </p:sp>
      <p:sp>
        <p:nvSpPr>
          <p:cNvPr id="182" name="Google Shape;182;p19"/>
          <p:cNvSpPr txBox="1"/>
          <p:nvPr/>
        </p:nvSpPr>
        <p:spPr>
          <a:xfrm>
            <a:off x="1331529" y="2740390"/>
            <a:ext cx="3820500" cy="93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 = 4.0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 = 3 * 2 + 4 **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 = True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 = 9 &lt;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819150" y="3709100"/>
            <a:ext cx="75057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Casting</a:t>
            </a:r>
            <a:r>
              <a:rPr lang="en" sz="1600"/>
              <a:t>: changing the data type of a value to another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3.3 → int?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“3.3” → int?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Other rules apply!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819150" y="421900"/>
            <a:ext cx="75057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Conditionals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819150" y="1074100"/>
            <a:ext cx="75057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Two types of loops: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</a:t>
            </a:r>
            <a:r>
              <a:rPr lang="en" sz="1400"/>
              <a:t>or: runs for a fixed number of iterations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</a:t>
            </a:r>
            <a:r>
              <a:rPr lang="en" sz="1400"/>
              <a:t>hile: runs while a certain condition remains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819150" y="2093475"/>
            <a:ext cx="75057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Conditionals: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 change behavior of your function depending on certain conditions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Only one behavior is chosen from the branches</a:t>
            </a:r>
            <a:endParaRPr sz="1400"/>
          </a:p>
        </p:txBody>
      </p:sp>
      <p:sp>
        <p:nvSpPr>
          <p:cNvPr id="191" name="Google Shape;191;p20"/>
          <p:cNvSpPr txBox="1"/>
          <p:nvPr/>
        </p:nvSpPr>
        <p:spPr>
          <a:xfrm>
            <a:off x="2661748" y="3078471"/>
            <a:ext cx="3820500" cy="1616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 =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if n &lt; 10: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print(‘A’)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elif n &lt; 20: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print(‘B’)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print(‘C’)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819150" y="363575"/>
            <a:ext cx="75057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Anatomy of a Function</a:t>
            </a:r>
            <a:endParaRPr/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2321850" y="2122650"/>
            <a:ext cx="4500300" cy="1254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function_name(parameter, ...):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#Function code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eturn value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844200" y="1529350"/>
            <a:ext cx="11190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 keyword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3131475" y="1477025"/>
            <a:ext cx="1119000" cy="510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name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5310950" y="1504450"/>
            <a:ext cx="1119000" cy="53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1762200" y="3820675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code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7476850" y="2144750"/>
            <a:ext cx="869700" cy="353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878550" y="2720000"/>
            <a:ext cx="10503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Indentation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21"/>
          <p:cNvCxnSpPr>
            <a:stCxn id="204" idx="3"/>
          </p:cNvCxnSpPr>
          <p:nvPr/>
        </p:nvCxnSpPr>
        <p:spPr>
          <a:xfrm flipH="1" rot="10800000">
            <a:off x="1928850" y="2827100"/>
            <a:ext cx="510300" cy="13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1"/>
          <p:cNvCxnSpPr>
            <a:stCxn id="199" idx="3"/>
          </p:cNvCxnSpPr>
          <p:nvPr/>
        </p:nvCxnSpPr>
        <p:spPr>
          <a:xfrm>
            <a:off x="1963200" y="1771750"/>
            <a:ext cx="417300" cy="4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1"/>
          <p:cNvCxnSpPr>
            <a:stCxn id="200" idx="2"/>
          </p:cNvCxnSpPr>
          <p:nvPr/>
        </p:nvCxnSpPr>
        <p:spPr>
          <a:xfrm flipH="1">
            <a:off x="3690675" y="1987925"/>
            <a:ext cx="300" cy="1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1"/>
          <p:cNvCxnSpPr>
            <a:stCxn id="201" idx="2"/>
          </p:cNvCxnSpPr>
          <p:nvPr/>
        </p:nvCxnSpPr>
        <p:spPr>
          <a:xfrm flipH="1">
            <a:off x="5678450" y="2039050"/>
            <a:ext cx="1920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1"/>
          <p:cNvCxnSpPr>
            <a:stCxn id="203" idx="1"/>
          </p:cNvCxnSpPr>
          <p:nvPr/>
        </p:nvCxnSpPr>
        <p:spPr>
          <a:xfrm flipH="1">
            <a:off x="6763150" y="2321450"/>
            <a:ext cx="713700" cy="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1"/>
          <p:cNvCxnSpPr>
            <a:stCxn id="202" idx="0"/>
          </p:cNvCxnSpPr>
          <p:nvPr/>
        </p:nvCxnSpPr>
        <p:spPr>
          <a:xfrm flipH="1" rot="10800000">
            <a:off x="2295150" y="2965975"/>
            <a:ext cx="582000" cy="85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1"/>
          <p:cNvSpPr txBox="1"/>
          <p:nvPr/>
        </p:nvSpPr>
        <p:spPr>
          <a:xfrm>
            <a:off x="3313800" y="3820675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Return statment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21"/>
          <p:cNvCxnSpPr>
            <a:stCxn id="211" idx="0"/>
          </p:cNvCxnSpPr>
          <p:nvPr/>
        </p:nvCxnSpPr>
        <p:spPr>
          <a:xfrm rot="10800000">
            <a:off x="3724650" y="3330475"/>
            <a:ext cx="122100" cy="4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idx="1" type="body"/>
          </p:nvPr>
        </p:nvSpPr>
        <p:spPr>
          <a:xfrm>
            <a:off x="788550" y="1026175"/>
            <a:ext cx="75057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Most of this lesson should have been mostly </a:t>
            </a:r>
            <a:r>
              <a:rPr lang="en" sz="1600"/>
              <a:t>familiar</a:t>
            </a:r>
            <a:r>
              <a:rPr lang="en" sz="1600"/>
              <a:t> 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variables, conditionals, loops, functions, etc.</a:t>
            </a:r>
            <a:endParaRPr sz="1400"/>
          </a:p>
        </p:txBody>
      </p:sp>
      <p:sp>
        <p:nvSpPr>
          <p:cNvPr id="218" name="Google Shape;218;p22"/>
          <p:cNvSpPr txBox="1"/>
          <p:nvPr>
            <p:ph type="title"/>
          </p:nvPr>
        </p:nvSpPr>
        <p:spPr>
          <a:xfrm>
            <a:off x="819150" y="373975"/>
            <a:ext cx="75057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Highlights</a:t>
            </a:r>
            <a:endParaRPr/>
          </a:p>
        </p:txBody>
      </p:sp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819150" y="1598850"/>
            <a:ext cx="7505700" cy="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New Python syntax things may be the </a:t>
            </a:r>
            <a:r>
              <a:rPr b="1" lang="en" sz="1600"/>
              <a:t>“newest”</a:t>
            </a:r>
            <a:r>
              <a:rPr lang="en" sz="1600"/>
              <a:t> thing you’ve encountered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Colons after function and loop definitions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 brackets, semicolons, or variable type definitions</a:t>
            </a:r>
            <a:endParaRPr sz="1400"/>
          </a:p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3497375" y="2484750"/>
            <a:ext cx="20028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i="1" lang="en" sz="1303"/>
              <a:t>Main method pattern!</a:t>
            </a:r>
            <a:endParaRPr b="1" i="1" sz="1303"/>
          </a:p>
        </p:txBody>
      </p:sp>
      <p:sp>
        <p:nvSpPr>
          <p:cNvPr id="221" name="Google Shape;221;p22"/>
          <p:cNvSpPr txBox="1"/>
          <p:nvPr/>
        </p:nvSpPr>
        <p:spPr>
          <a:xfrm>
            <a:off x="2764500" y="2811349"/>
            <a:ext cx="3553800" cy="101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def main():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print('Hello world!')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if __name__ == '__main__':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main()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819150" y="3827150"/>
            <a:ext cx="7505700" cy="10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Syntax is different (which is okay!)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Can’t explain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entire grammar</a:t>
            </a:r>
            <a:r>
              <a:rPr lang="en" sz="1400"/>
              <a:t>. Learn by looking at fragments and playing with code.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Gets better with practice! Try things and see how they change the code.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Indentation is important!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