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lFX7ZQ9BUGMsw6wUlf+bxomKT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08" y="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customschemas.google.com/relationships/presentationmetadata" Target="metadata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modSld">
      <pc:chgData name="Adrian Salguero" userId="f921b06be2346e4d" providerId="LiveId" clId="{42694335-63BB-46EC-AF38-63FE051D1C63}" dt="2026-07-13T14:28:54.781" v="0" actId="22"/>
      <pc:docMkLst>
        <pc:docMk/>
      </pc:docMkLst>
      <pc:sldChg chg="addSp mod">
        <pc:chgData name="Adrian Salguero" userId="f921b06be2346e4d" providerId="LiveId" clId="{42694335-63BB-46EC-AF38-63FE051D1C63}" dt="2026-07-13T14:28:54.781" v="0" actId="22"/>
        <pc:sldMkLst>
          <pc:docMk/>
          <pc:sldMk cId="0" sldId="258"/>
        </pc:sldMkLst>
        <pc:picChg chg="add">
          <ac:chgData name="Adrian Salguero" userId="f921b06be2346e4d" providerId="LiveId" clId="{42694335-63BB-46EC-AF38-63FE051D1C63}" dt="2026-07-13T14:28:54.781" v="0" actId="22"/>
          <ac:picMkLst>
            <pc:docMk/>
            <pc:sldMk cId="0" sldId="258"/>
            <ac:picMk id="3" creationId="{F70E87B6-8DBB-82CC-7027-1291B1DD840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f7f79946b1_0_1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3f7f79946b1_0_1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g3f7f79946b1_0_1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Google Shape;639;g3f7f79946b1_0_1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g3f7f79946b1_0_1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0" name="Google Shape;750;g3f7f79946b1_0_1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g3f7f79946b1_0_13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" name="Google Shape;780;g3f7f79946b1_0_13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3f7f79946b1_0_14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1" name="Google Shape;801;g3f7f79946b1_0_14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g3f7f79946b1_0_14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2" name="Google Shape;822;g3f7f79946b1_0_14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g3f7f79946b1_0_1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0" name="Google Shape;840;g3f7f79946b1_0_14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g3f7f79946b1_0_14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4" name="Google Shape;854;g3f7f79946b1_0_14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g3f7f79946b1_0_14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4" name="Google Shape;864;g3f7f79946b1_0_14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g3f7f79946b1_0_1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4" name="Google Shape;874;g3f7f79946b1_0_1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g3f7f79946b1_0_15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3" name="Google Shape;893;g3f7f79946b1_0_15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3f7f79946b1_0_15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3f7f79946b1_0_15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g3f7f79946b1_0_15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5" name="Google Shape;925;g3f7f79946b1_0_15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3f7f79946b1_0_15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9" name="Google Shape;939;g3f7f79946b1_0_15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f7f79946b1_0_15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2" name="Google Shape;952;g3f7f79946b1_0_15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7f79946b1_0_8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7f79946b1_0_8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f7f79946b1_0_8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f7f79946b1_0_8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f7f79946b1_0_8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f7f79946b1_0_8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f7f79946b1_0_8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f7f79946b1_0_8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f7f79946b1_0_8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f7f79946b1_0_8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3f7f79946b1_0_1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3f7f79946b1_0_1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f7f79946b1_0_1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3f7f79946b1_0_1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7f79946b1_0_15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7f79946b1_0_157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f7f79946b1_0_157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f7f79946b1_0_157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7f79946b1_0_15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f7f79946b1_0_158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7f79946b1_0_15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f7f79946b1_0_158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f7f79946b1_0_158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7f79946b1_0_15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f7f79946b1_0_158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f7f79946b1_0_158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f7f79946b1_0_158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7f79946b1_0_159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f7f79946b1_0_159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7f79946b1_0_15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f7f79946b1_0_159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f7f79946b1_0_159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f7f79946b1_0_159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f7f79946b1_0_159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f7f79946b1_0_160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f7f79946b1_0_1602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f7f79946b1_0_160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f7f79946b1_0_160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f7f79946b1_0_160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f7f79946b1_0_160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f7f79946b1_0_160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f7f79946b1_0_160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7f79946b1_0_16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f7f79946b1_0_1611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7f79946b1_0_16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f7f79946b1_0_161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f7f79946b1_0_161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f7f79946b1_0_161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f7f79946b1_0_161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f7f79946b1_0_161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7f79946b1_0_162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7f79946b1_0_16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7f79946b1_0_16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7f79946b1_0_16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7f79946b1_0_16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7f79946b1_0_16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7f79946b1_0_162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7f79946b1_0_162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7f79946b1_0_162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7f79946b1_0_162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7f79946b1_0_162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7f79946b1_0_162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7f79946b1_0_162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7f79946b1_0_162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7f79946b1_0_162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7f79946b1_0_162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7f79946b1_0_162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7f79946b1_0_162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7f79946b1_0_162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7f79946b1_0_162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7f79946b1_0_162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7f79946b1_0_162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7f79946b1_0_162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7f79946b1_0_162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7f79946b1_0_162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7f79946b1_0_162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7f79946b1_0_162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7f79946b1_0_162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7f79946b1_0_16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7f79946b1_0_162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7f79946b1_0_162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7f79946b1_0_162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7f79946b1_0_162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7f79946b1_0_162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7f79946b1_0_162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7f79946b1_0_162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7f79946b1_0_162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7f79946b1_0_162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7f79946b1_0_162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7f79946b1_0_162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7f79946b1_0_162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7f79946b1_0_162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File I/O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7f79946b1_0_1569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7f79946b1_0_15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7f79946b1_0_156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7f79946b1_0_156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7f79946b1_0_156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homework/a2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urses.cs.washington.edu/courses/cse160/26su/exams/midterm/" TargetMode="External"/><Relationship Id="rId5" Type="http://schemas.openxmlformats.org/officeDocument/2006/relationships/hyperlink" Target="https://courses.cs.washington.edu/courses/cse160/26su/homework/a3/" TargetMode="External"/><Relationship Id="rId4" Type="http://schemas.openxmlformats.org/officeDocument/2006/relationships/hyperlink" Target="https://courses.cs.washington.edu/courses/cse160/26wi/programming_activities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exams/midter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9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204" name="Google Shape;204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File I/O</a:t>
            </a:r>
            <a:endParaRPr/>
          </a:p>
        </p:txBody>
      </p:sp>
      <p:sp>
        <p:nvSpPr>
          <p:cNvPr id="205" name="Google Shape;205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208" name="Google Shape;208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3475" y="3903623"/>
            <a:ext cx="1153201" cy="11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3f7f79946b1_0_12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632" name="Google Shape;632;g3f7f79946b1_0_12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 b="1">
                <a:solidFill>
                  <a:schemeClr val="dk2"/>
                </a:solidFill>
              </a:rPr>
              <a:t>Live and on Sli.do</a:t>
            </a:r>
            <a:endParaRPr sz="2400" b="1">
              <a:solidFill>
                <a:schemeClr val="dk2"/>
              </a:solidFill>
            </a:endParaRPr>
          </a:p>
        </p:txBody>
      </p:sp>
      <p:sp>
        <p:nvSpPr>
          <p:cNvPr id="633" name="Google Shape;633;g3f7f79946b1_0_124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chemeClr val="accent1"/>
                </a:solidFill>
              </a:rPr>
              <a:t>Questions?</a:t>
            </a:r>
            <a:endParaRPr sz="8000">
              <a:solidFill>
                <a:schemeClr val="accent1"/>
              </a:solidFill>
            </a:endParaRPr>
          </a:p>
        </p:txBody>
      </p:sp>
      <p:sp>
        <p:nvSpPr>
          <p:cNvPr id="634" name="Google Shape;634;g3f7f79946b1_0_1246"/>
          <p:cNvSpPr/>
          <p:nvPr/>
        </p:nvSpPr>
        <p:spPr>
          <a:xfrm>
            <a:off x="3787209" y="38498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g3f7f79946b1_0_1246"/>
          <p:cNvSpPr txBox="1"/>
          <p:nvPr/>
        </p:nvSpPr>
        <p:spPr>
          <a:xfrm>
            <a:off x="4497890" y="37981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6" name="Google Shape;636;g3f7f79946b1_0_1246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3475" y="3903623"/>
            <a:ext cx="1153201" cy="11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g3f7f79946b1_0_12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642" name="Google Shape;642;g3f7f79946b1_0_1255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643" name="Google Shape;643;g3f7f79946b1_0_1255"/>
          <p:cNvSpPr/>
          <p:nvPr/>
        </p:nvSpPr>
        <p:spPr>
          <a:xfrm>
            <a:off x="1477331" y="440322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g3f7f79946b1_0_1255"/>
          <p:cNvSpPr txBox="1"/>
          <p:nvPr/>
        </p:nvSpPr>
        <p:spPr>
          <a:xfrm>
            <a:off x="2188022" y="4351515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45" name="Google Shape;645;g3f7f79946b1_0_1255"/>
          <p:cNvCxnSpPr>
            <a:stCxn id="646" idx="2"/>
            <a:endCxn id="647" idx="0"/>
          </p:cNvCxnSpPr>
          <p:nvPr/>
        </p:nvCxnSpPr>
        <p:spPr>
          <a:xfrm rot="-5400000" flipH="1">
            <a:off x="7199119" y="913502"/>
            <a:ext cx="620100" cy="13752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48" name="Google Shape;648;g3f7f79946b1_0_1255"/>
          <p:cNvCxnSpPr>
            <a:stCxn id="646" idx="2"/>
            <a:endCxn id="649" idx="0"/>
          </p:cNvCxnSpPr>
          <p:nvPr/>
        </p:nvCxnSpPr>
        <p:spPr>
          <a:xfrm rot="-5400000" flipH="1">
            <a:off x="6511819" y="1600802"/>
            <a:ext cx="620100" cy="6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0" name="Google Shape;650;g3f7f79946b1_0_1255"/>
          <p:cNvCxnSpPr>
            <a:stCxn id="651" idx="2"/>
            <a:endCxn id="652" idx="0"/>
          </p:cNvCxnSpPr>
          <p:nvPr/>
        </p:nvCxnSpPr>
        <p:spPr>
          <a:xfrm rot="-5400000" flipH="1">
            <a:off x="6804990" y="2363550"/>
            <a:ext cx="439500" cy="4065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3" name="Google Shape;653;g3f7f79946b1_0_1255"/>
          <p:cNvCxnSpPr>
            <a:stCxn id="651" idx="2"/>
            <a:endCxn id="654" idx="0"/>
          </p:cNvCxnSpPr>
          <p:nvPr/>
        </p:nvCxnSpPr>
        <p:spPr>
          <a:xfrm rot="5400000">
            <a:off x="6410190" y="2375250"/>
            <a:ext cx="439500" cy="3831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5" name="Google Shape;655;g3f7f79946b1_0_1255"/>
          <p:cNvCxnSpPr>
            <a:stCxn id="651" idx="2"/>
            <a:endCxn id="656" idx="0"/>
          </p:cNvCxnSpPr>
          <p:nvPr/>
        </p:nvCxnSpPr>
        <p:spPr>
          <a:xfrm>
            <a:off x="6821490" y="2347050"/>
            <a:ext cx="0" cy="433200"/>
          </a:xfrm>
          <a:prstGeom prst="straightConnector1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7" name="Google Shape;657;g3f7f79946b1_0_1255"/>
          <p:cNvCxnSpPr/>
          <p:nvPr/>
        </p:nvCxnSpPr>
        <p:spPr>
          <a:xfrm rot="-5400000" flipH="1">
            <a:off x="7680100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8" name="Google Shape;658;g3f7f79946b1_0_1255"/>
          <p:cNvCxnSpPr/>
          <p:nvPr/>
        </p:nvCxnSpPr>
        <p:spPr>
          <a:xfrm rot="-5400000" flipH="1">
            <a:off x="7156300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9" name="Google Shape;659;g3f7f79946b1_0_1255"/>
          <p:cNvCxnSpPr/>
          <p:nvPr/>
        </p:nvCxnSpPr>
        <p:spPr>
          <a:xfrm rot="-5400000" flipH="1">
            <a:off x="5228576" y="41841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0" name="Google Shape;660;g3f7f79946b1_0_1255"/>
          <p:cNvCxnSpPr>
            <a:endCxn id="661" idx="1"/>
          </p:cNvCxnSpPr>
          <p:nvPr/>
        </p:nvCxnSpPr>
        <p:spPr>
          <a:xfrm rot="-5400000" flipH="1">
            <a:off x="4921068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2" name="Google Shape;662;g3f7f79946b1_0_1255"/>
          <p:cNvCxnSpPr>
            <a:endCxn id="663" idx="1"/>
          </p:cNvCxnSpPr>
          <p:nvPr/>
        </p:nvCxnSpPr>
        <p:spPr>
          <a:xfrm rot="-5400000" flipH="1">
            <a:off x="4397268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4" name="Google Shape;664;g3f7f79946b1_0_1255"/>
          <p:cNvCxnSpPr>
            <a:stCxn id="646" idx="2"/>
            <a:endCxn id="665" idx="0"/>
          </p:cNvCxnSpPr>
          <p:nvPr/>
        </p:nvCxnSpPr>
        <p:spPr>
          <a:xfrm rot="5400000">
            <a:off x="5823769" y="913352"/>
            <a:ext cx="620100" cy="13755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6" name="Google Shape;666;g3f7f79946b1_0_1255"/>
          <p:cNvSpPr/>
          <p:nvPr/>
        </p:nvSpPr>
        <p:spPr>
          <a:xfrm>
            <a:off x="5215465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3f7f79946b1_0_1255"/>
          <p:cNvSpPr/>
          <p:nvPr/>
        </p:nvSpPr>
        <p:spPr>
          <a:xfrm>
            <a:off x="5262107" y="3360383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3f7f79946b1_0_1255"/>
          <p:cNvSpPr/>
          <p:nvPr/>
        </p:nvSpPr>
        <p:spPr>
          <a:xfrm>
            <a:off x="5262107" y="3404097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g3f7f79946b1_0_1255"/>
          <p:cNvSpPr/>
          <p:nvPr/>
        </p:nvSpPr>
        <p:spPr>
          <a:xfrm>
            <a:off x="5262107" y="3447811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g3f7f79946b1_0_1255"/>
          <p:cNvSpPr/>
          <p:nvPr/>
        </p:nvSpPr>
        <p:spPr>
          <a:xfrm>
            <a:off x="5262107" y="3491522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g3f7f79946b1_0_1255"/>
          <p:cNvSpPr/>
          <p:nvPr/>
        </p:nvSpPr>
        <p:spPr>
          <a:xfrm>
            <a:off x="5262107" y="3535236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g3f7f79946b1_0_1255"/>
          <p:cNvSpPr/>
          <p:nvPr/>
        </p:nvSpPr>
        <p:spPr>
          <a:xfrm>
            <a:off x="5338307" y="3578952"/>
            <a:ext cx="1236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g3f7f79946b1_0_1255"/>
          <p:cNvSpPr/>
          <p:nvPr/>
        </p:nvSpPr>
        <p:spPr>
          <a:xfrm>
            <a:off x="6286290" y="326375"/>
            <a:ext cx="1070400" cy="695700"/>
          </a:xfrm>
          <a:prstGeom prst="roundRect">
            <a:avLst>
              <a:gd name="adj" fmla="val 16667"/>
            </a:avLst>
          </a:prstGeom>
          <a:noFill/>
          <a:ln w="813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4" name="Google Shape;674;g3f7f79946b1_0_1255"/>
          <p:cNvSpPr/>
          <p:nvPr/>
        </p:nvSpPr>
        <p:spPr>
          <a:xfrm>
            <a:off x="6743617" y="1011844"/>
            <a:ext cx="156000" cy="28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g3f7f79946b1_0_1255"/>
          <p:cNvSpPr/>
          <p:nvPr/>
        </p:nvSpPr>
        <p:spPr>
          <a:xfrm>
            <a:off x="6626269" y="1209752"/>
            <a:ext cx="390600" cy="81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5" name="Google Shape;675;g3f7f79946b1_0_1255"/>
          <p:cNvGrpSpPr/>
          <p:nvPr/>
        </p:nvGrpSpPr>
        <p:grpSpPr>
          <a:xfrm>
            <a:off x="6413790" y="1838892"/>
            <a:ext cx="815400" cy="608208"/>
            <a:chOff x="2096700" y="4214217"/>
            <a:chExt cx="815400" cy="608208"/>
          </a:xfrm>
        </p:grpSpPr>
        <p:sp>
          <p:nvSpPr>
            <p:cNvPr id="676" name="Google Shape;676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122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7" name="Google Shape;677;g3f7f79946b1_0_1255"/>
          <p:cNvGrpSpPr/>
          <p:nvPr/>
        </p:nvGrpSpPr>
        <p:grpSpPr>
          <a:xfrm>
            <a:off x="5038452" y="1838892"/>
            <a:ext cx="815400" cy="608208"/>
            <a:chOff x="2096700" y="4214217"/>
            <a:chExt cx="815400" cy="608208"/>
          </a:xfrm>
        </p:grpSpPr>
        <p:sp>
          <p:nvSpPr>
            <p:cNvPr id="678" name="Google Shape;678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160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0" name="Google Shape;680;g3f7f79946b1_0_1255"/>
          <p:cNvGrpSpPr/>
          <p:nvPr/>
        </p:nvGrpSpPr>
        <p:grpSpPr>
          <a:xfrm>
            <a:off x="7789115" y="1838892"/>
            <a:ext cx="815400" cy="608208"/>
            <a:chOff x="2096700" y="4214217"/>
            <a:chExt cx="815400" cy="608208"/>
          </a:xfrm>
        </p:grpSpPr>
        <p:sp>
          <p:nvSpPr>
            <p:cNvPr id="681" name="Google Shape;681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7" name="Google Shape;647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2" name="Google Shape;682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Travel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3" name="Google Shape;683;g3f7f79946b1_0_1255"/>
          <p:cNvGrpSpPr/>
          <p:nvPr/>
        </p:nvGrpSpPr>
        <p:grpSpPr>
          <a:xfrm>
            <a:off x="5298491" y="2775670"/>
            <a:ext cx="548683" cy="409263"/>
            <a:chOff x="2096700" y="4214217"/>
            <a:chExt cx="815400" cy="608208"/>
          </a:xfrm>
        </p:grpSpPr>
        <p:sp>
          <p:nvSpPr>
            <p:cNvPr id="684" name="Google Shape;684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LEC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6" name="Google Shape;686;g3f7f79946b1_0_1255"/>
          <p:cNvGrpSpPr/>
          <p:nvPr/>
        </p:nvGrpSpPr>
        <p:grpSpPr>
          <a:xfrm>
            <a:off x="5298491" y="3823195"/>
            <a:ext cx="548683" cy="409263"/>
            <a:chOff x="2096700" y="4214217"/>
            <a:chExt cx="815400" cy="608208"/>
          </a:xfrm>
        </p:grpSpPr>
        <p:sp>
          <p:nvSpPr>
            <p:cNvPr id="687" name="Google Shape;687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8" name="Google Shape;688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HW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9" name="Google Shape;689;g3f7f79946b1_0_1255"/>
          <p:cNvSpPr/>
          <p:nvPr/>
        </p:nvSpPr>
        <p:spPr>
          <a:xfrm>
            <a:off x="5635765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g3f7f79946b1_0_1255"/>
          <p:cNvSpPr/>
          <p:nvPr/>
        </p:nvSpPr>
        <p:spPr>
          <a:xfrm>
            <a:off x="5682407" y="336037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g3f7f79946b1_0_1255"/>
          <p:cNvSpPr/>
          <p:nvPr/>
        </p:nvSpPr>
        <p:spPr>
          <a:xfrm>
            <a:off x="5682407" y="340408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g3f7f79946b1_0_1255"/>
          <p:cNvSpPr/>
          <p:nvPr/>
        </p:nvSpPr>
        <p:spPr>
          <a:xfrm>
            <a:off x="5682407" y="344779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g3f7f79946b1_0_1255"/>
          <p:cNvSpPr/>
          <p:nvPr/>
        </p:nvSpPr>
        <p:spPr>
          <a:xfrm>
            <a:off x="5682407" y="349151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g3f7f79946b1_0_1255"/>
          <p:cNvSpPr/>
          <p:nvPr/>
        </p:nvSpPr>
        <p:spPr>
          <a:xfrm>
            <a:off x="5682407" y="353522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g3f7f79946b1_0_1255"/>
          <p:cNvSpPr/>
          <p:nvPr/>
        </p:nvSpPr>
        <p:spPr>
          <a:xfrm>
            <a:off x="5758607" y="357894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6" name="Google Shape;696;g3f7f79946b1_0_1255"/>
          <p:cNvGrpSpPr/>
          <p:nvPr/>
        </p:nvGrpSpPr>
        <p:grpSpPr>
          <a:xfrm>
            <a:off x="8055828" y="2775670"/>
            <a:ext cx="548683" cy="409263"/>
            <a:chOff x="2096700" y="4214217"/>
            <a:chExt cx="815400" cy="608208"/>
          </a:xfrm>
        </p:grpSpPr>
        <p:sp>
          <p:nvSpPr>
            <p:cNvPr id="697" name="Google Shape;697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Greece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0" name="Google Shape;700;g3f7f79946b1_0_1255"/>
          <p:cNvGrpSpPr/>
          <p:nvPr/>
        </p:nvGrpSpPr>
        <p:grpSpPr>
          <a:xfrm>
            <a:off x="8055828" y="3823195"/>
            <a:ext cx="548683" cy="409263"/>
            <a:chOff x="2096700" y="4214217"/>
            <a:chExt cx="815400" cy="608208"/>
          </a:xfrm>
        </p:grpSpPr>
        <p:sp>
          <p:nvSpPr>
            <p:cNvPr id="701" name="Google Shape;701;g3f7f79946b1_0_125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g3f7f79946b1_0_125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g3f7f79946b1_0_125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Mexico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4" name="Google Shape;704;g3f7f79946b1_0_1255"/>
          <p:cNvSpPr/>
          <p:nvPr/>
        </p:nvSpPr>
        <p:spPr>
          <a:xfrm>
            <a:off x="7965527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g3f7f79946b1_0_1255"/>
          <p:cNvSpPr/>
          <p:nvPr/>
        </p:nvSpPr>
        <p:spPr>
          <a:xfrm>
            <a:off x="8012169" y="336038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g3f7f79946b1_0_1255"/>
          <p:cNvSpPr/>
          <p:nvPr/>
        </p:nvSpPr>
        <p:spPr>
          <a:xfrm>
            <a:off x="8012169" y="3404097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g3f7f79946b1_0_1255"/>
          <p:cNvSpPr/>
          <p:nvPr/>
        </p:nvSpPr>
        <p:spPr>
          <a:xfrm>
            <a:off x="8012169" y="344781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g3f7f79946b1_0_1255"/>
          <p:cNvSpPr/>
          <p:nvPr/>
        </p:nvSpPr>
        <p:spPr>
          <a:xfrm>
            <a:off x="8012169" y="3491522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g3f7f79946b1_0_1255"/>
          <p:cNvSpPr/>
          <p:nvPr/>
        </p:nvSpPr>
        <p:spPr>
          <a:xfrm>
            <a:off x="8012169" y="353523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g3f7f79946b1_0_1255"/>
          <p:cNvSpPr/>
          <p:nvPr/>
        </p:nvSpPr>
        <p:spPr>
          <a:xfrm>
            <a:off x="8088369" y="3578952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g3f7f79946b1_0_1255"/>
          <p:cNvSpPr/>
          <p:nvPr/>
        </p:nvSpPr>
        <p:spPr>
          <a:xfrm>
            <a:off x="8385827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g3f7f79946b1_0_1255"/>
          <p:cNvSpPr/>
          <p:nvPr/>
        </p:nvSpPr>
        <p:spPr>
          <a:xfrm>
            <a:off x="8432469" y="336037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g3f7f79946b1_0_1255"/>
          <p:cNvSpPr/>
          <p:nvPr/>
        </p:nvSpPr>
        <p:spPr>
          <a:xfrm>
            <a:off x="8432469" y="340408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g3f7f79946b1_0_1255"/>
          <p:cNvSpPr/>
          <p:nvPr/>
        </p:nvSpPr>
        <p:spPr>
          <a:xfrm>
            <a:off x="8432469" y="3447798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g3f7f79946b1_0_1255"/>
          <p:cNvSpPr/>
          <p:nvPr/>
        </p:nvSpPr>
        <p:spPr>
          <a:xfrm>
            <a:off x="8432469" y="3491510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g3f7f79946b1_0_1255"/>
          <p:cNvSpPr/>
          <p:nvPr/>
        </p:nvSpPr>
        <p:spPr>
          <a:xfrm>
            <a:off x="8432469" y="353522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g3f7f79946b1_0_1255"/>
          <p:cNvSpPr/>
          <p:nvPr/>
        </p:nvSpPr>
        <p:spPr>
          <a:xfrm>
            <a:off x="8508669" y="3578940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g3f7f79946b1_0_1255"/>
          <p:cNvSpPr/>
          <p:nvPr/>
        </p:nvSpPr>
        <p:spPr>
          <a:xfrm>
            <a:off x="5635765" y="435480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g3f7f79946b1_0_1255"/>
          <p:cNvSpPr/>
          <p:nvPr/>
        </p:nvSpPr>
        <p:spPr>
          <a:xfrm>
            <a:off x="5682407" y="440792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g3f7f79946b1_0_1255"/>
          <p:cNvSpPr/>
          <p:nvPr/>
        </p:nvSpPr>
        <p:spPr>
          <a:xfrm>
            <a:off x="5682407" y="445163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g3f7f79946b1_0_1255"/>
          <p:cNvSpPr/>
          <p:nvPr/>
        </p:nvSpPr>
        <p:spPr>
          <a:xfrm>
            <a:off x="5682407" y="449534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g3f7f79946b1_0_1255"/>
          <p:cNvSpPr/>
          <p:nvPr/>
        </p:nvSpPr>
        <p:spPr>
          <a:xfrm>
            <a:off x="5682407" y="453906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g3f7f79946b1_0_1255"/>
          <p:cNvSpPr/>
          <p:nvPr/>
        </p:nvSpPr>
        <p:spPr>
          <a:xfrm>
            <a:off x="5682407" y="458277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g3f7f79946b1_0_1255"/>
          <p:cNvSpPr/>
          <p:nvPr/>
        </p:nvSpPr>
        <p:spPr>
          <a:xfrm>
            <a:off x="5758607" y="462649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g3f7f79946b1_0_1255"/>
          <p:cNvSpPr/>
          <p:nvPr/>
        </p:nvSpPr>
        <p:spPr>
          <a:xfrm>
            <a:off x="6283763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5" name="Google Shape;725;g3f7f79946b1_0_1255"/>
          <p:cNvSpPr/>
          <p:nvPr/>
        </p:nvSpPr>
        <p:spPr>
          <a:xfrm>
            <a:off x="6318757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6" name="Google Shape;726;g3f7f79946b1_0_1255"/>
          <p:cNvSpPr/>
          <p:nvPr/>
        </p:nvSpPr>
        <p:spPr>
          <a:xfrm>
            <a:off x="6318757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g3f7f79946b1_0_1255"/>
          <p:cNvSpPr/>
          <p:nvPr/>
        </p:nvSpPr>
        <p:spPr>
          <a:xfrm>
            <a:off x="6318757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g3f7f79946b1_0_1255"/>
          <p:cNvSpPr/>
          <p:nvPr/>
        </p:nvSpPr>
        <p:spPr>
          <a:xfrm>
            <a:off x="6330405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g3f7f79946b1_0_1255"/>
          <p:cNvSpPr/>
          <p:nvPr/>
        </p:nvSpPr>
        <p:spPr>
          <a:xfrm>
            <a:off x="6330405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g3f7f79946b1_0_1255"/>
          <p:cNvSpPr/>
          <p:nvPr/>
        </p:nvSpPr>
        <p:spPr>
          <a:xfrm>
            <a:off x="6406605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g3f7f79946b1_0_1255"/>
          <p:cNvSpPr/>
          <p:nvPr/>
        </p:nvSpPr>
        <p:spPr>
          <a:xfrm>
            <a:off x="6666975" y="278037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g3f7f79946b1_0_1255"/>
          <p:cNvSpPr/>
          <p:nvPr/>
        </p:nvSpPr>
        <p:spPr>
          <a:xfrm>
            <a:off x="6701969" y="283349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g3f7f79946b1_0_1255"/>
          <p:cNvSpPr/>
          <p:nvPr/>
        </p:nvSpPr>
        <p:spPr>
          <a:xfrm>
            <a:off x="6701969" y="287720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g3f7f79946b1_0_1255"/>
          <p:cNvSpPr/>
          <p:nvPr/>
        </p:nvSpPr>
        <p:spPr>
          <a:xfrm>
            <a:off x="6701969" y="292092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g3f7f79946b1_0_1255"/>
          <p:cNvSpPr/>
          <p:nvPr/>
        </p:nvSpPr>
        <p:spPr>
          <a:xfrm>
            <a:off x="6713618" y="296463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g3f7f79946b1_0_1255"/>
          <p:cNvSpPr/>
          <p:nvPr/>
        </p:nvSpPr>
        <p:spPr>
          <a:xfrm>
            <a:off x="6713618" y="300834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g3f7f79946b1_0_1255"/>
          <p:cNvSpPr/>
          <p:nvPr/>
        </p:nvSpPr>
        <p:spPr>
          <a:xfrm>
            <a:off x="6789818" y="305206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g3f7f79946b1_0_1255"/>
          <p:cNvSpPr/>
          <p:nvPr/>
        </p:nvSpPr>
        <p:spPr>
          <a:xfrm>
            <a:off x="7073513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g3f7f79946b1_0_1255"/>
          <p:cNvSpPr/>
          <p:nvPr/>
        </p:nvSpPr>
        <p:spPr>
          <a:xfrm>
            <a:off x="7108507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g3f7f79946b1_0_1255"/>
          <p:cNvSpPr/>
          <p:nvPr/>
        </p:nvSpPr>
        <p:spPr>
          <a:xfrm>
            <a:off x="7108507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g3f7f79946b1_0_1255"/>
          <p:cNvSpPr/>
          <p:nvPr/>
        </p:nvSpPr>
        <p:spPr>
          <a:xfrm>
            <a:off x="7108507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g3f7f79946b1_0_1255"/>
          <p:cNvSpPr/>
          <p:nvPr/>
        </p:nvSpPr>
        <p:spPr>
          <a:xfrm>
            <a:off x="7120155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g3f7f79946b1_0_1255"/>
          <p:cNvSpPr/>
          <p:nvPr/>
        </p:nvSpPr>
        <p:spPr>
          <a:xfrm>
            <a:off x="7120155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g3f7f79946b1_0_1255"/>
          <p:cNvSpPr/>
          <p:nvPr/>
        </p:nvSpPr>
        <p:spPr>
          <a:xfrm>
            <a:off x="7196355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g3f7f79946b1_0_1255"/>
          <p:cNvSpPr/>
          <p:nvPr/>
        </p:nvSpPr>
        <p:spPr>
          <a:xfrm>
            <a:off x="550950" y="1961128"/>
            <a:ext cx="34506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... ~/Desktop/CSE 160/$</a:t>
            </a:r>
            <a:endParaRPr sz="12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44" name="Google Shape;744;g3f7f79946b1_0_1255"/>
          <p:cNvSpPr txBox="1"/>
          <p:nvPr/>
        </p:nvSpPr>
        <p:spPr>
          <a:xfrm>
            <a:off x="418750" y="868950"/>
            <a:ext cx="3603900" cy="7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command should Adrian type to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en" sz="16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lec09.py</a:t>
            </a:r>
            <a:r>
              <a:rPr lang="en" sz="18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Python file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his current directory?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g3f7f79946b1_0_1255"/>
          <p:cNvSpPr txBox="1"/>
          <p:nvPr/>
        </p:nvSpPr>
        <p:spPr>
          <a:xfrm>
            <a:off x="6285546" y="3290844"/>
            <a:ext cx="1051500" cy="4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lec09.py </a:t>
            </a:r>
            <a:endParaRPr sz="1200" b="1">
              <a:solidFill>
                <a:schemeClr val="accent5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46" name="Google Shape;746;g3f7f79946b1_0_1255"/>
          <p:cNvSpPr/>
          <p:nvPr/>
        </p:nvSpPr>
        <p:spPr>
          <a:xfrm>
            <a:off x="6050265" y="3399901"/>
            <a:ext cx="215700" cy="160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47" name="Google Shape;747;g3f7f79946b1_0_1255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5750" y="2897500"/>
            <a:ext cx="1375500" cy="137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g3f7f79946b1_0_13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753" name="Google Shape;753;g3f7f79946b1_0_136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Files in Python</a:t>
            </a:r>
            <a:endParaRPr/>
          </a:p>
        </p:txBody>
      </p:sp>
      <p:sp>
        <p:nvSpPr>
          <p:cNvPr id="754" name="Google Shape;754;g3f7f79946b1_0_1365"/>
          <p:cNvSpPr/>
          <p:nvPr/>
        </p:nvSpPr>
        <p:spPr>
          <a:xfrm>
            <a:off x="6980850" y="1364350"/>
            <a:ext cx="1735500" cy="2211900"/>
          </a:xfrm>
          <a:prstGeom prst="roundRect">
            <a:avLst>
              <a:gd name="adj" fmla="val 12080"/>
            </a:avLst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g3f7f79946b1_0_1365"/>
          <p:cNvSpPr txBox="1"/>
          <p:nvPr/>
        </p:nvSpPr>
        <p:spPr>
          <a:xfrm>
            <a:off x="7167150" y="3674425"/>
            <a:ext cx="1362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56" name="Google Shape;756;g3f7f79946b1_0_1365"/>
          <p:cNvSpPr/>
          <p:nvPr/>
        </p:nvSpPr>
        <p:spPr>
          <a:xfrm>
            <a:off x="7242900" y="16628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g3f7f79946b1_0_1365"/>
          <p:cNvSpPr/>
          <p:nvPr/>
        </p:nvSpPr>
        <p:spPr>
          <a:xfrm>
            <a:off x="7242900" y="19084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g3f7f79946b1_0_1365"/>
          <p:cNvSpPr/>
          <p:nvPr/>
        </p:nvSpPr>
        <p:spPr>
          <a:xfrm>
            <a:off x="7242900" y="21540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g3f7f79946b1_0_1365"/>
          <p:cNvSpPr/>
          <p:nvPr/>
        </p:nvSpPr>
        <p:spPr>
          <a:xfrm>
            <a:off x="7242900" y="2399588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g3f7f79946b1_0_1365"/>
          <p:cNvSpPr/>
          <p:nvPr/>
        </p:nvSpPr>
        <p:spPr>
          <a:xfrm>
            <a:off x="7242900" y="2645188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g3f7f79946b1_0_1365"/>
          <p:cNvSpPr/>
          <p:nvPr/>
        </p:nvSpPr>
        <p:spPr>
          <a:xfrm>
            <a:off x="7242900" y="2890799"/>
            <a:ext cx="6930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2" name="Google Shape;762;g3f7f79946b1_0_13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8550" y="1842450"/>
            <a:ext cx="1255725" cy="1255725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g3f7f79946b1_0_1365"/>
          <p:cNvSpPr txBox="1"/>
          <p:nvPr/>
        </p:nvSpPr>
        <p:spPr>
          <a:xfrm>
            <a:off x="311700" y="1115500"/>
            <a:ext cx="40254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Python, to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file into memory, we need to call 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4" name="Google Shape;764;g3f7f79946b1_0_1365"/>
          <p:cNvSpPr/>
          <p:nvPr/>
        </p:nvSpPr>
        <p:spPr>
          <a:xfrm rot="10800000">
            <a:off x="6056025" y="2082088"/>
            <a:ext cx="733800" cy="23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g3f7f79946b1_0_1365"/>
          <p:cNvSpPr/>
          <p:nvPr/>
        </p:nvSpPr>
        <p:spPr>
          <a:xfrm>
            <a:off x="7202102" y="3695370"/>
            <a:ext cx="1293000" cy="3936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g3f7f79946b1_0_1365"/>
          <p:cNvSpPr/>
          <p:nvPr/>
        </p:nvSpPr>
        <p:spPr>
          <a:xfrm>
            <a:off x="468150" y="2060663"/>
            <a:ext cx="3712500" cy="6669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767" name="Google Shape;767;g3f7f79946b1_0_1365"/>
          <p:cNvGrpSpPr/>
          <p:nvPr/>
        </p:nvGrpSpPr>
        <p:grpSpPr>
          <a:xfrm>
            <a:off x="2165425" y="2228546"/>
            <a:ext cx="1848900" cy="1222354"/>
            <a:chOff x="2165425" y="2228546"/>
            <a:chExt cx="1848900" cy="1222354"/>
          </a:xfrm>
        </p:grpSpPr>
        <p:sp>
          <p:nvSpPr>
            <p:cNvPr id="768" name="Google Shape;768;g3f7f79946b1_0_1365"/>
            <p:cNvSpPr/>
            <p:nvPr/>
          </p:nvSpPr>
          <p:spPr>
            <a:xfrm>
              <a:off x="2408413" y="2228546"/>
              <a:ext cx="1362900" cy="3468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g3f7f79946b1_0_1365"/>
            <p:cNvSpPr txBox="1"/>
            <p:nvPr/>
          </p:nvSpPr>
          <p:spPr>
            <a:xfrm>
              <a:off x="2165425" y="2884500"/>
              <a:ext cx="18489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file path from directory with Python file</a:t>
              </a:r>
              <a:endParaRPr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70" name="Google Shape;770;g3f7f79946b1_0_1365"/>
            <p:cNvCxnSpPr>
              <a:stCxn id="769" idx="0"/>
              <a:endCxn id="768" idx="2"/>
            </p:cNvCxnSpPr>
            <p:nvPr/>
          </p:nvCxnSpPr>
          <p:spPr>
            <a:xfrm rot="10800000">
              <a:off x="3089875" y="2575200"/>
              <a:ext cx="0" cy="3093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71" name="Google Shape;771;g3f7f79946b1_0_1365"/>
          <p:cNvGrpSpPr/>
          <p:nvPr/>
        </p:nvGrpSpPr>
        <p:grpSpPr>
          <a:xfrm>
            <a:off x="311700" y="2538475"/>
            <a:ext cx="4103700" cy="1529425"/>
            <a:chOff x="311700" y="2538475"/>
            <a:chExt cx="4103700" cy="1529425"/>
          </a:xfrm>
        </p:grpSpPr>
        <p:sp>
          <p:nvSpPr>
            <p:cNvPr id="772" name="Google Shape;772;g3f7f79946b1_0_1365"/>
            <p:cNvSpPr txBox="1"/>
            <p:nvPr/>
          </p:nvSpPr>
          <p:spPr>
            <a:xfrm>
              <a:off x="311700" y="3551300"/>
              <a:ext cx="4103700" cy="51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</a:t>
              </a:r>
              <a:r>
                <a:rPr lang="en" sz="1600" b="1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open()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function </a:t>
              </a: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returns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 </a:t>
              </a:r>
              <a:r>
                <a:rPr lang="en" sz="18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file object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73" name="Google Shape;773;g3f7f79946b1_0_1365"/>
            <p:cNvCxnSpPr/>
            <p:nvPr/>
          </p:nvCxnSpPr>
          <p:spPr>
            <a:xfrm rot="10800000">
              <a:off x="1088975" y="2538475"/>
              <a:ext cx="300" cy="10092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774" name="Google Shape;774;g3f7f79946b1_0_1365"/>
          <p:cNvSpPr/>
          <p:nvPr/>
        </p:nvSpPr>
        <p:spPr>
          <a:xfrm>
            <a:off x="468150" y="4168300"/>
            <a:ext cx="2962200" cy="566400"/>
          </a:xfrm>
          <a:prstGeom prst="roundRect">
            <a:avLst>
              <a:gd name="adj" fmla="val 12251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type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775" name="Google Shape;775;g3f7f79946b1_0_1365"/>
          <p:cNvGrpSpPr/>
          <p:nvPr/>
        </p:nvGrpSpPr>
        <p:grpSpPr>
          <a:xfrm>
            <a:off x="3647725" y="4278100"/>
            <a:ext cx="3226625" cy="346800"/>
            <a:chOff x="3647725" y="4278100"/>
            <a:chExt cx="3226625" cy="346800"/>
          </a:xfrm>
        </p:grpSpPr>
        <p:sp>
          <p:nvSpPr>
            <p:cNvPr id="776" name="Google Shape;776;g3f7f79946b1_0_1365"/>
            <p:cNvSpPr/>
            <p:nvPr/>
          </p:nvSpPr>
          <p:spPr>
            <a:xfrm>
              <a:off x="3647725" y="4376500"/>
              <a:ext cx="366600" cy="1500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g3f7f79946b1_0_1365"/>
            <p:cNvSpPr txBox="1"/>
            <p:nvPr/>
          </p:nvSpPr>
          <p:spPr>
            <a:xfrm>
              <a:off x="4180650" y="4278100"/>
              <a:ext cx="2693700" cy="34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&lt;class '_io.TextIOWrapper'&gt;</a:t>
              </a:r>
              <a:endParaRPr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g3f7f79946b1_0_139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783" name="Google Shape;783;g3f7f79946b1_0_139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 Files</a:t>
            </a:r>
            <a:endParaRPr/>
          </a:p>
        </p:txBody>
      </p:sp>
      <p:sp>
        <p:nvSpPr>
          <p:cNvPr id="784" name="Google Shape;784;g3f7f79946b1_0_1394"/>
          <p:cNvSpPr txBox="1"/>
          <p:nvPr/>
        </p:nvSpPr>
        <p:spPr>
          <a:xfrm>
            <a:off x="311700" y="1115500"/>
            <a:ext cx="40254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Python, to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file into memory, we need to call 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Google Shape;785;g3f7f79946b1_0_1394"/>
          <p:cNvSpPr/>
          <p:nvPr/>
        </p:nvSpPr>
        <p:spPr>
          <a:xfrm>
            <a:off x="468150" y="2060663"/>
            <a:ext cx="3712500" cy="6669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86" name="Google Shape;786;g3f7f79946b1_0_1394"/>
          <p:cNvSpPr txBox="1"/>
          <p:nvPr/>
        </p:nvSpPr>
        <p:spPr>
          <a:xfrm>
            <a:off x="2165425" y="2884500"/>
            <a:ext cx="1848900" cy="5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file path from directory with Python file</a:t>
            </a:r>
            <a:endParaRPr sz="1200"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g3f7f79946b1_0_1394"/>
          <p:cNvCxnSpPr>
            <a:stCxn id="786" idx="0"/>
            <a:endCxn id="788" idx="2"/>
          </p:cNvCxnSpPr>
          <p:nvPr/>
        </p:nvCxnSpPr>
        <p:spPr>
          <a:xfrm rot="10800000">
            <a:off x="3089875" y="2575200"/>
            <a:ext cx="0" cy="3093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89" name="Google Shape;789;g3f7f79946b1_0_1394"/>
          <p:cNvSpPr txBox="1"/>
          <p:nvPr/>
        </p:nvSpPr>
        <p:spPr>
          <a:xfrm>
            <a:off x="311700" y="3551300"/>
            <a:ext cx="41037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file object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90" name="Google Shape;790;g3f7f79946b1_0_1394"/>
          <p:cNvCxnSpPr/>
          <p:nvPr/>
        </p:nvCxnSpPr>
        <p:spPr>
          <a:xfrm rot="10800000">
            <a:off x="1088975" y="2538475"/>
            <a:ext cx="300" cy="1009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91" name="Google Shape;791;g3f7f79946b1_0_1394"/>
          <p:cNvSpPr/>
          <p:nvPr/>
        </p:nvSpPr>
        <p:spPr>
          <a:xfrm>
            <a:off x="468150" y="4168300"/>
            <a:ext cx="2962200" cy="566400"/>
          </a:xfrm>
          <a:prstGeom prst="roundRect">
            <a:avLst>
              <a:gd name="adj" fmla="val 12251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type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92" name="Google Shape;792;g3f7f79946b1_0_1394"/>
          <p:cNvSpPr/>
          <p:nvPr/>
        </p:nvSpPr>
        <p:spPr>
          <a:xfrm>
            <a:off x="3647725" y="4376500"/>
            <a:ext cx="366600" cy="15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g3f7f79946b1_0_1394"/>
          <p:cNvSpPr txBox="1"/>
          <p:nvPr/>
        </p:nvSpPr>
        <p:spPr>
          <a:xfrm>
            <a:off x="4180650" y="4278100"/>
            <a:ext cx="26937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&lt;class '_io.TextIOWrapper'&gt;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94" name="Google Shape;794;g3f7f79946b1_0_1394"/>
          <p:cNvSpPr txBox="1"/>
          <p:nvPr/>
        </p:nvSpPr>
        <p:spPr>
          <a:xfrm>
            <a:off x="4741300" y="1115500"/>
            <a:ext cx="40254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entire contents of a file: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95" name="Google Shape;795;g3f7f79946b1_0_1394"/>
          <p:cNvGrpSpPr/>
          <p:nvPr/>
        </p:nvGrpSpPr>
        <p:grpSpPr>
          <a:xfrm>
            <a:off x="4813875" y="2060675"/>
            <a:ext cx="2988525" cy="666900"/>
            <a:chOff x="4813875" y="2060675"/>
            <a:chExt cx="2988525" cy="666900"/>
          </a:xfrm>
        </p:grpSpPr>
        <p:sp>
          <p:nvSpPr>
            <p:cNvPr id="796" name="Google Shape;796;g3f7f79946b1_0_1394"/>
            <p:cNvSpPr/>
            <p:nvPr/>
          </p:nvSpPr>
          <p:spPr>
            <a:xfrm>
              <a:off x="5813700" y="2060675"/>
              <a:ext cx="1988700" cy="666900"/>
            </a:xfrm>
            <a:prstGeom prst="roundRect">
              <a:avLst>
                <a:gd name="adj" fmla="val 17203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</a:t>
              </a:r>
              <a:r>
                <a:rPr lang="en" sz="1800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read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()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97" name="Google Shape;797;g3f7f79946b1_0_1394"/>
            <p:cNvSpPr/>
            <p:nvPr/>
          </p:nvSpPr>
          <p:spPr>
            <a:xfrm>
              <a:off x="4813875" y="2220725"/>
              <a:ext cx="366600" cy="346800"/>
            </a:xfrm>
            <a:prstGeom prst="mathPlus">
              <a:avLst>
                <a:gd name="adj1" fmla="val 2352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8" name="Google Shape;798;g3f7f79946b1_0_1394"/>
          <p:cNvSpPr/>
          <p:nvPr/>
        </p:nvSpPr>
        <p:spPr>
          <a:xfrm>
            <a:off x="4897750" y="3015625"/>
            <a:ext cx="3712500" cy="974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method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entire file contents as a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g3f7f79946b1_0_14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804" name="Google Shape;804;g3f7f79946b1_0_14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 Files </a:t>
            </a:r>
            <a:r>
              <a:rPr lang="en">
                <a:solidFill>
                  <a:schemeClr val="accent2"/>
                </a:solidFill>
              </a:rPr>
              <a:t>(Option 2)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805" name="Google Shape;805;g3f7f79946b1_0_1414"/>
          <p:cNvSpPr txBox="1"/>
          <p:nvPr/>
        </p:nvSpPr>
        <p:spPr>
          <a:xfrm>
            <a:off x="311700" y="1115500"/>
            <a:ext cx="40254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Python, to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file into memory, we need to call 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g3f7f79946b1_0_1414"/>
          <p:cNvSpPr/>
          <p:nvPr/>
        </p:nvSpPr>
        <p:spPr>
          <a:xfrm>
            <a:off x="468150" y="2060663"/>
            <a:ext cx="3712500" cy="6669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07" name="Google Shape;807;g3f7f79946b1_0_1414"/>
          <p:cNvSpPr txBox="1"/>
          <p:nvPr/>
        </p:nvSpPr>
        <p:spPr>
          <a:xfrm>
            <a:off x="2165425" y="2884500"/>
            <a:ext cx="1848900" cy="5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file path from directory with Python file</a:t>
            </a:r>
            <a:endParaRPr sz="1200"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08" name="Google Shape;808;g3f7f79946b1_0_1414"/>
          <p:cNvCxnSpPr>
            <a:stCxn id="807" idx="0"/>
            <a:endCxn id="809" idx="2"/>
          </p:cNvCxnSpPr>
          <p:nvPr/>
        </p:nvCxnSpPr>
        <p:spPr>
          <a:xfrm rot="10800000">
            <a:off x="3089875" y="2575200"/>
            <a:ext cx="0" cy="3093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10" name="Google Shape;810;g3f7f79946b1_0_1414"/>
          <p:cNvSpPr txBox="1"/>
          <p:nvPr/>
        </p:nvSpPr>
        <p:spPr>
          <a:xfrm>
            <a:off x="311700" y="3551300"/>
            <a:ext cx="41037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file object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1" name="Google Shape;811;g3f7f79946b1_0_1414"/>
          <p:cNvCxnSpPr/>
          <p:nvPr/>
        </p:nvCxnSpPr>
        <p:spPr>
          <a:xfrm rot="10800000">
            <a:off x="1088975" y="2538475"/>
            <a:ext cx="300" cy="1009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12" name="Google Shape;812;g3f7f79946b1_0_1414"/>
          <p:cNvSpPr/>
          <p:nvPr/>
        </p:nvSpPr>
        <p:spPr>
          <a:xfrm>
            <a:off x="468150" y="4168300"/>
            <a:ext cx="2962200" cy="566400"/>
          </a:xfrm>
          <a:prstGeom prst="roundRect">
            <a:avLst>
              <a:gd name="adj" fmla="val 12251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type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13" name="Google Shape;813;g3f7f79946b1_0_1414"/>
          <p:cNvSpPr/>
          <p:nvPr/>
        </p:nvSpPr>
        <p:spPr>
          <a:xfrm>
            <a:off x="3647725" y="4376500"/>
            <a:ext cx="366600" cy="15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g3f7f79946b1_0_1414"/>
          <p:cNvSpPr txBox="1"/>
          <p:nvPr/>
        </p:nvSpPr>
        <p:spPr>
          <a:xfrm>
            <a:off x="4180650" y="4278100"/>
            <a:ext cx="26937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&lt;class '_io.TextIOWrapper'&gt;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15" name="Google Shape;815;g3f7f79946b1_0_1414"/>
          <p:cNvSpPr txBox="1"/>
          <p:nvPr/>
        </p:nvSpPr>
        <p:spPr>
          <a:xfrm>
            <a:off x="4741300" y="1115500"/>
            <a:ext cx="40254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contents of a file, </a:t>
            </a:r>
            <a:b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line at a time: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6" name="Google Shape;816;g3f7f79946b1_0_1414"/>
          <p:cNvGrpSpPr/>
          <p:nvPr/>
        </p:nvGrpSpPr>
        <p:grpSpPr>
          <a:xfrm>
            <a:off x="4557200" y="1960475"/>
            <a:ext cx="3650450" cy="867300"/>
            <a:chOff x="4557200" y="1960475"/>
            <a:chExt cx="3650450" cy="867300"/>
          </a:xfrm>
        </p:grpSpPr>
        <p:sp>
          <p:nvSpPr>
            <p:cNvPr id="817" name="Google Shape;817;g3f7f79946b1_0_1414"/>
            <p:cNvSpPr/>
            <p:nvPr/>
          </p:nvSpPr>
          <p:spPr>
            <a:xfrm>
              <a:off x="5300350" y="1960475"/>
              <a:ext cx="2907300" cy="867300"/>
            </a:xfrm>
            <a:prstGeom prst="roundRect">
              <a:avLst>
                <a:gd name="adj" fmla="val 11080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for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line </a:t>
              </a:r>
              <a:r>
                <a:rPr lang="en" sz="18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in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file: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(line)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18" name="Google Shape;818;g3f7f79946b1_0_1414"/>
            <p:cNvSpPr/>
            <p:nvPr/>
          </p:nvSpPr>
          <p:spPr>
            <a:xfrm>
              <a:off x="4557200" y="2220725"/>
              <a:ext cx="366600" cy="346800"/>
            </a:xfrm>
            <a:prstGeom prst="mathPlus">
              <a:avLst>
                <a:gd name="adj1" fmla="val 2352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9" name="Google Shape;819;g3f7f79946b1_0_1414"/>
          <p:cNvSpPr/>
          <p:nvPr/>
        </p:nvSpPr>
        <p:spPr>
          <a:xfrm>
            <a:off x="4897750" y="3015625"/>
            <a:ext cx="3712500" cy="974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file object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be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iterated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over!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g3f7f79946b1_0_14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825" name="Google Shape;825;g3f7f79946b1_0_143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Writing to Files</a:t>
            </a:r>
            <a:endParaRPr/>
          </a:p>
        </p:txBody>
      </p:sp>
      <p:sp>
        <p:nvSpPr>
          <p:cNvPr id="826" name="Google Shape;826;g3f7f79946b1_0_1434"/>
          <p:cNvSpPr txBox="1"/>
          <p:nvPr/>
        </p:nvSpPr>
        <p:spPr>
          <a:xfrm>
            <a:off x="311700" y="1115500"/>
            <a:ext cx="44295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file into memory and </a:t>
            </a:r>
            <a:r>
              <a:rPr lang="en" sz="1800" b="1" i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it, </a:t>
            </a:r>
            <a:b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 with </a:t>
            </a:r>
            <a:r>
              <a:rPr lang="en" sz="18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"w"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g3f7f79946b1_0_1434"/>
          <p:cNvSpPr/>
          <p:nvPr/>
        </p:nvSpPr>
        <p:spPr>
          <a:xfrm>
            <a:off x="311700" y="2063000"/>
            <a:ext cx="4025400" cy="6669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"w"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28" name="Google Shape;828;g3f7f79946b1_0_1434"/>
          <p:cNvSpPr txBox="1"/>
          <p:nvPr/>
        </p:nvSpPr>
        <p:spPr>
          <a:xfrm>
            <a:off x="311700" y="3551300"/>
            <a:ext cx="41037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Caution: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when in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write mode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 existing file contents are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overwritten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g3f7f79946b1_0_1434"/>
          <p:cNvSpPr txBox="1"/>
          <p:nvPr/>
        </p:nvSpPr>
        <p:spPr>
          <a:xfrm>
            <a:off x="4741300" y="1115500"/>
            <a:ext cx="40254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content to a file: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30" name="Google Shape;830;g3f7f79946b1_0_1434"/>
          <p:cNvGrpSpPr/>
          <p:nvPr/>
        </p:nvGrpSpPr>
        <p:grpSpPr>
          <a:xfrm>
            <a:off x="4680125" y="2060675"/>
            <a:ext cx="3438125" cy="666900"/>
            <a:chOff x="4680125" y="2060675"/>
            <a:chExt cx="3438125" cy="666900"/>
          </a:xfrm>
        </p:grpSpPr>
        <p:sp>
          <p:nvSpPr>
            <p:cNvPr id="831" name="Google Shape;831;g3f7f79946b1_0_1434"/>
            <p:cNvSpPr/>
            <p:nvPr/>
          </p:nvSpPr>
          <p:spPr>
            <a:xfrm>
              <a:off x="5389750" y="2060675"/>
              <a:ext cx="2728500" cy="666900"/>
            </a:xfrm>
            <a:prstGeom prst="roundRect">
              <a:avLst>
                <a:gd name="adj" fmla="val 17203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</a:t>
              </a:r>
              <a:r>
                <a:rPr lang="en" sz="1800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write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(string)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32" name="Google Shape;832;g3f7f79946b1_0_1434"/>
            <p:cNvSpPr/>
            <p:nvPr/>
          </p:nvSpPr>
          <p:spPr>
            <a:xfrm>
              <a:off x="4680125" y="2220725"/>
              <a:ext cx="366600" cy="346800"/>
            </a:xfrm>
            <a:prstGeom prst="mathPlus">
              <a:avLst>
                <a:gd name="adj1" fmla="val 2352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33" name="Google Shape;833;g3f7f79946b1_0_1434"/>
          <p:cNvSpPr/>
          <p:nvPr/>
        </p:nvSpPr>
        <p:spPr>
          <a:xfrm>
            <a:off x="4897750" y="3015625"/>
            <a:ext cx="3712500" cy="974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method writes to the file with the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string</a:t>
            </a:r>
            <a:r>
              <a:rPr lang="en" sz="18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string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34" name="Google Shape;834;g3f7f79946b1_0_1434"/>
          <p:cNvGrpSpPr/>
          <p:nvPr/>
        </p:nvGrpSpPr>
        <p:grpSpPr>
          <a:xfrm>
            <a:off x="869425" y="2228550"/>
            <a:ext cx="3429600" cy="1222350"/>
            <a:chOff x="869425" y="2228550"/>
            <a:chExt cx="3429600" cy="1222350"/>
          </a:xfrm>
        </p:grpSpPr>
        <p:sp>
          <p:nvSpPr>
            <p:cNvPr id="835" name="Google Shape;835;g3f7f79946b1_0_1434"/>
            <p:cNvSpPr txBox="1"/>
            <p:nvPr/>
          </p:nvSpPr>
          <p:spPr>
            <a:xfrm>
              <a:off x="869425" y="2884500"/>
              <a:ext cx="34296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mode argument specifies how the file will be used. default = "r" (read)  </a:t>
              </a:r>
              <a:endParaRPr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36" name="Google Shape;836;g3f7f79946b1_0_1434"/>
            <p:cNvCxnSpPr/>
            <p:nvPr/>
          </p:nvCxnSpPr>
          <p:spPr>
            <a:xfrm rot="10800000">
              <a:off x="3831888" y="2575200"/>
              <a:ext cx="0" cy="3093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837" name="Google Shape;837;g3f7f79946b1_0_1434"/>
            <p:cNvSpPr/>
            <p:nvPr/>
          </p:nvSpPr>
          <p:spPr>
            <a:xfrm>
              <a:off x="3587642" y="2228550"/>
              <a:ext cx="488400" cy="3468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g3f7f79946b1_0_14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843" name="Google Shape;843;g3f7f79946b1_0_145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Appending to Files</a:t>
            </a:r>
            <a:endParaRPr/>
          </a:p>
        </p:txBody>
      </p:sp>
      <p:sp>
        <p:nvSpPr>
          <p:cNvPr id="844" name="Google Shape;844;g3f7f79946b1_0_1451"/>
          <p:cNvSpPr txBox="1"/>
          <p:nvPr/>
        </p:nvSpPr>
        <p:spPr>
          <a:xfrm>
            <a:off x="311700" y="1115500"/>
            <a:ext cx="44295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file into memory and </a:t>
            </a:r>
            <a:r>
              <a:rPr lang="en" sz="1800" b="1" i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append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it, </a:t>
            </a:r>
            <a:b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the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 with </a:t>
            </a:r>
            <a:r>
              <a:rPr lang="en" sz="18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"a"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5" name="Google Shape;845;g3f7f79946b1_0_1451"/>
          <p:cNvSpPr/>
          <p:nvPr/>
        </p:nvSpPr>
        <p:spPr>
          <a:xfrm>
            <a:off x="311700" y="2063000"/>
            <a:ext cx="4025400" cy="6669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46" name="Google Shape;846;g3f7f79946b1_0_1451"/>
          <p:cNvSpPr txBox="1"/>
          <p:nvPr/>
        </p:nvSpPr>
        <p:spPr>
          <a:xfrm>
            <a:off x="311700" y="3017900"/>
            <a:ext cx="4335300" cy="7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in 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append mode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 existing file contents are </a:t>
            </a:r>
            <a:r>
              <a:rPr lang="en" sz="18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overwritten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just added to.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7" name="Google Shape;847;g3f7f79946b1_0_1451"/>
          <p:cNvSpPr txBox="1"/>
          <p:nvPr/>
        </p:nvSpPr>
        <p:spPr>
          <a:xfrm>
            <a:off x="4741300" y="1115500"/>
            <a:ext cx="40254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append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content to a file: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8" name="Google Shape;848;g3f7f79946b1_0_1451"/>
          <p:cNvGrpSpPr/>
          <p:nvPr/>
        </p:nvGrpSpPr>
        <p:grpSpPr>
          <a:xfrm>
            <a:off x="4680125" y="2060675"/>
            <a:ext cx="3438125" cy="666900"/>
            <a:chOff x="4680125" y="2060675"/>
            <a:chExt cx="3438125" cy="666900"/>
          </a:xfrm>
        </p:grpSpPr>
        <p:sp>
          <p:nvSpPr>
            <p:cNvPr id="849" name="Google Shape;849;g3f7f79946b1_0_1451"/>
            <p:cNvSpPr/>
            <p:nvPr/>
          </p:nvSpPr>
          <p:spPr>
            <a:xfrm>
              <a:off x="5389750" y="2060675"/>
              <a:ext cx="2728500" cy="666900"/>
            </a:xfrm>
            <a:prstGeom prst="roundRect">
              <a:avLst>
                <a:gd name="adj" fmla="val 17203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</a:t>
              </a:r>
              <a:r>
                <a:rPr lang="en" sz="1800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write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(string)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50" name="Google Shape;850;g3f7f79946b1_0_1451"/>
            <p:cNvSpPr/>
            <p:nvPr/>
          </p:nvSpPr>
          <p:spPr>
            <a:xfrm>
              <a:off x="4680125" y="2220725"/>
              <a:ext cx="366600" cy="346800"/>
            </a:xfrm>
            <a:prstGeom prst="mathPlus">
              <a:avLst>
                <a:gd name="adj1" fmla="val 2352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1" name="Google Shape;851;g3f7f79946b1_0_1451"/>
          <p:cNvSpPr/>
          <p:nvPr/>
        </p:nvSpPr>
        <p:spPr>
          <a:xfrm>
            <a:off x="4897750" y="3015625"/>
            <a:ext cx="3712500" cy="974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method writes to the file with the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string</a:t>
            </a:r>
            <a:r>
              <a:rPr lang="en" sz="18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string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g3f7f79946b1_0_14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857" name="Google Shape;857;g3f7f79946b1_0_146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Cleaning Up After Yourself</a:t>
            </a:r>
            <a:endParaRPr/>
          </a:p>
        </p:txBody>
      </p:sp>
      <p:sp>
        <p:nvSpPr>
          <p:cNvPr id="858" name="Google Shape;858;g3f7f79946b1_0_1464"/>
          <p:cNvSpPr/>
          <p:nvPr/>
        </p:nvSpPr>
        <p:spPr>
          <a:xfrm>
            <a:off x="2784150" y="1885800"/>
            <a:ext cx="3575700" cy="914700"/>
          </a:xfrm>
          <a:prstGeom prst="roundRect">
            <a:avLst>
              <a:gd name="adj" fmla="val 1720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file.</a:t>
            </a:r>
            <a:r>
              <a:rPr lang="en" sz="30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</a:t>
            </a:r>
            <a:r>
              <a:rPr lang="en" sz="3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3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59" name="Google Shape;859;g3f7f79946b1_0_1464"/>
          <p:cNvSpPr txBox="1"/>
          <p:nvPr/>
        </p:nvSpPr>
        <p:spPr>
          <a:xfrm>
            <a:off x="2784150" y="1226775"/>
            <a:ext cx="3575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you’re finished with a file: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0" name="Google Shape;860;g3f7f79946b1_0_1464"/>
          <p:cNvSpPr/>
          <p:nvPr/>
        </p:nvSpPr>
        <p:spPr>
          <a:xfrm>
            <a:off x="1378775" y="3519850"/>
            <a:ext cx="976800" cy="517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WHY?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1" name="Google Shape;861;g3f7f79946b1_0_1464"/>
          <p:cNvSpPr/>
          <p:nvPr/>
        </p:nvSpPr>
        <p:spPr>
          <a:xfrm>
            <a:off x="2833050" y="3160900"/>
            <a:ext cx="3477900" cy="1235100"/>
          </a:xfrm>
          <a:prstGeom prst="roundRect">
            <a:avLst>
              <a:gd name="adj" fmla="val 12404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to a file may not be fully implemented until </a:t>
            </a:r>
            <a:r>
              <a:rPr lang="en" sz="12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close()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called.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Keeping a file open may prevent other applications from using the file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g3f7f79946b1_0_14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867" name="Google Shape;867;g3f7f79946b1_0_147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 b="1">
                <a:solidFill>
                  <a:schemeClr val="dk2"/>
                </a:solidFill>
              </a:rPr>
              <a:t>Live and on Sli.do</a:t>
            </a:r>
            <a:endParaRPr sz="2400" b="1">
              <a:solidFill>
                <a:schemeClr val="dk2"/>
              </a:solidFill>
            </a:endParaRPr>
          </a:p>
        </p:txBody>
      </p:sp>
      <p:sp>
        <p:nvSpPr>
          <p:cNvPr id="868" name="Google Shape;868;g3f7f79946b1_0_1473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chemeClr val="accent1"/>
                </a:solidFill>
              </a:rPr>
              <a:t>Questions?</a:t>
            </a:r>
            <a:endParaRPr sz="8000">
              <a:solidFill>
                <a:schemeClr val="accent1"/>
              </a:solidFill>
            </a:endParaRPr>
          </a:p>
        </p:txBody>
      </p:sp>
      <p:sp>
        <p:nvSpPr>
          <p:cNvPr id="869" name="Google Shape;869;g3f7f79946b1_0_1473"/>
          <p:cNvSpPr/>
          <p:nvPr/>
        </p:nvSpPr>
        <p:spPr>
          <a:xfrm>
            <a:off x="3787209" y="38498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0" name="Google Shape;870;g3f7f79946b1_0_1473"/>
          <p:cNvSpPr txBox="1"/>
          <p:nvPr/>
        </p:nvSpPr>
        <p:spPr>
          <a:xfrm>
            <a:off x="4497890" y="37981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1" name="Google Shape;871;g3f7f79946b1_0_1473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3475" y="3903623"/>
            <a:ext cx="1153201" cy="11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3f7f79946b1_0_14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877" name="Google Shape;877;g3f7f79946b1_0_148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Files Example 1:</a:t>
            </a:r>
            <a:r>
              <a:rPr lang="en"/>
              <a:t> Eager Editor</a:t>
            </a:r>
            <a:endParaRPr/>
          </a:p>
        </p:txBody>
      </p:sp>
      <p:sp>
        <p:nvSpPr>
          <p:cNvPr id="878" name="Google Shape;878;g3f7f79946b1_0_1482"/>
          <p:cNvSpPr/>
          <p:nvPr/>
        </p:nvSpPr>
        <p:spPr>
          <a:xfrm>
            <a:off x="2514600" y="1748225"/>
            <a:ext cx="4114800" cy="2024700"/>
          </a:xfrm>
          <a:prstGeom prst="roundRect">
            <a:avLst>
              <a:gd name="adj" fmla="val 6026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 =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"New content :)"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79" name="Google Shape;879;g3f7f79946b1_0_1482"/>
          <p:cNvSpPr/>
          <p:nvPr/>
        </p:nvSpPr>
        <p:spPr>
          <a:xfrm>
            <a:off x="461700" y="1741175"/>
            <a:ext cx="1591200" cy="1962900"/>
          </a:xfrm>
          <a:prstGeom prst="roundRect">
            <a:avLst>
              <a:gd name="adj" fmla="val 4221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Hello!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 am a file :)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0" name="Google Shape;880;g3f7f79946b1_0_1482"/>
          <p:cNvSpPr/>
          <p:nvPr/>
        </p:nvSpPr>
        <p:spPr>
          <a:xfrm>
            <a:off x="791250" y="1168449"/>
            <a:ext cx="9321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1" name="Google Shape;881;g3f7f79946b1_0_1482"/>
          <p:cNvSpPr txBox="1"/>
          <p:nvPr/>
        </p:nvSpPr>
        <p:spPr>
          <a:xfrm>
            <a:off x="625350" y="3732376"/>
            <a:ext cx="1263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800" b="1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882" name="Google Shape;882;g3f7f79946b1_0_1482"/>
          <p:cNvGrpSpPr/>
          <p:nvPr/>
        </p:nvGrpSpPr>
        <p:grpSpPr>
          <a:xfrm>
            <a:off x="7091100" y="1168449"/>
            <a:ext cx="1591200" cy="2957526"/>
            <a:chOff x="7091100" y="1168449"/>
            <a:chExt cx="1591200" cy="2957526"/>
          </a:xfrm>
        </p:grpSpPr>
        <p:sp>
          <p:nvSpPr>
            <p:cNvPr id="883" name="Google Shape;883;g3f7f79946b1_0_1482"/>
            <p:cNvSpPr/>
            <p:nvPr/>
          </p:nvSpPr>
          <p:spPr>
            <a:xfrm>
              <a:off x="7091100" y="1741175"/>
              <a:ext cx="1591200" cy="19629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Hello!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I am a file :)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g3f7f79946b1_0_1482"/>
            <p:cNvSpPr txBox="1"/>
            <p:nvPr/>
          </p:nvSpPr>
          <p:spPr>
            <a:xfrm>
              <a:off x="7254750" y="3732376"/>
              <a:ext cx="1263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file.fl</a:t>
              </a:r>
              <a:endParaRPr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85" name="Google Shape;885;g3f7f79946b1_0_1482"/>
            <p:cNvSpPr/>
            <p:nvPr/>
          </p:nvSpPr>
          <p:spPr>
            <a:xfrm>
              <a:off x="7420650" y="1168449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5F47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After</a:t>
              </a:r>
              <a:endParaRPr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6" name="Google Shape;886;g3f7f79946b1_0_1482"/>
          <p:cNvSpPr txBox="1"/>
          <p:nvPr/>
        </p:nvSpPr>
        <p:spPr>
          <a:xfrm>
            <a:off x="2853150" y="1135450"/>
            <a:ext cx="3437700" cy="4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will happen?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87" name="Google Shape;887;g3f7f79946b1_0_1482"/>
          <p:cNvGrpSpPr/>
          <p:nvPr/>
        </p:nvGrpSpPr>
        <p:grpSpPr>
          <a:xfrm>
            <a:off x="2715750" y="1888750"/>
            <a:ext cx="3712500" cy="2586900"/>
            <a:chOff x="2715750" y="1888750"/>
            <a:chExt cx="3712500" cy="2586900"/>
          </a:xfrm>
        </p:grpSpPr>
        <p:sp>
          <p:nvSpPr>
            <p:cNvPr id="888" name="Google Shape;888;g3f7f79946b1_0_1482"/>
            <p:cNvSpPr txBox="1"/>
            <p:nvPr/>
          </p:nvSpPr>
          <p:spPr>
            <a:xfrm>
              <a:off x="2715750" y="4016050"/>
              <a:ext cx="3712500" cy="45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ERROR!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Cannot write to read-only file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g3f7f79946b1_0_1482"/>
            <p:cNvSpPr/>
            <p:nvPr/>
          </p:nvSpPr>
          <p:spPr>
            <a:xfrm>
              <a:off x="5336500" y="1888750"/>
              <a:ext cx="4998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90" name="Google Shape;890;g3f7f79946b1_0_1482"/>
            <p:cNvCxnSpPr>
              <a:stCxn id="888" idx="3"/>
              <a:endCxn id="889" idx="3"/>
            </p:cNvCxnSpPr>
            <p:nvPr/>
          </p:nvCxnSpPr>
          <p:spPr>
            <a:xfrm rot="10800000">
              <a:off x="5836350" y="2085550"/>
              <a:ext cx="591900" cy="2160300"/>
            </a:xfrm>
            <a:prstGeom prst="bentConnector3">
              <a:avLst>
                <a:gd name="adj1" fmla="val -67119"/>
              </a:avLst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16" name="Google Shape;216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Homework Assignment 2</a:t>
            </a:r>
            <a:r>
              <a:rPr lang="en" b="1"/>
              <a:t> </a:t>
            </a:r>
            <a:r>
              <a:rPr lang="en"/>
              <a:t>due tonight at 11:59 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Programming Practice 3</a:t>
            </a:r>
            <a:r>
              <a:rPr lang="en"/>
              <a:t> due Sunday, July 19th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5"/>
              </a:rPr>
              <a:t>Homework Assignment 3</a:t>
            </a:r>
            <a:r>
              <a:rPr lang="en"/>
              <a:t> due Monday, July 20th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6"/>
              </a:rPr>
              <a:t>Practice Midterms</a:t>
            </a:r>
            <a:r>
              <a:rPr lang="en"/>
              <a:t> now available on the course website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Midterm on Monday, July 20th during class (9:40AM-10:40AM)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Grades for Homework 1 will be released later today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We will make an announcement with </a:t>
            </a:r>
            <a:r>
              <a:rPr lang="en" b="1"/>
              <a:t>Resubmission 1</a:t>
            </a:r>
            <a:r>
              <a:rPr lang="en"/>
              <a:t> instructions!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217" name="Google Shape;217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g3f7f79946b1_0_150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896" name="Google Shape;896;g3f7f79946b1_0_150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Files Example 2:</a:t>
            </a:r>
            <a:r>
              <a:rPr lang="en"/>
              <a:t> Do Over</a:t>
            </a:r>
            <a:endParaRPr/>
          </a:p>
        </p:txBody>
      </p:sp>
      <p:sp>
        <p:nvSpPr>
          <p:cNvPr id="897" name="Google Shape;897;g3f7f79946b1_0_1500"/>
          <p:cNvSpPr/>
          <p:nvPr/>
        </p:nvSpPr>
        <p:spPr>
          <a:xfrm>
            <a:off x="2514600" y="1748225"/>
            <a:ext cx="4114800" cy="2024700"/>
          </a:xfrm>
          <a:prstGeom prst="roundRect">
            <a:avLst>
              <a:gd name="adj" fmla="val 6026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 =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"w"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"New!"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"Scratch."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98" name="Google Shape;898;g3f7f79946b1_0_1500"/>
          <p:cNvSpPr/>
          <p:nvPr/>
        </p:nvSpPr>
        <p:spPr>
          <a:xfrm>
            <a:off x="461700" y="1741175"/>
            <a:ext cx="1591200" cy="1962900"/>
          </a:xfrm>
          <a:prstGeom prst="roundRect">
            <a:avLst>
              <a:gd name="adj" fmla="val 4221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Hello!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 am a file :)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9" name="Google Shape;899;g3f7f79946b1_0_1500"/>
          <p:cNvSpPr/>
          <p:nvPr/>
        </p:nvSpPr>
        <p:spPr>
          <a:xfrm>
            <a:off x="791250" y="1168449"/>
            <a:ext cx="9321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g3f7f79946b1_0_1500"/>
          <p:cNvSpPr txBox="1"/>
          <p:nvPr/>
        </p:nvSpPr>
        <p:spPr>
          <a:xfrm>
            <a:off x="625350" y="3732376"/>
            <a:ext cx="1263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800" b="1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901" name="Google Shape;901;g3f7f79946b1_0_1500"/>
          <p:cNvGrpSpPr/>
          <p:nvPr/>
        </p:nvGrpSpPr>
        <p:grpSpPr>
          <a:xfrm>
            <a:off x="7091100" y="1168449"/>
            <a:ext cx="1591200" cy="2957526"/>
            <a:chOff x="7091100" y="1168449"/>
            <a:chExt cx="1591200" cy="2957526"/>
          </a:xfrm>
        </p:grpSpPr>
        <p:sp>
          <p:nvSpPr>
            <p:cNvPr id="902" name="Google Shape;902;g3f7f79946b1_0_1500"/>
            <p:cNvSpPr/>
            <p:nvPr/>
          </p:nvSpPr>
          <p:spPr>
            <a:xfrm>
              <a:off x="7091100" y="1741175"/>
              <a:ext cx="1591200" cy="19629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New!Scratch.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g3f7f79946b1_0_1500"/>
            <p:cNvSpPr txBox="1"/>
            <p:nvPr/>
          </p:nvSpPr>
          <p:spPr>
            <a:xfrm>
              <a:off x="7254750" y="3732376"/>
              <a:ext cx="1263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file.fl</a:t>
              </a:r>
              <a:endParaRPr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904" name="Google Shape;904;g3f7f79946b1_0_1500"/>
            <p:cNvSpPr/>
            <p:nvPr/>
          </p:nvSpPr>
          <p:spPr>
            <a:xfrm>
              <a:off x="7420650" y="1168449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5F47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After</a:t>
              </a:r>
              <a:endParaRPr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5" name="Google Shape;905;g3f7f79946b1_0_1500"/>
          <p:cNvSpPr txBox="1"/>
          <p:nvPr/>
        </p:nvSpPr>
        <p:spPr>
          <a:xfrm>
            <a:off x="2853150" y="1135450"/>
            <a:ext cx="3437700" cy="4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will happen?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f7f79946b1_0_15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911" name="Google Shape;911;g3f7f79946b1_0_15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Newline Characters</a:t>
            </a:r>
            <a:endParaRPr/>
          </a:p>
        </p:txBody>
      </p:sp>
      <p:sp>
        <p:nvSpPr>
          <p:cNvPr id="912" name="Google Shape;912;g3f7f79946b1_0_1514"/>
          <p:cNvSpPr/>
          <p:nvPr/>
        </p:nvSpPr>
        <p:spPr>
          <a:xfrm>
            <a:off x="929300" y="1203725"/>
            <a:ext cx="3656400" cy="861900"/>
          </a:xfrm>
          <a:prstGeom prst="roundRect">
            <a:avLst>
              <a:gd name="adj" fmla="val 13087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"New content!"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"Scratch that."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13" name="Google Shape;913;g3f7f79946b1_0_1514"/>
          <p:cNvSpPr/>
          <p:nvPr/>
        </p:nvSpPr>
        <p:spPr>
          <a:xfrm>
            <a:off x="5366500" y="1203725"/>
            <a:ext cx="2848200" cy="861900"/>
          </a:xfrm>
          <a:prstGeom prst="roundRect">
            <a:avLst>
              <a:gd name="adj" fmla="val 12565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Content!Scratch that.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g3f7f79946b1_0_1514"/>
          <p:cNvSpPr/>
          <p:nvPr/>
        </p:nvSpPr>
        <p:spPr>
          <a:xfrm>
            <a:off x="4782750" y="1526675"/>
            <a:ext cx="386700" cy="216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g3f7f79946b1_0_1514"/>
          <p:cNvSpPr txBox="1"/>
          <p:nvPr/>
        </p:nvSpPr>
        <p:spPr>
          <a:xfrm>
            <a:off x="1050150" y="2293493"/>
            <a:ext cx="70437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writing to a file, we have to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specify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character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be written.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6" name="Google Shape;916;g3f7f79946b1_0_1514"/>
          <p:cNvGrpSpPr/>
          <p:nvPr/>
        </p:nvGrpSpPr>
        <p:grpSpPr>
          <a:xfrm>
            <a:off x="1627025" y="2872193"/>
            <a:ext cx="5889950" cy="510000"/>
            <a:chOff x="1627025" y="2872193"/>
            <a:chExt cx="5889950" cy="510000"/>
          </a:xfrm>
        </p:grpSpPr>
        <p:sp>
          <p:nvSpPr>
            <p:cNvPr id="917" name="Google Shape;917;g3f7f79946b1_0_1514"/>
            <p:cNvSpPr/>
            <p:nvPr/>
          </p:nvSpPr>
          <p:spPr>
            <a:xfrm>
              <a:off x="1627025" y="2872193"/>
              <a:ext cx="548700" cy="510000"/>
            </a:xfrm>
            <a:prstGeom prst="roundRect">
              <a:avLst>
                <a:gd name="adj" fmla="val 16667"/>
              </a:avLst>
            </a:prstGeom>
            <a:solidFill>
              <a:srgbClr val="883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\n</a:t>
              </a:r>
              <a:endParaRPr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8" name="Google Shape;918;g3f7f79946b1_0_1514"/>
            <p:cNvSpPr txBox="1"/>
            <p:nvPr/>
          </p:nvSpPr>
          <p:spPr>
            <a:xfrm>
              <a:off x="2348575" y="2930393"/>
              <a:ext cx="51684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"\n"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is a</a:t>
              </a: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newline character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that creates a new line.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9" name="Google Shape;919;g3f7f79946b1_0_1514"/>
          <p:cNvSpPr/>
          <p:nvPr/>
        </p:nvSpPr>
        <p:spPr>
          <a:xfrm>
            <a:off x="897200" y="3659850"/>
            <a:ext cx="3720600" cy="861900"/>
          </a:xfrm>
          <a:prstGeom prst="roundRect">
            <a:avLst>
              <a:gd name="adj" fmla="val 13087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"New content!\n"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"Scratch that."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920" name="Google Shape;920;g3f7f79946b1_0_1514"/>
          <p:cNvGrpSpPr/>
          <p:nvPr/>
        </p:nvGrpSpPr>
        <p:grpSpPr>
          <a:xfrm>
            <a:off x="4798800" y="3659850"/>
            <a:ext cx="3415900" cy="861900"/>
            <a:chOff x="4798800" y="3659850"/>
            <a:chExt cx="3415900" cy="861900"/>
          </a:xfrm>
        </p:grpSpPr>
        <p:sp>
          <p:nvSpPr>
            <p:cNvPr id="921" name="Google Shape;921;g3f7f79946b1_0_1514"/>
            <p:cNvSpPr/>
            <p:nvPr/>
          </p:nvSpPr>
          <p:spPr>
            <a:xfrm>
              <a:off x="5366500" y="3659850"/>
              <a:ext cx="2848200" cy="861900"/>
            </a:xfrm>
            <a:prstGeom prst="roundRect">
              <a:avLst>
                <a:gd name="adj" fmla="val 12565"/>
              </a:avLst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New Content!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Scratch that.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2" name="Google Shape;922;g3f7f79946b1_0_1514"/>
            <p:cNvSpPr/>
            <p:nvPr/>
          </p:nvSpPr>
          <p:spPr>
            <a:xfrm>
              <a:off x="4798800" y="3982800"/>
              <a:ext cx="386700" cy="2160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g3f7f79946b1_0_15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928" name="Google Shape;928;g3f7f79946b1_0_153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Files Example 3:</a:t>
            </a:r>
            <a:r>
              <a:rPr lang="en"/>
              <a:t> So Good I Read It Twice</a:t>
            </a:r>
            <a:endParaRPr/>
          </a:p>
        </p:txBody>
      </p:sp>
      <p:sp>
        <p:nvSpPr>
          <p:cNvPr id="929" name="Google Shape;929;g3f7f79946b1_0_1530"/>
          <p:cNvSpPr/>
          <p:nvPr/>
        </p:nvSpPr>
        <p:spPr>
          <a:xfrm>
            <a:off x="2514600" y="1748225"/>
            <a:ext cx="4114800" cy="2024700"/>
          </a:xfrm>
          <a:prstGeom prst="roundRect">
            <a:avLst>
              <a:gd name="adj" fmla="val 6026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 =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30" name="Google Shape;930;g3f7f79946b1_0_1530"/>
          <p:cNvSpPr/>
          <p:nvPr/>
        </p:nvSpPr>
        <p:spPr>
          <a:xfrm>
            <a:off x="461700" y="1741175"/>
            <a:ext cx="1591200" cy="1962900"/>
          </a:xfrm>
          <a:prstGeom prst="roundRect">
            <a:avLst>
              <a:gd name="adj" fmla="val 4221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Hello!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 am a file :)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1" name="Google Shape;931;g3f7f79946b1_0_1530"/>
          <p:cNvSpPr/>
          <p:nvPr/>
        </p:nvSpPr>
        <p:spPr>
          <a:xfrm>
            <a:off x="791250" y="1168449"/>
            <a:ext cx="9321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2" name="Google Shape;932;g3f7f79946b1_0_1530"/>
          <p:cNvSpPr txBox="1"/>
          <p:nvPr/>
        </p:nvSpPr>
        <p:spPr>
          <a:xfrm>
            <a:off x="625350" y="3732376"/>
            <a:ext cx="1263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800" b="1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33" name="Google Shape;933;g3f7f79946b1_0_1530"/>
          <p:cNvSpPr/>
          <p:nvPr/>
        </p:nvSpPr>
        <p:spPr>
          <a:xfrm>
            <a:off x="7091100" y="1741175"/>
            <a:ext cx="1591200" cy="1962900"/>
          </a:xfrm>
          <a:prstGeom prst="roundRect">
            <a:avLst>
              <a:gd name="adj" fmla="val 4221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Hello!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 am a file :)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4" name="Google Shape;934;g3f7f79946b1_0_1530"/>
          <p:cNvSpPr/>
          <p:nvPr/>
        </p:nvSpPr>
        <p:spPr>
          <a:xfrm>
            <a:off x="7420650" y="1168449"/>
            <a:ext cx="932100" cy="3936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Google Shape;935;g3f7f79946b1_0_1530"/>
          <p:cNvSpPr txBox="1"/>
          <p:nvPr/>
        </p:nvSpPr>
        <p:spPr>
          <a:xfrm>
            <a:off x="2853150" y="1135450"/>
            <a:ext cx="3437700" cy="4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will happen?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6" name="Google Shape;936;g3f7f79946b1_0_1530"/>
          <p:cNvSpPr/>
          <p:nvPr/>
        </p:nvSpPr>
        <p:spPr>
          <a:xfrm>
            <a:off x="2389650" y="3975650"/>
            <a:ext cx="4364700" cy="579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a file 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‘consumes’ the contents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the file object.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3f7f79946b1_0_15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942" name="Google Shape;942;g3f7f79946b1_0_1543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943" name="Google Shape;943;g3f7f79946b1_0_1543"/>
          <p:cNvSpPr/>
          <p:nvPr/>
        </p:nvSpPr>
        <p:spPr>
          <a:xfrm>
            <a:off x="1512169" y="4163899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Google Shape;944;g3f7f79946b1_0_1543"/>
          <p:cNvSpPr txBox="1"/>
          <p:nvPr/>
        </p:nvSpPr>
        <p:spPr>
          <a:xfrm>
            <a:off x="2222860" y="4112190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g3f7f79946b1_0_1543"/>
          <p:cNvSpPr txBox="1"/>
          <p:nvPr/>
        </p:nvSpPr>
        <p:spPr>
          <a:xfrm>
            <a:off x="331950" y="888875"/>
            <a:ext cx="3888600" cy="12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a program that reads in the contents of the file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nominees.txt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creates a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containing each movie title as strings.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46" name="Google Shape;946;g3f7f79946b1_0_1543"/>
          <p:cNvGrpSpPr/>
          <p:nvPr/>
        </p:nvGrpSpPr>
        <p:grpSpPr>
          <a:xfrm>
            <a:off x="5746000" y="989325"/>
            <a:ext cx="2303400" cy="3318150"/>
            <a:chOff x="7091100" y="842400"/>
            <a:chExt cx="2303400" cy="3318150"/>
          </a:xfrm>
        </p:grpSpPr>
        <p:sp>
          <p:nvSpPr>
            <p:cNvPr id="947" name="Google Shape;947;g3f7f79946b1_0_1543"/>
            <p:cNvSpPr/>
            <p:nvPr/>
          </p:nvSpPr>
          <p:spPr>
            <a:xfrm>
              <a:off x="7091100" y="842400"/>
              <a:ext cx="2303400" cy="28617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Frankenstein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Sinners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F1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Hamnet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Bugonia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Sentimental Value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Train Dreams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Secret Agent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Marty Supreme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One Battle After Another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g3f7f79946b1_0_1543"/>
            <p:cNvSpPr txBox="1"/>
            <p:nvPr/>
          </p:nvSpPr>
          <p:spPr>
            <a:xfrm>
              <a:off x="7207500" y="3766950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nominees.txt</a:t>
              </a:r>
              <a:endParaRPr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pic>
        <p:nvPicPr>
          <p:cNvPr id="949" name="Google Shape;949;g3f7f79946b1_0_1543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1850" y="2571738"/>
            <a:ext cx="1515763" cy="1515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3f7f79946b1_0_15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955" name="Google Shape;955;g3f7f79946b1_0_15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Processing Data from Files</a:t>
            </a:r>
            <a:endParaRPr/>
          </a:p>
        </p:txBody>
      </p:sp>
      <p:sp>
        <p:nvSpPr>
          <p:cNvPr id="956" name="Google Shape;956;g3f7f79946b1_0_1555"/>
          <p:cNvSpPr txBox="1"/>
          <p:nvPr/>
        </p:nvSpPr>
        <p:spPr>
          <a:xfrm>
            <a:off x="1052400" y="2824500"/>
            <a:ext cx="2826300" cy="20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0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'Frankenstein\n'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'Sinners\n'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'F1\n'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'Hamnet\n'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'Bugonia\n'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'Sentimental Value\n'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'Train Dreams\n'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'The Secret Agent\n'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'Marty Supreme\n'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'One Battle After Another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'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957" name="Google Shape;957;g3f7f79946b1_0_1555"/>
          <p:cNvGrpSpPr/>
          <p:nvPr/>
        </p:nvGrpSpPr>
        <p:grpSpPr>
          <a:xfrm>
            <a:off x="5701050" y="1131925"/>
            <a:ext cx="1954800" cy="1692575"/>
            <a:chOff x="7091100" y="842400"/>
            <a:chExt cx="1954800" cy="1692575"/>
          </a:xfrm>
        </p:grpSpPr>
        <p:sp>
          <p:nvSpPr>
            <p:cNvPr id="958" name="Google Shape;958;g3f7f79946b1_0_1555"/>
            <p:cNvSpPr/>
            <p:nvPr/>
          </p:nvSpPr>
          <p:spPr>
            <a:xfrm>
              <a:off x="7091100" y="842400"/>
              <a:ext cx="1954800" cy="12147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41, 45, 50,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46, 43, 43, 39, 41, 48, 48,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46, 52, 54, 48, 46, 46, 46,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45, 45, 45, 43, 39, 41, 39,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41, 45, 46, 48,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g3f7f79946b1_0_1555"/>
            <p:cNvSpPr txBox="1"/>
            <p:nvPr/>
          </p:nvSpPr>
          <p:spPr>
            <a:xfrm>
              <a:off x="7115250" y="2141375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temps.dat</a:t>
              </a:r>
              <a:endParaRPr sz="16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960" name="Google Shape;960;g3f7f79946b1_0_1555"/>
          <p:cNvSpPr txBox="1"/>
          <p:nvPr/>
        </p:nvSpPr>
        <p:spPr>
          <a:xfrm>
            <a:off x="5014500" y="2932525"/>
            <a:ext cx="3327900" cy="13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0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'41, 45, 50,\n'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0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'46, 43, 43, 39, 41, 48, 48,\n'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'46, 52, 54, 48, 46, 46, 46,\n'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0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'45, 45, 45, 43, 39, 41, 39,\n'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0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'41, 45, 46, 48,'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961" name="Google Shape;961;g3f7f79946b1_0_1555"/>
          <p:cNvGrpSpPr/>
          <p:nvPr/>
        </p:nvGrpSpPr>
        <p:grpSpPr>
          <a:xfrm>
            <a:off x="1488150" y="1131925"/>
            <a:ext cx="1954800" cy="1692575"/>
            <a:chOff x="7091100" y="842400"/>
            <a:chExt cx="1954800" cy="1692575"/>
          </a:xfrm>
        </p:grpSpPr>
        <p:sp>
          <p:nvSpPr>
            <p:cNvPr id="962" name="Google Shape;962;g3f7f79946b1_0_1555"/>
            <p:cNvSpPr/>
            <p:nvPr/>
          </p:nvSpPr>
          <p:spPr>
            <a:xfrm>
              <a:off x="7091100" y="842400"/>
              <a:ext cx="1954800" cy="12147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Frankenstein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Sinners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F1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Hamnet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…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3" name="Google Shape;963;g3f7f79946b1_0_1555"/>
            <p:cNvSpPr txBox="1"/>
            <p:nvPr/>
          </p:nvSpPr>
          <p:spPr>
            <a:xfrm>
              <a:off x="7115250" y="2141375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nominees.txt</a:t>
              </a:r>
              <a:endParaRPr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964" name="Google Shape;964;g3f7f79946b1_0_1555"/>
          <p:cNvSpPr/>
          <p:nvPr/>
        </p:nvSpPr>
        <p:spPr>
          <a:xfrm>
            <a:off x="3910800" y="1400125"/>
            <a:ext cx="1322400" cy="7074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now?</a:t>
            </a:r>
            <a:endParaRPr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f7f79946b1_0_8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23" name="Google Shape;223;g3f7f79946b1_0_84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1"/>
                </a:solidFill>
              </a:rPr>
              <a:t>Logistics</a:t>
            </a:r>
            <a:endParaRPr sz="2400" b="1" dirty="0">
              <a:solidFill>
                <a:schemeClr val="accent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Held in-class on Monday, July 20th (in HRC 155 - this room!)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You </a:t>
            </a:r>
            <a:r>
              <a:rPr lang="en" b="1" dirty="0"/>
              <a:t>may</a:t>
            </a:r>
            <a:r>
              <a:rPr lang="en" dirty="0"/>
              <a:t> bring </a:t>
            </a:r>
            <a:r>
              <a:rPr lang="en" b="1" u="sng" dirty="0"/>
              <a:t>one sheet</a:t>
            </a:r>
            <a:r>
              <a:rPr lang="en" b="1" dirty="0"/>
              <a:t> of 8.5 x 11 inch paper as your own cheat sheet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You will be provided with an additional reference sheet as part of the exam packet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3"/>
                </a:solidFill>
              </a:rPr>
              <a:t>Resources</a:t>
            </a:r>
            <a:endParaRPr sz="2400" b="1" dirty="0">
              <a:solidFill>
                <a:schemeClr val="accent3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Past midterm exams</a:t>
            </a:r>
            <a:r>
              <a:rPr lang="en" dirty="0"/>
              <a:t> (+ answer keys) on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course website midterm page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Office Hours + Ed :)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dirty="0">
                <a:solidFill>
                  <a:schemeClr val="accent4"/>
                </a:solidFill>
              </a:rPr>
              <a:t>Questions?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224" name="Google Shape;224;g3f7f79946b1_0_84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Midterm Exam</a:t>
            </a:r>
            <a:endParaRPr/>
          </a:p>
        </p:txBody>
      </p:sp>
      <p:sp>
        <p:nvSpPr>
          <p:cNvPr id="225" name="Google Shape;225;g3f7f79946b1_0_842"/>
          <p:cNvSpPr/>
          <p:nvPr/>
        </p:nvSpPr>
        <p:spPr>
          <a:xfrm>
            <a:off x="6428699" y="471273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g3f7f79946b1_0_842"/>
          <p:cNvSpPr txBox="1"/>
          <p:nvPr/>
        </p:nvSpPr>
        <p:spPr>
          <a:xfrm>
            <a:off x="7139380" y="466101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210;g3ef6940a823_0_319" title="slido.png">
            <a:extLst>
              <a:ext uri="{FF2B5EF4-FFF2-40B4-BE49-F238E27FC236}">
                <a16:creationId xmlns:a16="http://schemas.microsoft.com/office/drawing/2014/main" id="{F70E87B6-8DBB-82CC-7027-1291B1DD840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3475" y="3903623"/>
            <a:ext cx="1153201" cy="11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f7f79946b1_0_8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32" name="Google Shape;232;g3f7f79946b1_0_85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What’s in a File?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File Systems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Reading Files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Writing to Files</a:t>
            </a:r>
            <a:endParaRPr sz="2400"/>
          </a:p>
        </p:txBody>
      </p:sp>
      <p:sp>
        <p:nvSpPr>
          <p:cNvPr id="233" name="Google Shape;233;g3f7f79946b1_0_8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234" name="Google Shape;234;g3f7f79946b1_0_852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f7f79946b1_0_8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40" name="Google Shape;240;g3f7f79946b1_0_85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/>
              <a:t>A </a:t>
            </a:r>
            <a:r>
              <a:rPr lang="en" sz="2400" b="1">
                <a:solidFill>
                  <a:schemeClr val="accent3"/>
                </a:solidFill>
              </a:rPr>
              <a:t>file</a:t>
            </a:r>
            <a:r>
              <a:rPr lang="en" sz="2400"/>
              <a:t> is a </a:t>
            </a:r>
            <a:r>
              <a:rPr lang="en" sz="2400" b="1">
                <a:solidFill>
                  <a:schemeClr val="accent1"/>
                </a:solidFill>
              </a:rPr>
              <a:t>collection of data</a:t>
            </a:r>
            <a:r>
              <a:rPr lang="en" sz="2400"/>
              <a:t> stored in a </a:t>
            </a:r>
            <a:r>
              <a:rPr lang="en" sz="2400" b="1">
                <a:solidFill>
                  <a:schemeClr val="accent4"/>
                </a:solidFill>
              </a:rPr>
              <a:t>structured format</a:t>
            </a:r>
            <a:r>
              <a:rPr lang="en" sz="2400"/>
              <a:t>.</a:t>
            </a:r>
            <a:endParaRPr/>
          </a:p>
        </p:txBody>
      </p:sp>
      <p:sp>
        <p:nvSpPr>
          <p:cNvPr id="241" name="Google Shape;241;g3f7f79946b1_0_85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a File?</a:t>
            </a:r>
            <a:endParaRPr/>
          </a:p>
        </p:txBody>
      </p:sp>
      <p:grpSp>
        <p:nvGrpSpPr>
          <p:cNvPr id="242" name="Google Shape;242;g3f7f79946b1_0_859"/>
          <p:cNvGrpSpPr/>
          <p:nvPr/>
        </p:nvGrpSpPr>
        <p:grpSpPr>
          <a:xfrm>
            <a:off x="1561900" y="1821550"/>
            <a:ext cx="1735500" cy="2703675"/>
            <a:chOff x="1561900" y="1821550"/>
            <a:chExt cx="1735500" cy="2703675"/>
          </a:xfrm>
        </p:grpSpPr>
        <p:sp>
          <p:nvSpPr>
            <p:cNvPr id="243" name="Google Shape;243;g3f7f79946b1_0_859"/>
            <p:cNvSpPr/>
            <p:nvPr/>
          </p:nvSpPr>
          <p:spPr>
            <a:xfrm>
              <a:off x="1561900" y="1821550"/>
              <a:ext cx="1735500" cy="2211900"/>
            </a:xfrm>
            <a:prstGeom prst="roundRect">
              <a:avLst>
                <a:gd name="adj" fmla="val 12080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According to all known laws of aviation, there is no way a bee should be able to fly.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Its wings are too small to get its fat little body off the ground.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bee, of course, flies anyway because bees don't care what humans think is impossible.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Yellow, black. Yellow, black. Yellow, black. Yellow, black.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Ooh, black and yellow!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Let's shake it up a little.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Barry! Breakfast is ready!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Coming!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Hang on a second.</a:t>
              </a:r>
              <a:endParaRPr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g3f7f79946b1_0_859"/>
            <p:cNvSpPr txBox="1"/>
            <p:nvPr/>
          </p:nvSpPr>
          <p:spPr>
            <a:xfrm>
              <a:off x="1748200" y="4131625"/>
              <a:ext cx="136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text.txt</a:t>
              </a:r>
              <a:endParaRPr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grpSp>
        <p:nvGrpSpPr>
          <p:cNvPr id="245" name="Google Shape;245;g3f7f79946b1_0_859"/>
          <p:cNvGrpSpPr/>
          <p:nvPr/>
        </p:nvGrpSpPr>
        <p:grpSpPr>
          <a:xfrm>
            <a:off x="5846600" y="1821550"/>
            <a:ext cx="1735500" cy="2703675"/>
            <a:chOff x="5846600" y="1821550"/>
            <a:chExt cx="1735500" cy="2703675"/>
          </a:xfrm>
        </p:grpSpPr>
        <p:sp>
          <p:nvSpPr>
            <p:cNvPr id="246" name="Google Shape;246;g3f7f79946b1_0_859"/>
            <p:cNvSpPr/>
            <p:nvPr/>
          </p:nvSpPr>
          <p:spPr>
            <a:xfrm>
              <a:off x="5846600" y="1821550"/>
              <a:ext cx="1735500" cy="2211900"/>
            </a:xfrm>
            <a:prstGeom prst="roundRect">
              <a:avLst>
                <a:gd name="adj" fmla="val 12080"/>
              </a:avLst>
            </a:pr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41, 45, 50,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46, 43, 43, 39, 41, 48, 48,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46, 52, 54, 48, 46, 46, 46,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45, 45, 45, 43, 39, 41, 39,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41, 45, 46, 48,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g3f7f79946b1_0_859"/>
            <p:cNvSpPr txBox="1"/>
            <p:nvPr/>
          </p:nvSpPr>
          <p:spPr>
            <a:xfrm>
              <a:off x="6032900" y="4131625"/>
              <a:ext cx="136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data.dat</a:t>
              </a:r>
              <a:endParaRPr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grpSp>
        <p:nvGrpSpPr>
          <p:cNvPr id="248" name="Google Shape;248;g3f7f79946b1_0_859"/>
          <p:cNvGrpSpPr/>
          <p:nvPr/>
        </p:nvGrpSpPr>
        <p:grpSpPr>
          <a:xfrm>
            <a:off x="3704250" y="1821550"/>
            <a:ext cx="1735500" cy="2703675"/>
            <a:chOff x="3704250" y="1821550"/>
            <a:chExt cx="1735500" cy="2703675"/>
          </a:xfrm>
        </p:grpSpPr>
        <p:sp>
          <p:nvSpPr>
            <p:cNvPr id="249" name="Google Shape;249;g3f7f79946b1_0_859"/>
            <p:cNvSpPr/>
            <p:nvPr/>
          </p:nvSpPr>
          <p:spPr>
            <a:xfrm>
              <a:off x="3704250" y="1821550"/>
              <a:ext cx="1735500" cy="2211900"/>
            </a:xfrm>
            <a:prstGeom prst="roundRect">
              <a:avLst>
                <a:gd name="adj" fmla="val 12080"/>
              </a:avLst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g3f7f79946b1_0_859"/>
            <p:cNvSpPr txBox="1"/>
            <p:nvPr/>
          </p:nvSpPr>
          <p:spPr>
            <a:xfrm>
              <a:off x="3890550" y="4131625"/>
              <a:ext cx="136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exam.pdf</a:t>
              </a:r>
              <a:endParaRPr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pic>
          <p:nvPicPr>
            <p:cNvPr id="251" name="Google Shape;251;g3f7f79946b1_0_859" title="Screenshot 2026-01-25 at 11.59.02 AM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801600" y="1920388"/>
              <a:ext cx="1540801" cy="201422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f7f79946b1_0_8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57" name="Google Shape;257;g3f7f79946b1_0_87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/>
              <a:t>A </a:t>
            </a:r>
            <a:r>
              <a:rPr lang="en" sz="2400" b="1">
                <a:solidFill>
                  <a:schemeClr val="accent3"/>
                </a:solidFill>
              </a:rPr>
              <a:t>file</a:t>
            </a:r>
            <a:r>
              <a:rPr lang="en" sz="2400"/>
              <a:t> is a </a:t>
            </a:r>
            <a:r>
              <a:rPr lang="en" sz="2400" b="1">
                <a:solidFill>
                  <a:schemeClr val="accent1"/>
                </a:solidFill>
              </a:rPr>
              <a:t>collection of data</a:t>
            </a:r>
            <a:r>
              <a:rPr lang="en" sz="2400"/>
              <a:t> stored in a </a:t>
            </a:r>
            <a:r>
              <a:rPr lang="en" sz="2400" b="1">
                <a:solidFill>
                  <a:schemeClr val="accent4"/>
                </a:solidFill>
              </a:rPr>
              <a:t>structured format</a:t>
            </a:r>
            <a:r>
              <a:rPr lang="en" sz="2400"/>
              <a:t>.</a:t>
            </a:r>
            <a:endParaRPr/>
          </a:p>
        </p:txBody>
      </p:sp>
      <p:sp>
        <p:nvSpPr>
          <p:cNvPr id="258" name="Google Shape;258;g3f7f79946b1_0_8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Files</a:t>
            </a:r>
            <a:endParaRPr/>
          </a:p>
        </p:txBody>
      </p:sp>
      <p:sp>
        <p:nvSpPr>
          <p:cNvPr id="259" name="Google Shape;259;g3f7f79946b1_0_875"/>
          <p:cNvSpPr/>
          <p:nvPr/>
        </p:nvSpPr>
        <p:spPr>
          <a:xfrm>
            <a:off x="6676050" y="1897750"/>
            <a:ext cx="1735500" cy="2211900"/>
          </a:xfrm>
          <a:prstGeom prst="roundRect">
            <a:avLst>
              <a:gd name="adj" fmla="val 12080"/>
            </a:avLst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3f7f79946b1_0_875"/>
          <p:cNvSpPr txBox="1"/>
          <p:nvPr/>
        </p:nvSpPr>
        <p:spPr>
          <a:xfrm>
            <a:off x="6862350" y="4207825"/>
            <a:ext cx="1362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61" name="Google Shape;261;g3f7f79946b1_0_875"/>
          <p:cNvSpPr/>
          <p:nvPr/>
        </p:nvSpPr>
        <p:spPr>
          <a:xfrm>
            <a:off x="6938100" y="21962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f7f79946b1_0_875"/>
          <p:cNvSpPr/>
          <p:nvPr/>
        </p:nvSpPr>
        <p:spPr>
          <a:xfrm>
            <a:off x="6938100" y="24418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f7f79946b1_0_875"/>
          <p:cNvSpPr/>
          <p:nvPr/>
        </p:nvSpPr>
        <p:spPr>
          <a:xfrm>
            <a:off x="6938100" y="2687400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f7f79946b1_0_875"/>
          <p:cNvSpPr/>
          <p:nvPr/>
        </p:nvSpPr>
        <p:spPr>
          <a:xfrm>
            <a:off x="6938100" y="2932988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f7f79946b1_0_875"/>
          <p:cNvSpPr/>
          <p:nvPr/>
        </p:nvSpPr>
        <p:spPr>
          <a:xfrm>
            <a:off x="6938100" y="3178588"/>
            <a:ext cx="12114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f7f79946b1_0_875"/>
          <p:cNvSpPr/>
          <p:nvPr/>
        </p:nvSpPr>
        <p:spPr>
          <a:xfrm>
            <a:off x="6938100" y="3424199"/>
            <a:ext cx="693000" cy="6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7" name="Google Shape;267;g3f7f79946b1_0_8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3750" y="2375850"/>
            <a:ext cx="1255725" cy="1255725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g3f7f79946b1_0_875"/>
          <p:cNvSpPr txBox="1"/>
          <p:nvPr/>
        </p:nvSpPr>
        <p:spPr>
          <a:xfrm>
            <a:off x="311700" y="1822500"/>
            <a:ext cx="3660300" cy="4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use a file, we might want to: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f7f79946b1_0_875"/>
          <p:cNvSpPr txBox="1"/>
          <p:nvPr/>
        </p:nvSpPr>
        <p:spPr>
          <a:xfrm>
            <a:off x="311700" y="2510475"/>
            <a:ext cx="3660300" cy="4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Calibri"/>
              <a:buChar char="●"/>
            </a:pPr>
            <a:r>
              <a:rPr lang="en" sz="20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get data </a:t>
            </a:r>
            <a:r>
              <a:rPr lang="en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file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f7f79946b1_0_875"/>
          <p:cNvSpPr txBox="1"/>
          <p:nvPr/>
        </p:nvSpPr>
        <p:spPr>
          <a:xfrm>
            <a:off x="311700" y="3198450"/>
            <a:ext cx="3660300" cy="4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Calibri"/>
              <a:buChar char="●"/>
            </a:pPr>
            <a:r>
              <a:rPr lang="en" sz="20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store data </a:t>
            </a:r>
            <a:r>
              <a:rPr lang="en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file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f7f79946b1_0_875"/>
          <p:cNvSpPr/>
          <p:nvPr/>
        </p:nvSpPr>
        <p:spPr>
          <a:xfrm>
            <a:off x="5751225" y="3087313"/>
            <a:ext cx="733800" cy="23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f7f79946b1_0_875"/>
          <p:cNvSpPr/>
          <p:nvPr/>
        </p:nvSpPr>
        <p:spPr>
          <a:xfrm rot="10800000">
            <a:off x="5751225" y="2615488"/>
            <a:ext cx="733800" cy="23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f7f79946b1_0_875"/>
          <p:cNvSpPr/>
          <p:nvPr/>
        </p:nvSpPr>
        <p:spPr>
          <a:xfrm>
            <a:off x="458700" y="3929425"/>
            <a:ext cx="3366300" cy="733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order to do this, we need to know the file’s </a:t>
            </a:r>
            <a:r>
              <a:rPr lang="en" sz="16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it’s </a:t>
            </a:r>
            <a:r>
              <a:rPr lang="en" sz="16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location</a:t>
            </a:r>
            <a:endParaRPr sz="16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7f79946b1_0_875"/>
          <p:cNvSpPr/>
          <p:nvPr/>
        </p:nvSpPr>
        <p:spPr>
          <a:xfrm>
            <a:off x="6897302" y="4228770"/>
            <a:ext cx="1293000" cy="3936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" name="Google Shape;279;g3f7f79946b1_0_897"/>
          <p:cNvGrpSpPr/>
          <p:nvPr/>
        </p:nvGrpSpPr>
        <p:grpSpPr>
          <a:xfrm>
            <a:off x="5368262" y="3985563"/>
            <a:ext cx="517588" cy="762837"/>
            <a:chOff x="5368262" y="3985563"/>
            <a:chExt cx="517588" cy="762837"/>
          </a:xfrm>
        </p:grpSpPr>
        <p:grpSp>
          <p:nvGrpSpPr>
            <p:cNvPr id="280" name="Google Shape;280;g3f7f79946b1_0_897"/>
            <p:cNvGrpSpPr/>
            <p:nvPr/>
          </p:nvGrpSpPr>
          <p:grpSpPr>
            <a:xfrm>
              <a:off x="5368262" y="3985563"/>
              <a:ext cx="517588" cy="762837"/>
              <a:chOff x="5368262" y="3985563"/>
              <a:chExt cx="517588" cy="762837"/>
            </a:xfrm>
          </p:grpSpPr>
          <p:cxnSp>
            <p:nvCxnSpPr>
              <p:cNvPr id="281" name="Google Shape;281;g3f7f79946b1_0_897"/>
              <p:cNvCxnSpPr/>
              <p:nvPr/>
            </p:nvCxnSpPr>
            <p:spPr>
              <a:xfrm rot="-5400000" flipH="1">
                <a:off x="5169662" y="4184163"/>
                <a:ext cx="606000" cy="208800"/>
              </a:xfrm>
              <a:prstGeom prst="bentConnector2">
                <a:avLst/>
              </a:prstGeom>
              <a:noFill/>
              <a:ln w="19050" cap="flat" cmpd="sng">
                <a:solidFill>
                  <a:srgbClr val="B7B7B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82" name="Google Shape;282;g3f7f79946b1_0_897"/>
              <p:cNvSpPr/>
              <p:nvPr/>
            </p:nvSpPr>
            <p:spPr>
              <a:xfrm>
                <a:off x="5576850" y="4354800"/>
                <a:ext cx="309000" cy="393600"/>
              </a:xfrm>
              <a:prstGeom prst="roundRect">
                <a:avLst>
                  <a:gd name="adj" fmla="val 12080"/>
                </a:avLst>
              </a:prstGeom>
              <a:noFill/>
              <a:ln w="124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6250" tIns="16250" rIns="16250" bIns="1625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9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" name="Google Shape;283;g3f7f79946b1_0_897"/>
              <p:cNvSpPr/>
              <p:nvPr/>
            </p:nvSpPr>
            <p:spPr>
              <a:xfrm>
                <a:off x="5623492" y="4495348"/>
                <a:ext cx="215700" cy="12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6250" tIns="16250" rIns="16250" bIns="1625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9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284;g3f7f79946b1_0_897"/>
              <p:cNvSpPr/>
              <p:nvPr/>
            </p:nvSpPr>
            <p:spPr>
              <a:xfrm>
                <a:off x="5623492" y="4539060"/>
                <a:ext cx="215700" cy="12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6250" tIns="16250" rIns="16250" bIns="1625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9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5" name="Google Shape;285;g3f7f79946b1_0_897"/>
              <p:cNvSpPr/>
              <p:nvPr/>
            </p:nvSpPr>
            <p:spPr>
              <a:xfrm>
                <a:off x="5623492" y="4582774"/>
                <a:ext cx="215700" cy="12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6250" tIns="16250" rIns="16250" bIns="1625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9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6" name="Google Shape;286;g3f7f79946b1_0_897"/>
              <p:cNvSpPr/>
              <p:nvPr/>
            </p:nvSpPr>
            <p:spPr>
              <a:xfrm>
                <a:off x="5699692" y="4626490"/>
                <a:ext cx="123600" cy="12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6250" tIns="16250" rIns="16250" bIns="1625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9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7" name="Google Shape;287;g3f7f79946b1_0_897"/>
            <p:cNvSpPr/>
            <p:nvPr/>
          </p:nvSpPr>
          <p:spPr>
            <a:xfrm>
              <a:off x="5623492" y="4407921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g3f7f79946b1_0_897"/>
            <p:cNvSpPr/>
            <p:nvPr/>
          </p:nvSpPr>
          <p:spPr>
            <a:xfrm>
              <a:off x="5623492" y="4451634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9" name="Google Shape;289;g3f7f79946b1_0_897"/>
          <p:cNvGrpSpPr/>
          <p:nvPr/>
        </p:nvGrpSpPr>
        <p:grpSpPr>
          <a:xfrm>
            <a:off x="7819785" y="2398588"/>
            <a:ext cx="725811" cy="1833870"/>
            <a:chOff x="7819785" y="2398588"/>
            <a:chExt cx="725811" cy="1833870"/>
          </a:xfrm>
        </p:grpSpPr>
        <p:cxnSp>
          <p:nvCxnSpPr>
            <p:cNvPr id="290" name="Google Shape;290;g3f7f79946b1_0_897"/>
            <p:cNvCxnSpPr/>
            <p:nvPr/>
          </p:nvCxnSpPr>
          <p:spPr>
            <a:xfrm rot="-5400000" flipH="1">
              <a:off x="7621185" y="2597263"/>
              <a:ext cx="606000" cy="208800"/>
            </a:xfrm>
            <a:prstGeom prst="bentConnector2">
              <a:avLst/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1" name="Google Shape;291;g3f7f79946b1_0_897"/>
            <p:cNvCxnSpPr/>
            <p:nvPr/>
          </p:nvCxnSpPr>
          <p:spPr>
            <a:xfrm rot="-5400000" flipH="1">
              <a:off x="7097385" y="3120988"/>
              <a:ext cx="1653600" cy="208800"/>
            </a:xfrm>
            <a:prstGeom prst="bentConnector2">
              <a:avLst/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92" name="Google Shape;292;g3f7f79946b1_0_897"/>
            <p:cNvGrpSpPr/>
            <p:nvPr/>
          </p:nvGrpSpPr>
          <p:grpSpPr>
            <a:xfrm>
              <a:off x="7996914" y="2775670"/>
              <a:ext cx="548683" cy="409263"/>
              <a:chOff x="2096700" y="4214217"/>
              <a:chExt cx="815400" cy="608208"/>
            </a:xfrm>
          </p:grpSpPr>
          <p:sp>
            <p:nvSpPr>
              <p:cNvPr id="293" name="Google Shape;293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4" name="Google Shape;294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1525" tIns="61525" rIns="61525" bIns="615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8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Vietnam</a:t>
                </a:r>
                <a:endParaRPr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6" name="Google Shape;296;g3f7f79946b1_0_897"/>
            <p:cNvGrpSpPr/>
            <p:nvPr/>
          </p:nvGrpSpPr>
          <p:grpSpPr>
            <a:xfrm>
              <a:off x="7996914" y="3823195"/>
              <a:ext cx="548683" cy="409263"/>
              <a:chOff x="2096700" y="4214217"/>
              <a:chExt cx="815400" cy="608208"/>
            </a:xfrm>
          </p:grpSpPr>
          <p:sp>
            <p:nvSpPr>
              <p:cNvPr id="297" name="Google Shape;297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298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9" name="Google Shape;299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1525" tIns="61525" rIns="61525" bIns="615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8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Ireland</a:t>
                </a:r>
                <a:endParaRPr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00" name="Google Shape;300;g3f7f79946b1_0_897"/>
          <p:cNvGrpSpPr/>
          <p:nvPr/>
        </p:nvGrpSpPr>
        <p:grpSpPr>
          <a:xfrm>
            <a:off x="6224848" y="2347050"/>
            <a:ext cx="1098750" cy="833175"/>
            <a:chOff x="6224848" y="2347050"/>
            <a:chExt cx="1098750" cy="833175"/>
          </a:xfrm>
        </p:grpSpPr>
        <p:cxnSp>
          <p:nvCxnSpPr>
            <p:cNvPr id="301" name="Google Shape;301;g3f7f79946b1_0_897"/>
            <p:cNvCxnSpPr>
              <a:stCxn id="302" idx="2"/>
              <a:endCxn id="303" idx="0"/>
            </p:cNvCxnSpPr>
            <p:nvPr/>
          </p:nvCxnSpPr>
          <p:spPr>
            <a:xfrm rot="-5400000" flipH="1">
              <a:off x="6746075" y="2363550"/>
              <a:ext cx="439500" cy="406500"/>
            </a:xfrm>
            <a:prstGeom prst="bentConnector3">
              <a:avLst>
                <a:gd name="adj1" fmla="val 50009"/>
              </a:avLst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4" name="Google Shape;304;g3f7f79946b1_0_897"/>
            <p:cNvCxnSpPr>
              <a:stCxn id="302" idx="2"/>
              <a:endCxn id="305" idx="0"/>
            </p:cNvCxnSpPr>
            <p:nvPr/>
          </p:nvCxnSpPr>
          <p:spPr>
            <a:xfrm rot="5400000">
              <a:off x="6351275" y="2375250"/>
              <a:ext cx="439500" cy="383100"/>
            </a:xfrm>
            <a:prstGeom prst="bentConnector3">
              <a:avLst>
                <a:gd name="adj1" fmla="val 50009"/>
              </a:avLst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6" name="Google Shape;306;g3f7f79946b1_0_897"/>
            <p:cNvCxnSpPr>
              <a:stCxn id="302" idx="2"/>
              <a:endCxn id="307" idx="0"/>
            </p:cNvCxnSpPr>
            <p:nvPr/>
          </p:nvCxnSpPr>
          <p:spPr>
            <a:xfrm>
              <a:off x="6762575" y="2347050"/>
              <a:ext cx="0" cy="433200"/>
            </a:xfrm>
            <a:prstGeom prst="straightConnector1">
              <a:avLst/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05" name="Google Shape;305;g3f7f79946b1_0_897"/>
            <p:cNvSpPr/>
            <p:nvPr/>
          </p:nvSpPr>
          <p:spPr>
            <a:xfrm>
              <a:off x="6224848" y="2786625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g3f7f79946b1_0_897"/>
            <p:cNvSpPr/>
            <p:nvPr/>
          </p:nvSpPr>
          <p:spPr>
            <a:xfrm>
              <a:off x="6259842" y="2839746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g3f7f79946b1_0_897"/>
            <p:cNvSpPr/>
            <p:nvPr/>
          </p:nvSpPr>
          <p:spPr>
            <a:xfrm>
              <a:off x="6259842" y="288345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g3f7f79946b1_0_897"/>
            <p:cNvSpPr/>
            <p:nvPr/>
          </p:nvSpPr>
          <p:spPr>
            <a:xfrm>
              <a:off x="6259842" y="2927173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g3f7f79946b1_0_897"/>
            <p:cNvSpPr/>
            <p:nvPr/>
          </p:nvSpPr>
          <p:spPr>
            <a:xfrm>
              <a:off x="6271491" y="2970885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g3f7f79946b1_0_897"/>
            <p:cNvSpPr/>
            <p:nvPr/>
          </p:nvSpPr>
          <p:spPr>
            <a:xfrm>
              <a:off x="6271491" y="301459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g3f7f79946b1_0_897"/>
            <p:cNvSpPr/>
            <p:nvPr/>
          </p:nvSpPr>
          <p:spPr>
            <a:xfrm>
              <a:off x="6347691" y="3058315"/>
              <a:ext cx="1236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g3f7f79946b1_0_897"/>
            <p:cNvSpPr/>
            <p:nvPr/>
          </p:nvSpPr>
          <p:spPr>
            <a:xfrm>
              <a:off x="6608061" y="2780375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g3f7f79946b1_0_897"/>
            <p:cNvSpPr/>
            <p:nvPr/>
          </p:nvSpPr>
          <p:spPr>
            <a:xfrm>
              <a:off x="6643055" y="2833496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g3f7f79946b1_0_897"/>
            <p:cNvSpPr/>
            <p:nvPr/>
          </p:nvSpPr>
          <p:spPr>
            <a:xfrm>
              <a:off x="6643055" y="287720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g3f7f79946b1_0_897"/>
            <p:cNvSpPr/>
            <p:nvPr/>
          </p:nvSpPr>
          <p:spPr>
            <a:xfrm>
              <a:off x="6643055" y="2920923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g3f7f79946b1_0_897"/>
            <p:cNvSpPr/>
            <p:nvPr/>
          </p:nvSpPr>
          <p:spPr>
            <a:xfrm>
              <a:off x="6654703" y="2964635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g3f7f79946b1_0_897"/>
            <p:cNvSpPr/>
            <p:nvPr/>
          </p:nvSpPr>
          <p:spPr>
            <a:xfrm>
              <a:off x="6654703" y="300834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g3f7f79946b1_0_897"/>
            <p:cNvSpPr/>
            <p:nvPr/>
          </p:nvSpPr>
          <p:spPr>
            <a:xfrm>
              <a:off x="6730903" y="3052065"/>
              <a:ext cx="1236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g3f7f79946b1_0_897"/>
            <p:cNvSpPr/>
            <p:nvPr/>
          </p:nvSpPr>
          <p:spPr>
            <a:xfrm>
              <a:off x="7014598" y="2786625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g3f7f79946b1_0_897"/>
            <p:cNvSpPr/>
            <p:nvPr/>
          </p:nvSpPr>
          <p:spPr>
            <a:xfrm>
              <a:off x="7049592" y="2839746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g3f7f79946b1_0_897"/>
            <p:cNvSpPr/>
            <p:nvPr/>
          </p:nvSpPr>
          <p:spPr>
            <a:xfrm>
              <a:off x="7049592" y="288345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g3f7f79946b1_0_897"/>
            <p:cNvSpPr/>
            <p:nvPr/>
          </p:nvSpPr>
          <p:spPr>
            <a:xfrm>
              <a:off x="7049592" y="2927173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g3f7f79946b1_0_897"/>
            <p:cNvSpPr/>
            <p:nvPr/>
          </p:nvSpPr>
          <p:spPr>
            <a:xfrm>
              <a:off x="7061241" y="2970885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g3f7f79946b1_0_897"/>
            <p:cNvSpPr/>
            <p:nvPr/>
          </p:nvSpPr>
          <p:spPr>
            <a:xfrm>
              <a:off x="7061241" y="3014599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g3f7f79946b1_0_897"/>
            <p:cNvSpPr/>
            <p:nvPr/>
          </p:nvSpPr>
          <p:spPr>
            <a:xfrm>
              <a:off x="7137441" y="3058315"/>
              <a:ext cx="1236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g3f7f79946b1_0_897"/>
          <p:cNvGrpSpPr/>
          <p:nvPr/>
        </p:nvGrpSpPr>
        <p:grpSpPr>
          <a:xfrm>
            <a:off x="5060754" y="2398588"/>
            <a:ext cx="727505" cy="1833870"/>
            <a:chOff x="5060754" y="2398588"/>
            <a:chExt cx="727505" cy="1833870"/>
          </a:xfrm>
        </p:grpSpPr>
        <p:cxnSp>
          <p:nvCxnSpPr>
            <p:cNvPr id="327" name="Google Shape;327;g3f7f79946b1_0_897"/>
            <p:cNvCxnSpPr>
              <a:endCxn id="328" idx="1"/>
            </p:cNvCxnSpPr>
            <p:nvPr/>
          </p:nvCxnSpPr>
          <p:spPr>
            <a:xfrm rot="-5400000" flipH="1">
              <a:off x="4862154" y="2597263"/>
              <a:ext cx="606000" cy="208800"/>
            </a:xfrm>
            <a:prstGeom prst="bentConnector2">
              <a:avLst/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9" name="Google Shape;329;g3f7f79946b1_0_897"/>
            <p:cNvCxnSpPr>
              <a:endCxn id="330" idx="1"/>
            </p:cNvCxnSpPr>
            <p:nvPr/>
          </p:nvCxnSpPr>
          <p:spPr>
            <a:xfrm rot="-5400000" flipH="1">
              <a:off x="4338354" y="3120988"/>
              <a:ext cx="1653600" cy="208800"/>
            </a:xfrm>
            <a:prstGeom prst="bentConnector2">
              <a:avLst/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31" name="Google Shape;331;g3f7f79946b1_0_897"/>
            <p:cNvGrpSpPr/>
            <p:nvPr/>
          </p:nvGrpSpPr>
          <p:grpSpPr>
            <a:xfrm>
              <a:off x="5239576" y="2775670"/>
              <a:ext cx="548683" cy="409263"/>
              <a:chOff x="2096700" y="4214217"/>
              <a:chExt cx="815400" cy="608208"/>
            </a:xfrm>
          </p:grpSpPr>
          <p:sp>
            <p:nvSpPr>
              <p:cNvPr id="332" name="Google Shape;332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1525" tIns="61525" rIns="61525" bIns="615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8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LEC</a:t>
                </a:r>
                <a:endParaRPr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4" name="Google Shape;334;g3f7f79946b1_0_897"/>
            <p:cNvGrpSpPr/>
            <p:nvPr/>
          </p:nvGrpSpPr>
          <p:grpSpPr>
            <a:xfrm>
              <a:off x="5239576" y="3823195"/>
              <a:ext cx="548683" cy="409263"/>
              <a:chOff x="2096700" y="4214217"/>
              <a:chExt cx="815400" cy="608208"/>
            </a:xfrm>
          </p:grpSpPr>
          <p:sp>
            <p:nvSpPr>
              <p:cNvPr id="335" name="Google Shape;335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61525" tIns="61525" rIns="61525" bIns="615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42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" name="Google Shape;330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1525" tIns="61525" rIns="61525" bIns="615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8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HW</a:t>
                </a:r>
                <a:endParaRPr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37" name="Google Shape;337;g3f7f79946b1_0_8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38" name="Google Shape;338;g3f7f79946b1_0_89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4260300" cy="8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file system is a </a:t>
            </a:r>
            <a:r>
              <a:rPr lang="en" b="1">
                <a:solidFill>
                  <a:schemeClr val="accent4"/>
                </a:solidFill>
              </a:rPr>
              <a:t>hierarchical structure</a:t>
            </a:r>
            <a:r>
              <a:rPr lang="en"/>
              <a:t> that organizes files using (nested) </a:t>
            </a:r>
            <a:r>
              <a:rPr lang="en" b="1">
                <a:solidFill>
                  <a:schemeClr val="accent1"/>
                </a:solidFill>
              </a:rPr>
              <a:t>folders</a:t>
            </a:r>
            <a:endParaRPr b="1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accent1"/>
              </a:solidFill>
            </a:endParaRPr>
          </a:p>
        </p:txBody>
      </p:sp>
      <p:sp>
        <p:nvSpPr>
          <p:cNvPr id="339" name="Google Shape;339;g3f7f79946b1_0_89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Systems</a:t>
            </a:r>
            <a:endParaRPr/>
          </a:p>
        </p:txBody>
      </p:sp>
      <p:grpSp>
        <p:nvGrpSpPr>
          <p:cNvPr id="340" name="Google Shape;340;g3f7f79946b1_0_897"/>
          <p:cNvGrpSpPr/>
          <p:nvPr/>
        </p:nvGrpSpPr>
        <p:grpSpPr>
          <a:xfrm>
            <a:off x="6227375" y="326375"/>
            <a:ext cx="1070400" cy="965669"/>
            <a:chOff x="6227375" y="326375"/>
            <a:chExt cx="1070400" cy="965669"/>
          </a:xfrm>
        </p:grpSpPr>
        <p:sp>
          <p:nvSpPr>
            <p:cNvPr id="341" name="Google Shape;341;g3f7f79946b1_0_897"/>
            <p:cNvSpPr/>
            <p:nvPr/>
          </p:nvSpPr>
          <p:spPr>
            <a:xfrm>
              <a:off x="6227375" y="326375"/>
              <a:ext cx="1070400" cy="695700"/>
            </a:xfrm>
            <a:prstGeom prst="roundRect">
              <a:avLst>
                <a:gd name="adj" fmla="val 16667"/>
              </a:avLst>
            </a:prstGeom>
            <a:noFill/>
            <a:ln w="813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5075" tIns="65075" rIns="65075" bIns="6507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97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g3f7f79946b1_0_897"/>
            <p:cNvSpPr/>
            <p:nvPr/>
          </p:nvSpPr>
          <p:spPr>
            <a:xfrm>
              <a:off x="6684703" y="1011844"/>
              <a:ext cx="156000" cy="280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65075" tIns="65075" rIns="65075" bIns="6507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97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g3f7f79946b1_0_897"/>
            <p:cNvSpPr/>
            <p:nvPr/>
          </p:nvSpPr>
          <p:spPr>
            <a:xfrm>
              <a:off x="6567354" y="1209752"/>
              <a:ext cx="390600" cy="813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65075" tIns="65075" rIns="65075" bIns="6507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97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4" name="Google Shape;344;g3f7f79946b1_0_897"/>
          <p:cNvGrpSpPr/>
          <p:nvPr/>
        </p:nvGrpSpPr>
        <p:grpSpPr>
          <a:xfrm>
            <a:off x="4979538" y="1291052"/>
            <a:ext cx="3566063" cy="1156048"/>
            <a:chOff x="4979538" y="1291052"/>
            <a:chExt cx="3566063" cy="1156048"/>
          </a:xfrm>
        </p:grpSpPr>
        <p:cxnSp>
          <p:nvCxnSpPr>
            <p:cNvPr id="345" name="Google Shape;345;g3f7f79946b1_0_897"/>
            <p:cNvCxnSpPr>
              <a:stCxn id="343" idx="2"/>
              <a:endCxn id="346" idx="0"/>
            </p:cNvCxnSpPr>
            <p:nvPr/>
          </p:nvCxnSpPr>
          <p:spPr>
            <a:xfrm rot="5400000">
              <a:off x="5764854" y="913352"/>
              <a:ext cx="620100" cy="1375500"/>
            </a:xfrm>
            <a:prstGeom prst="bentConnector3">
              <a:avLst>
                <a:gd name="adj1" fmla="val 50012"/>
              </a:avLst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7" name="Google Shape;347;g3f7f79946b1_0_897"/>
            <p:cNvCxnSpPr>
              <a:stCxn id="343" idx="2"/>
              <a:endCxn id="348" idx="0"/>
            </p:cNvCxnSpPr>
            <p:nvPr/>
          </p:nvCxnSpPr>
          <p:spPr>
            <a:xfrm rot="-5400000" flipH="1">
              <a:off x="7140204" y="913502"/>
              <a:ext cx="620100" cy="1375200"/>
            </a:xfrm>
            <a:prstGeom prst="bentConnector3">
              <a:avLst>
                <a:gd name="adj1" fmla="val 50012"/>
              </a:avLst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9" name="Google Shape;349;g3f7f79946b1_0_897"/>
            <p:cNvCxnSpPr>
              <a:stCxn id="343" idx="2"/>
              <a:endCxn id="350" idx="0"/>
            </p:cNvCxnSpPr>
            <p:nvPr/>
          </p:nvCxnSpPr>
          <p:spPr>
            <a:xfrm rot="-5400000" flipH="1">
              <a:off x="6452904" y="1600802"/>
              <a:ext cx="620100" cy="600"/>
            </a:xfrm>
            <a:prstGeom prst="bentConnector3">
              <a:avLst>
                <a:gd name="adj1" fmla="val 50012"/>
              </a:avLst>
            </a:prstGeom>
            <a:noFill/>
            <a:ln w="19050" cap="flat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51" name="Google Shape;351;g3f7f79946b1_0_897"/>
            <p:cNvGrpSpPr/>
            <p:nvPr/>
          </p:nvGrpSpPr>
          <p:grpSpPr>
            <a:xfrm>
              <a:off x="6354875" y="1838892"/>
              <a:ext cx="815400" cy="608208"/>
              <a:chOff x="2096700" y="4214217"/>
              <a:chExt cx="815400" cy="608208"/>
            </a:xfrm>
          </p:grpSpPr>
          <p:sp>
            <p:nvSpPr>
              <p:cNvPr id="352" name="Google Shape;352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0" name="Google Shape;350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2" name="Google Shape;302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CSE 480</a:t>
                </a:r>
                <a:endParaRPr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3" name="Google Shape;353;g3f7f79946b1_0_897"/>
            <p:cNvGrpSpPr/>
            <p:nvPr/>
          </p:nvGrpSpPr>
          <p:grpSpPr>
            <a:xfrm>
              <a:off x="4979538" y="1838892"/>
              <a:ext cx="815400" cy="608208"/>
              <a:chOff x="2096700" y="4214217"/>
              <a:chExt cx="815400" cy="608208"/>
            </a:xfrm>
          </p:grpSpPr>
          <p:sp>
            <p:nvSpPr>
              <p:cNvPr id="354" name="Google Shape;354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" name="Google Shape;346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CSE 160</a:t>
                </a:r>
                <a:endParaRPr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6" name="Google Shape;356;g3f7f79946b1_0_897"/>
            <p:cNvGrpSpPr/>
            <p:nvPr/>
          </p:nvGrpSpPr>
          <p:grpSpPr>
            <a:xfrm>
              <a:off x="7730200" y="1838892"/>
              <a:ext cx="815400" cy="608208"/>
              <a:chOff x="2096700" y="4214217"/>
              <a:chExt cx="815400" cy="608208"/>
            </a:xfrm>
          </p:grpSpPr>
          <p:sp>
            <p:nvSpPr>
              <p:cNvPr id="357" name="Google Shape;357;g3f7f79946b1_0_897"/>
              <p:cNvSpPr/>
              <p:nvPr/>
            </p:nvSpPr>
            <p:spPr>
              <a:xfrm>
                <a:off x="2096700" y="4214217"/>
                <a:ext cx="4542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9E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g3f7f79946b1_0_897"/>
              <p:cNvSpPr/>
              <p:nvPr/>
            </p:nvSpPr>
            <p:spPr>
              <a:xfrm>
                <a:off x="2096700" y="4286625"/>
                <a:ext cx="815400" cy="535800"/>
              </a:xfrm>
              <a:prstGeom prst="roundRect">
                <a:avLst>
                  <a:gd name="adj" fmla="val 15220"/>
                </a:avLst>
              </a:prstGeom>
              <a:solidFill>
                <a:srgbClr val="F7D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3f7f79946b1_0_897"/>
              <p:cNvSpPr txBox="1"/>
              <p:nvPr/>
            </p:nvSpPr>
            <p:spPr>
              <a:xfrm>
                <a:off x="2141250" y="4386675"/>
                <a:ext cx="726300" cy="33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Travel</a:t>
                </a:r>
                <a:endParaRPr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59" name="Google Shape;359;g3f7f79946b1_0_897"/>
          <p:cNvGrpSpPr/>
          <p:nvPr/>
        </p:nvGrpSpPr>
        <p:grpSpPr>
          <a:xfrm>
            <a:off x="5156550" y="3307250"/>
            <a:ext cx="729300" cy="393613"/>
            <a:chOff x="5156550" y="3307250"/>
            <a:chExt cx="729300" cy="393613"/>
          </a:xfrm>
        </p:grpSpPr>
        <p:sp>
          <p:nvSpPr>
            <p:cNvPr id="360" name="Google Shape;360;g3f7f79946b1_0_897"/>
            <p:cNvSpPr/>
            <p:nvPr/>
          </p:nvSpPr>
          <p:spPr>
            <a:xfrm>
              <a:off x="5156550" y="3307263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g3f7f79946b1_0_897"/>
            <p:cNvSpPr/>
            <p:nvPr/>
          </p:nvSpPr>
          <p:spPr>
            <a:xfrm>
              <a:off x="5203192" y="3360383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g3f7f79946b1_0_897"/>
            <p:cNvSpPr/>
            <p:nvPr/>
          </p:nvSpPr>
          <p:spPr>
            <a:xfrm>
              <a:off x="5203192" y="3404097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g3f7f79946b1_0_897"/>
            <p:cNvSpPr/>
            <p:nvPr/>
          </p:nvSpPr>
          <p:spPr>
            <a:xfrm>
              <a:off x="5203192" y="3447811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g3f7f79946b1_0_897"/>
            <p:cNvSpPr/>
            <p:nvPr/>
          </p:nvSpPr>
          <p:spPr>
            <a:xfrm>
              <a:off x="5203192" y="3491522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g3f7f79946b1_0_897"/>
            <p:cNvSpPr/>
            <p:nvPr/>
          </p:nvSpPr>
          <p:spPr>
            <a:xfrm>
              <a:off x="5203192" y="3535236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g3f7f79946b1_0_897"/>
            <p:cNvSpPr/>
            <p:nvPr/>
          </p:nvSpPr>
          <p:spPr>
            <a:xfrm>
              <a:off x="5279392" y="3578952"/>
              <a:ext cx="1236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g3f7f79946b1_0_897"/>
            <p:cNvSpPr/>
            <p:nvPr/>
          </p:nvSpPr>
          <p:spPr>
            <a:xfrm>
              <a:off x="5576850" y="3307250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g3f7f79946b1_0_897"/>
            <p:cNvSpPr/>
            <p:nvPr/>
          </p:nvSpPr>
          <p:spPr>
            <a:xfrm>
              <a:off x="5623492" y="3360371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g3f7f79946b1_0_897"/>
            <p:cNvSpPr/>
            <p:nvPr/>
          </p:nvSpPr>
          <p:spPr>
            <a:xfrm>
              <a:off x="5623492" y="3404084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g3f7f79946b1_0_897"/>
            <p:cNvSpPr/>
            <p:nvPr/>
          </p:nvSpPr>
          <p:spPr>
            <a:xfrm>
              <a:off x="5623492" y="3447798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g3f7f79946b1_0_897"/>
            <p:cNvSpPr/>
            <p:nvPr/>
          </p:nvSpPr>
          <p:spPr>
            <a:xfrm>
              <a:off x="5623492" y="3491510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g3f7f79946b1_0_897"/>
            <p:cNvSpPr/>
            <p:nvPr/>
          </p:nvSpPr>
          <p:spPr>
            <a:xfrm>
              <a:off x="5623492" y="3535224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g3f7f79946b1_0_897"/>
            <p:cNvSpPr/>
            <p:nvPr/>
          </p:nvSpPr>
          <p:spPr>
            <a:xfrm>
              <a:off x="5699692" y="3578940"/>
              <a:ext cx="1236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4" name="Google Shape;374;g3f7f79946b1_0_897"/>
          <p:cNvGrpSpPr/>
          <p:nvPr/>
        </p:nvGrpSpPr>
        <p:grpSpPr>
          <a:xfrm>
            <a:off x="7906613" y="3307250"/>
            <a:ext cx="729300" cy="393613"/>
            <a:chOff x="7906613" y="3307250"/>
            <a:chExt cx="729300" cy="393613"/>
          </a:xfrm>
        </p:grpSpPr>
        <p:sp>
          <p:nvSpPr>
            <p:cNvPr id="375" name="Google Shape;375;g3f7f79946b1_0_897"/>
            <p:cNvSpPr/>
            <p:nvPr/>
          </p:nvSpPr>
          <p:spPr>
            <a:xfrm>
              <a:off x="7906613" y="3307263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g3f7f79946b1_0_897"/>
            <p:cNvSpPr/>
            <p:nvPr/>
          </p:nvSpPr>
          <p:spPr>
            <a:xfrm>
              <a:off x="7953255" y="3360383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g3f7f79946b1_0_897"/>
            <p:cNvSpPr/>
            <p:nvPr/>
          </p:nvSpPr>
          <p:spPr>
            <a:xfrm>
              <a:off x="7953255" y="3404097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3f7f79946b1_0_897"/>
            <p:cNvSpPr/>
            <p:nvPr/>
          </p:nvSpPr>
          <p:spPr>
            <a:xfrm>
              <a:off x="7953255" y="3447811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g3f7f79946b1_0_897"/>
            <p:cNvSpPr/>
            <p:nvPr/>
          </p:nvSpPr>
          <p:spPr>
            <a:xfrm>
              <a:off x="7953255" y="3491522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g3f7f79946b1_0_897"/>
            <p:cNvSpPr/>
            <p:nvPr/>
          </p:nvSpPr>
          <p:spPr>
            <a:xfrm>
              <a:off x="7953255" y="3535236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g3f7f79946b1_0_897"/>
            <p:cNvSpPr/>
            <p:nvPr/>
          </p:nvSpPr>
          <p:spPr>
            <a:xfrm>
              <a:off x="8029455" y="3578952"/>
              <a:ext cx="1236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g3f7f79946b1_0_897"/>
            <p:cNvSpPr/>
            <p:nvPr/>
          </p:nvSpPr>
          <p:spPr>
            <a:xfrm>
              <a:off x="8326913" y="3307250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g3f7f79946b1_0_897"/>
            <p:cNvSpPr/>
            <p:nvPr/>
          </p:nvSpPr>
          <p:spPr>
            <a:xfrm>
              <a:off x="8373555" y="3360371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g3f7f79946b1_0_897"/>
            <p:cNvSpPr/>
            <p:nvPr/>
          </p:nvSpPr>
          <p:spPr>
            <a:xfrm>
              <a:off x="8373555" y="3404084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g3f7f79946b1_0_897"/>
            <p:cNvSpPr/>
            <p:nvPr/>
          </p:nvSpPr>
          <p:spPr>
            <a:xfrm>
              <a:off x="8373555" y="3447798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g3f7f79946b1_0_897"/>
            <p:cNvSpPr/>
            <p:nvPr/>
          </p:nvSpPr>
          <p:spPr>
            <a:xfrm>
              <a:off x="8373555" y="3491510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g3f7f79946b1_0_897"/>
            <p:cNvSpPr/>
            <p:nvPr/>
          </p:nvSpPr>
          <p:spPr>
            <a:xfrm>
              <a:off x="8373555" y="3535224"/>
              <a:ext cx="2157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g3f7f79946b1_0_897"/>
            <p:cNvSpPr/>
            <p:nvPr/>
          </p:nvSpPr>
          <p:spPr>
            <a:xfrm>
              <a:off x="8449755" y="3578940"/>
              <a:ext cx="123600" cy="1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9" name="Google Shape;389;g3f7f79946b1_0_897"/>
          <p:cNvSpPr txBox="1">
            <a:spLocks noGrp="1"/>
          </p:cNvSpPr>
          <p:nvPr>
            <p:ph type="body" idx="1"/>
          </p:nvPr>
        </p:nvSpPr>
        <p:spPr>
          <a:xfrm>
            <a:off x="311700" y="2002948"/>
            <a:ext cx="4260300" cy="8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file </a:t>
            </a:r>
            <a:r>
              <a:rPr lang="en" b="1">
                <a:solidFill>
                  <a:schemeClr val="accent5"/>
                </a:solidFill>
              </a:rPr>
              <a:t>directory</a:t>
            </a:r>
            <a:r>
              <a:rPr lang="en"/>
              <a:t> is a location (</a:t>
            </a:r>
            <a:r>
              <a:rPr lang="en" b="1">
                <a:solidFill>
                  <a:schemeClr val="accent1"/>
                </a:solidFill>
              </a:rPr>
              <a:t>folder</a:t>
            </a:r>
            <a:r>
              <a:rPr lang="en"/>
              <a:t>) within the file system: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accent1"/>
              </a:solidFill>
            </a:endParaRPr>
          </a:p>
        </p:txBody>
      </p:sp>
      <p:sp>
        <p:nvSpPr>
          <p:cNvPr id="390" name="Google Shape;390;g3f7f79946b1_0_897"/>
          <p:cNvSpPr/>
          <p:nvPr/>
        </p:nvSpPr>
        <p:spPr>
          <a:xfrm>
            <a:off x="279750" y="3754075"/>
            <a:ext cx="43242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asalguer:~/COURSE_MATERIALS/lectures/lec09/$</a:t>
            </a:r>
            <a:endParaRPr sz="12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1" name="Google Shape;391;g3f7f79946b1_0_897"/>
          <p:cNvSpPr/>
          <p:nvPr/>
        </p:nvSpPr>
        <p:spPr>
          <a:xfrm>
            <a:off x="996000" y="2956469"/>
            <a:ext cx="28917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C:\Users\adrian\Desktop\$</a:t>
            </a:r>
            <a:endParaRPr sz="12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2" name="Google Shape;392;g3f7f79946b1_0_897"/>
          <p:cNvSpPr/>
          <p:nvPr/>
        </p:nvSpPr>
        <p:spPr>
          <a:xfrm>
            <a:off x="2622927" y="3032225"/>
            <a:ext cx="966900" cy="396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g3f7f79946b1_0_897"/>
          <p:cNvSpPr/>
          <p:nvPr/>
        </p:nvSpPr>
        <p:spPr>
          <a:xfrm>
            <a:off x="1297871" y="3829825"/>
            <a:ext cx="3190800" cy="396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8" name="Google Shape;398;g3f7f79946b1_0_1015"/>
          <p:cNvCxnSpPr>
            <a:stCxn id="399" idx="2"/>
            <a:endCxn id="400" idx="0"/>
          </p:cNvCxnSpPr>
          <p:nvPr/>
        </p:nvCxnSpPr>
        <p:spPr>
          <a:xfrm rot="-5400000" flipH="1">
            <a:off x="7140204" y="913502"/>
            <a:ext cx="620100" cy="13752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1" name="Google Shape;401;g3f7f79946b1_0_1015"/>
          <p:cNvCxnSpPr>
            <a:stCxn id="399" idx="2"/>
            <a:endCxn id="402" idx="0"/>
          </p:cNvCxnSpPr>
          <p:nvPr/>
        </p:nvCxnSpPr>
        <p:spPr>
          <a:xfrm rot="-5400000" flipH="1">
            <a:off x="6452904" y="1600802"/>
            <a:ext cx="620100" cy="6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3" name="Google Shape;403;g3f7f79946b1_0_1015"/>
          <p:cNvCxnSpPr>
            <a:stCxn id="404" idx="2"/>
            <a:endCxn id="405" idx="0"/>
          </p:cNvCxnSpPr>
          <p:nvPr/>
        </p:nvCxnSpPr>
        <p:spPr>
          <a:xfrm rot="-5400000" flipH="1">
            <a:off x="6746075" y="2363550"/>
            <a:ext cx="439500" cy="4065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6" name="Google Shape;406;g3f7f79946b1_0_1015"/>
          <p:cNvCxnSpPr>
            <a:stCxn id="404" idx="2"/>
            <a:endCxn id="407" idx="0"/>
          </p:cNvCxnSpPr>
          <p:nvPr/>
        </p:nvCxnSpPr>
        <p:spPr>
          <a:xfrm rot="5400000">
            <a:off x="6351275" y="2375250"/>
            <a:ext cx="439500" cy="3831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8" name="Google Shape;408;g3f7f79946b1_0_1015"/>
          <p:cNvCxnSpPr>
            <a:stCxn id="404" idx="2"/>
            <a:endCxn id="409" idx="0"/>
          </p:cNvCxnSpPr>
          <p:nvPr/>
        </p:nvCxnSpPr>
        <p:spPr>
          <a:xfrm>
            <a:off x="6762575" y="2347050"/>
            <a:ext cx="0" cy="433200"/>
          </a:xfrm>
          <a:prstGeom prst="straightConnector1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0" name="Google Shape;410;g3f7f79946b1_0_1015"/>
          <p:cNvCxnSpPr/>
          <p:nvPr/>
        </p:nvCxnSpPr>
        <p:spPr>
          <a:xfrm rot="-5400000" flipH="1">
            <a:off x="7621185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1" name="Google Shape;411;g3f7f79946b1_0_1015"/>
          <p:cNvCxnSpPr/>
          <p:nvPr/>
        </p:nvCxnSpPr>
        <p:spPr>
          <a:xfrm rot="-5400000" flipH="1">
            <a:off x="7097385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2" name="Google Shape;412;g3f7f79946b1_0_1015"/>
          <p:cNvCxnSpPr/>
          <p:nvPr/>
        </p:nvCxnSpPr>
        <p:spPr>
          <a:xfrm rot="-5400000" flipH="1">
            <a:off x="5169662" y="4184163"/>
            <a:ext cx="606000" cy="2088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3" name="Google Shape;413;g3f7f79946b1_0_1015"/>
          <p:cNvCxnSpPr>
            <a:endCxn id="414" idx="1"/>
          </p:cNvCxnSpPr>
          <p:nvPr/>
        </p:nvCxnSpPr>
        <p:spPr>
          <a:xfrm rot="-5400000" flipH="1">
            <a:off x="4862154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5" name="Google Shape;415;g3f7f79946b1_0_1015"/>
          <p:cNvCxnSpPr>
            <a:endCxn id="416" idx="1"/>
          </p:cNvCxnSpPr>
          <p:nvPr/>
        </p:nvCxnSpPr>
        <p:spPr>
          <a:xfrm rot="-5400000" flipH="1">
            <a:off x="4338354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7" name="Google Shape;417;g3f7f79946b1_0_1015"/>
          <p:cNvCxnSpPr>
            <a:stCxn id="399" idx="2"/>
            <a:endCxn id="418" idx="0"/>
          </p:cNvCxnSpPr>
          <p:nvPr/>
        </p:nvCxnSpPr>
        <p:spPr>
          <a:xfrm rot="5400000">
            <a:off x="5764854" y="913352"/>
            <a:ext cx="620100" cy="13755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9" name="Google Shape;419;g3f7f79946b1_0_10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420" name="Google Shape;420;g3f7f79946b1_0_101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4260300" cy="8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file system is a </a:t>
            </a:r>
            <a:r>
              <a:rPr lang="en" b="1">
                <a:solidFill>
                  <a:schemeClr val="accent4"/>
                </a:solidFill>
              </a:rPr>
              <a:t>hierarchical structure</a:t>
            </a:r>
            <a:r>
              <a:rPr lang="en"/>
              <a:t> that organizes files using (nested) </a:t>
            </a:r>
            <a:r>
              <a:rPr lang="en" b="1">
                <a:solidFill>
                  <a:schemeClr val="accent1"/>
                </a:solidFill>
              </a:rPr>
              <a:t>folders</a:t>
            </a:r>
            <a:endParaRPr b="1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accent1"/>
              </a:solidFill>
            </a:endParaRPr>
          </a:p>
        </p:txBody>
      </p:sp>
      <p:sp>
        <p:nvSpPr>
          <p:cNvPr id="421" name="Google Shape;421;g3f7f79946b1_0_101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Navigating a File System</a:t>
            </a:r>
            <a:endParaRPr/>
          </a:p>
        </p:txBody>
      </p:sp>
      <p:sp>
        <p:nvSpPr>
          <p:cNvPr id="422" name="Google Shape;422;g3f7f79946b1_0_1015"/>
          <p:cNvSpPr/>
          <p:nvPr/>
        </p:nvSpPr>
        <p:spPr>
          <a:xfrm>
            <a:off x="5156550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g3f7f79946b1_0_1015"/>
          <p:cNvSpPr/>
          <p:nvPr/>
        </p:nvSpPr>
        <p:spPr>
          <a:xfrm>
            <a:off x="5203192" y="3360383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g3f7f79946b1_0_1015"/>
          <p:cNvSpPr/>
          <p:nvPr/>
        </p:nvSpPr>
        <p:spPr>
          <a:xfrm>
            <a:off x="5203192" y="3404097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g3f7f79946b1_0_1015"/>
          <p:cNvSpPr/>
          <p:nvPr/>
        </p:nvSpPr>
        <p:spPr>
          <a:xfrm>
            <a:off x="5203192" y="3447811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g3f7f79946b1_0_1015"/>
          <p:cNvSpPr/>
          <p:nvPr/>
        </p:nvSpPr>
        <p:spPr>
          <a:xfrm>
            <a:off x="5203192" y="3491522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g3f7f79946b1_0_1015"/>
          <p:cNvSpPr/>
          <p:nvPr/>
        </p:nvSpPr>
        <p:spPr>
          <a:xfrm>
            <a:off x="5203192" y="3535236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g3f7f79946b1_0_1015"/>
          <p:cNvSpPr/>
          <p:nvPr/>
        </p:nvSpPr>
        <p:spPr>
          <a:xfrm>
            <a:off x="5279392" y="3578952"/>
            <a:ext cx="1236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g3f7f79946b1_0_1015"/>
          <p:cNvSpPr/>
          <p:nvPr/>
        </p:nvSpPr>
        <p:spPr>
          <a:xfrm>
            <a:off x="6227375" y="326375"/>
            <a:ext cx="1070400" cy="695700"/>
          </a:xfrm>
          <a:prstGeom prst="roundRect">
            <a:avLst>
              <a:gd name="adj" fmla="val 16667"/>
            </a:avLst>
          </a:prstGeom>
          <a:noFill/>
          <a:ln w="813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g3f7f79946b1_0_1015"/>
          <p:cNvSpPr/>
          <p:nvPr/>
        </p:nvSpPr>
        <p:spPr>
          <a:xfrm>
            <a:off x="6684703" y="1011844"/>
            <a:ext cx="156000" cy="28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3f7f79946b1_0_1015"/>
          <p:cNvSpPr/>
          <p:nvPr/>
        </p:nvSpPr>
        <p:spPr>
          <a:xfrm>
            <a:off x="6567354" y="1209752"/>
            <a:ext cx="390600" cy="81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1" name="Google Shape;431;g3f7f79946b1_0_1015"/>
          <p:cNvGrpSpPr/>
          <p:nvPr/>
        </p:nvGrpSpPr>
        <p:grpSpPr>
          <a:xfrm>
            <a:off x="6354875" y="1838892"/>
            <a:ext cx="815400" cy="608208"/>
            <a:chOff x="2096700" y="4214217"/>
            <a:chExt cx="815400" cy="608208"/>
          </a:xfrm>
        </p:grpSpPr>
        <p:sp>
          <p:nvSpPr>
            <p:cNvPr id="432" name="Google Shape;432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480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3" name="Google Shape;433;g3f7f79946b1_0_1015"/>
          <p:cNvGrpSpPr/>
          <p:nvPr/>
        </p:nvGrpSpPr>
        <p:grpSpPr>
          <a:xfrm>
            <a:off x="4979538" y="1838892"/>
            <a:ext cx="815400" cy="608208"/>
            <a:chOff x="2096700" y="4214217"/>
            <a:chExt cx="815400" cy="608208"/>
          </a:xfrm>
        </p:grpSpPr>
        <p:sp>
          <p:nvSpPr>
            <p:cNvPr id="434" name="Google Shape;434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160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6" name="Google Shape;436;g3f7f79946b1_0_1015"/>
          <p:cNvGrpSpPr/>
          <p:nvPr/>
        </p:nvGrpSpPr>
        <p:grpSpPr>
          <a:xfrm>
            <a:off x="7730200" y="1838892"/>
            <a:ext cx="815400" cy="608208"/>
            <a:chOff x="2096700" y="4214217"/>
            <a:chExt cx="815400" cy="608208"/>
          </a:xfrm>
        </p:grpSpPr>
        <p:sp>
          <p:nvSpPr>
            <p:cNvPr id="437" name="Google Shape;437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Travel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9" name="Google Shape;439;g3f7f79946b1_0_1015"/>
          <p:cNvGrpSpPr/>
          <p:nvPr/>
        </p:nvGrpSpPr>
        <p:grpSpPr>
          <a:xfrm>
            <a:off x="5239576" y="2775670"/>
            <a:ext cx="548683" cy="409263"/>
            <a:chOff x="2096700" y="4214217"/>
            <a:chExt cx="815400" cy="608208"/>
          </a:xfrm>
        </p:grpSpPr>
        <p:sp>
          <p:nvSpPr>
            <p:cNvPr id="440" name="Google Shape;440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LEC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2" name="Google Shape;442;g3f7f79946b1_0_1015"/>
          <p:cNvGrpSpPr/>
          <p:nvPr/>
        </p:nvGrpSpPr>
        <p:grpSpPr>
          <a:xfrm>
            <a:off x="5239576" y="3823195"/>
            <a:ext cx="548683" cy="409263"/>
            <a:chOff x="2096700" y="4214217"/>
            <a:chExt cx="815400" cy="608208"/>
          </a:xfrm>
        </p:grpSpPr>
        <p:sp>
          <p:nvSpPr>
            <p:cNvPr id="443" name="Google Shape;443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HW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5" name="Google Shape;445;g3f7f79946b1_0_1015"/>
          <p:cNvSpPr/>
          <p:nvPr/>
        </p:nvSpPr>
        <p:spPr>
          <a:xfrm>
            <a:off x="5576850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g3f7f79946b1_0_1015"/>
          <p:cNvSpPr/>
          <p:nvPr/>
        </p:nvSpPr>
        <p:spPr>
          <a:xfrm>
            <a:off x="5623492" y="336037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g3f7f79946b1_0_1015"/>
          <p:cNvSpPr/>
          <p:nvPr/>
        </p:nvSpPr>
        <p:spPr>
          <a:xfrm>
            <a:off x="5623492" y="340408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g3f7f79946b1_0_1015"/>
          <p:cNvSpPr/>
          <p:nvPr/>
        </p:nvSpPr>
        <p:spPr>
          <a:xfrm>
            <a:off x="5623492" y="344779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g3f7f79946b1_0_1015"/>
          <p:cNvSpPr/>
          <p:nvPr/>
        </p:nvSpPr>
        <p:spPr>
          <a:xfrm>
            <a:off x="5623492" y="349151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g3f7f79946b1_0_1015"/>
          <p:cNvSpPr/>
          <p:nvPr/>
        </p:nvSpPr>
        <p:spPr>
          <a:xfrm>
            <a:off x="5623492" y="353522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g3f7f79946b1_0_1015"/>
          <p:cNvSpPr/>
          <p:nvPr/>
        </p:nvSpPr>
        <p:spPr>
          <a:xfrm>
            <a:off x="5699692" y="357894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2" name="Google Shape;452;g3f7f79946b1_0_1015"/>
          <p:cNvGrpSpPr/>
          <p:nvPr/>
        </p:nvGrpSpPr>
        <p:grpSpPr>
          <a:xfrm>
            <a:off x="7996914" y="2775670"/>
            <a:ext cx="548683" cy="409263"/>
            <a:chOff x="2096700" y="4214217"/>
            <a:chExt cx="815400" cy="608208"/>
          </a:xfrm>
        </p:grpSpPr>
        <p:sp>
          <p:nvSpPr>
            <p:cNvPr id="453" name="Google Shape;453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Vietnam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6" name="Google Shape;456;g3f7f79946b1_0_1015"/>
          <p:cNvGrpSpPr/>
          <p:nvPr/>
        </p:nvGrpSpPr>
        <p:grpSpPr>
          <a:xfrm>
            <a:off x="7996914" y="3823195"/>
            <a:ext cx="548683" cy="409263"/>
            <a:chOff x="2096700" y="4214217"/>
            <a:chExt cx="815400" cy="608208"/>
          </a:xfrm>
        </p:grpSpPr>
        <p:sp>
          <p:nvSpPr>
            <p:cNvPr id="457" name="Google Shape;457;g3f7f79946b1_0_1015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g3f7f79946b1_0_1015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g3f7f79946b1_0_1015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Ireland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0" name="Google Shape;460;g3f7f79946b1_0_1015"/>
          <p:cNvSpPr/>
          <p:nvPr/>
        </p:nvSpPr>
        <p:spPr>
          <a:xfrm>
            <a:off x="7906613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g3f7f79946b1_0_1015"/>
          <p:cNvSpPr/>
          <p:nvPr/>
        </p:nvSpPr>
        <p:spPr>
          <a:xfrm>
            <a:off x="7953255" y="336038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g3f7f79946b1_0_1015"/>
          <p:cNvSpPr/>
          <p:nvPr/>
        </p:nvSpPr>
        <p:spPr>
          <a:xfrm>
            <a:off x="7953255" y="3404097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g3f7f79946b1_0_1015"/>
          <p:cNvSpPr/>
          <p:nvPr/>
        </p:nvSpPr>
        <p:spPr>
          <a:xfrm>
            <a:off x="7953255" y="344781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g3f7f79946b1_0_1015"/>
          <p:cNvSpPr/>
          <p:nvPr/>
        </p:nvSpPr>
        <p:spPr>
          <a:xfrm>
            <a:off x="7953255" y="3491522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g3f7f79946b1_0_1015"/>
          <p:cNvSpPr/>
          <p:nvPr/>
        </p:nvSpPr>
        <p:spPr>
          <a:xfrm>
            <a:off x="7953255" y="353523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g3f7f79946b1_0_1015"/>
          <p:cNvSpPr/>
          <p:nvPr/>
        </p:nvSpPr>
        <p:spPr>
          <a:xfrm>
            <a:off x="8029455" y="3578952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g3f7f79946b1_0_1015"/>
          <p:cNvSpPr/>
          <p:nvPr/>
        </p:nvSpPr>
        <p:spPr>
          <a:xfrm>
            <a:off x="8326913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g3f7f79946b1_0_1015"/>
          <p:cNvSpPr/>
          <p:nvPr/>
        </p:nvSpPr>
        <p:spPr>
          <a:xfrm>
            <a:off x="8373555" y="336037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g3f7f79946b1_0_1015"/>
          <p:cNvSpPr/>
          <p:nvPr/>
        </p:nvSpPr>
        <p:spPr>
          <a:xfrm>
            <a:off x="8373555" y="340408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g3f7f79946b1_0_1015"/>
          <p:cNvSpPr/>
          <p:nvPr/>
        </p:nvSpPr>
        <p:spPr>
          <a:xfrm>
            <a:off x="8373555" y="3447798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g3f7f79946b1_0_1015"/>
          <p:cNvSpPr/>
          <p:nvPr/>
        </p:nvSpPr>
        <p:spPr>
          <a:xfrm>
            <a:off x="8373555" y="3491510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g3f7f79946b1_0_1015"/>
          <p:cNvSpPr/>
          <p:nvPr/>
        </p:nvSpPr>
        <p:spPr>
          <a:xfrm>
            <a:off x="8373555" y="353522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g3f7f79946b1_0_1015"/>
          <p:cNvSpPr/>
          <p:nvPr/>
        </p:nvSpPr>
        <p:spPr>
          <a:xfrm>
            <a:off x="8449755" y="3578940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g3f7f79946b1_0_1015"/>
          <p:cNvSpPr/>
          <p:nvPr/>
        </p:nvSpPr>
        <p:spPr>
          <a:xfrm>
            <a:off x="5576850" y="435480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g3f7f79946b1_0_1015"/>
          <p:cNvSpPr/>
          <p:nvPr/>
        </p:nvSpPr>
        <p:spPr>
          <a:xfrm>
            <a:off x="5623492" y="440792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g3f7f79946b1_0_1015"/>
          <p:cNvSpPr/>
          <p:nvPr/>
        </p:nvSpPr>
        <p:spPr>
          <a:xfrm>
            <a:off x="5623492" y="445163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g3f7f79946b1_0_1015"/>
          <p:cNvSpPr/>
          <p:nvPr/>
        </p:nvSpPr>
        <p:spPr>
          <a:xfrm>
            <a:off x="5623492" y="449534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g3f7f79946b1_0_1015"/>
          <p:cNvSpPr/>
          <p:nvPr/>
        </p:nvSpPr>
        <p:spPr>
          <a:xfrm>
            <a:off x="5623492" y="453906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g3f7f79946b1_0_1015"/>
          <p:cNvSpPr/>
          <p:nvPr/>
        </p:nvSpPr>
        <p:spPr>
          <a:xfrm>
            <a:off x="5623492" y="458277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g3f7f79946b1_0_1015"/>
          <p:cNvSpPr/>
          <p:nvPr/>
        </p:nvSpPr>
        <p:spPr>
          <a:xfrm>
            <a:off x="5699692" y="462649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g3f7f79946b1_0_1015"/>
          <p:cNvSpPr/>
          <p:nvPr/>
        </p:nvSpPr>
        <p:spPr>
          <a:xfrm>
            <a:off x="6224848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g3f7f79946b1_0_1015"/>
          <p:cNvSpPr/>
          <p:nvPr/>
        </p:nvSpPr>
        <p:spPr>
          <a:xfrm>
            <a:off x="6259842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g3f7f79946b1_0_1015"/>
          <p:cNvSpPr/>
          <p:nvPr/>
        </p:nvSpPr>
        <p:spPr>
          <a:xfrm>
            <a:off x="6259842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g3f7f79946b1_0_1015"/>
          <p:cNvSpPr/>
          <p:nvPr/>
        </p:nvSpPr>
        <p:spPr>
          <a:xfrm>
            <a:off x="6259842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g3f7f79946b1_0_1015"/>
          <p:cNvSpPr/>
          <p:nvPr/>
        </p:nvSpPr>
        <p:spPr>
          <a:xfrm>
            <a:off x="6271491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g3f7f79946b1_0_1015"/>
          <p:cNvSpPr/>
          <p:nvPr/>
        </p:nvSpPr>
        <p:spPr>
          <a:xfrm>
            <a:off x="6271491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g3f7f79946b1_0_1015"/>
          <p:cNvSpPr/>
          <p:nvPr/>
        </p:nvSpPr>
        <p:spPr>
          <a:xfrm>
            <a:off x="6347691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g3f7f79946b1_0_1015"/>
          <p:cNvSpPr/>
          <p:nvPr/>
        </p:nvSpPr>
        <p:spPr>
          <a:xfrm>
            <a:off x="6608061" y="278037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g3f7f79946b1_0_1015"/>
          <p:cNvSpPr/>
          <p:nvPr/>
        </p:nvSpPr>
        <p:spPr>
          <a:xfrm>
            <a:off x="6643055" y="283349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g3f7f79946b1_0_1015"/>
          <p:cNvSpPr/>
          <p:nvPr/>
        </p:nvSpPr>
        <p:spPr>
          <a:xfrm>
            <a:off x="6643055" y="287720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g3f7f79946b1_0_1015"/>
          <p:cNvSpPr/>
          <p:nvPr/>
        </p:nvSpPr>
        <p:spPr>
          <a:xfrm>
            <a:off x="6643055" y="292092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g3f7f79946b1_0_1015"/>
          <p:cNvSpPr/>
          <p:nvPr/>
        </p:nvSpPr>
        <p:spPr>
          <a:xfrm>
            <a:off x="6654703" y="296463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g3f7f79946b1_0_1015"/>
          <p:cNvSpPr/>
          <p:nvPr/>
        </p:nvSpPr>
        <p:spPr>
          <a:xfrm>
            <a:off x="6654703" y="300834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g3f7f79946b1_0_1015"/>
          <p:cNvSpPr/>
          <p:nvPr/>
        </p:nvSpPr>
        <p:spPr>
          <a:xfrm>
            <a:off x="6730903" y="305206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g3f7f79946b1_0_1015"/>
          <p:cNvSpPr/>
          <p:nvPr/>
        </p:nvSpPr>
        <p:spPr>
          <a:xfrm>
            <a:off x="7014598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g3f7f79946b1_0_1015"/>
          <p:cNvSpPr/>
          <p:nvPr/>
        </p:nvSpPr>
        <p:spPr>
          <a:xfrm>
            <a:off x="7049592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g3f7f79946b1_0_1015"/>
          <p:cNvSpPr/>
          <p:nvPr/>
        </p:nvSpPr>
        <p:spPr>
          <a:xfrm>
            <a:off x="7049592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g3f7f79946b1_0_1015"/>
          <p:cNvSpPr/>
          <p:nvPr/>
        </p:nvSpPr>
        <p:spPr>
          <a:xfrm>
            <a:off x="7049592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g3f7f79946b1_0_1015"/>
          <p:cNvSpPr/>
          <p:nvPr/>
        </p:nvSpPr>
        <p:spPr>
          <a:xfrm>
            <a:off x="7061241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g3f7f79946b1_0_1015"/>
          <p:cNvSpPr/>
          <p:nvPr/>
        </p:nvSpPr>
        <p:spPr>
          <a:xfrm>
            <a:off x="7061241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g3f7f79946b1_0_1015"/>
          <p:cNvSpPr/>
          <p:nvPr/>
        </p:nvSpPr>
        <p:spPr>
          <a:xfrm>
            <a:off x="7137441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g3f7f79946b1_0_1015"/>
          <p:cNvSpPr txBox="1">
            <a:spLocks noGrp="1"/>
          </p:cNvSpPr>
          <p:nvPr>
            <p:ph type="body" idx="1"/>
          </p:nvPr>
        </p:nvSpPr>
        <p:spPr>
          <a:xfrm>
            <a:off x="311700" y="2002948"/>
            <a:ext cx="4260300" cy="8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file </a:t>
            </a:r>
            <a:r>
              <a:rPr lang="en" b="1">
                <a:solidFill>
                  <a:schemeClr val="accent5"/>
                </a:solidFill>
              </a:rPr>
              <a:t>directory</a:t>
            </a:r>
            <a:r>
              <a:rPr lang="en"/>
              <a:t> is a location (</a:t>
            </a:r>
            <a:r>
              <a:rPr lang="en" b="1">
                <a:solidFill>
                  <a:schemeClr val="accent1"/>
                </a:solidFill>
              </a:rPr>
              <a:t>folder</a:t>
            </a:r>
            <a:r>
              <a:rPr lang="en"/>
              <a:t>) within the file system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To locate a file within a directory, we need to specify its </a:t>
            </a:r>
            <a:r>
              <a:rPr lang="en" b="1">
                <a:solidFill>
                  <a:schemeClr val="accent3"/>
                </a:solidFill>
              </a:rPr>
              <a:t>path </a:t>
            </a:r>
            <a:r>
              <a:rPr lang="en"/>
              <a:t>from the directory: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accent1"/>
              </a:solidFill>
            </a:endParaRPr>
          </a:p>
        </p:txBody>
      </p:sp>
      <p:sp>
        <p:nvSpPr>
          <p:cNvPr id="500" name="Google Shape;500;g3f7f79946b1_0_1015"/>
          <p:cNvSpPr/>
          <p:nvPr/>
        </p:nvSpPr>
        <p:spPr>
          <a:xfrm>
            <a:off x="311700" y="3754075"/>
            <a:ext cx="43980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... ~/Desktop/$ python ./'CSE 160'/HW/hw0.py</a:t>
            </a:r>
            <a:endParaRPr sz="12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501" name="Google Shape;501;g3f7f79946b1_0_1015"/>
          <p:cNvGrpSpPr/>
          <p:nvPr/>
        </p:nvGrpSpPr>
        <p:grpSpPr>
          <a:xfrm>
            <a:off x="576600" y="3829825"/>
            <a:ext cx="1304700" cy="830627"/>
            <a:chOff x="576600" y="3829825"/>
            <a:chExt cx="1304700" cy="830627"/>
          </a:xfrm>
        </p:grpSpPr>
        <p:sp>
          <p:nvSpPr>
            <p:cNvPr id="502" name="Google Shape;502;g3f7f79946b1_0_1015"/>
            <p:cNvSpPr/>
            <p:nvPr/>
          </p:nvSpPr>
          <p:spPr>
            <a:xfrm>
              <a:off x="745502" y="3829825"/>
              <a:ext cx="966900" cy="396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g3f7f79946b1_0_1015"/>
            <p:cNvSpPr txBox="1"/>
            <p:nvPr/>
          </p:nvSpPr>
          <p:spPr>
            <a:xfrm>
              <a:off x="576600" y="4344852"/>
              <a:ext cx="1304700" cy="31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current directory</a:t>
              </a:r>
              <a:endParaRPr sz="12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4" name="Google Shape;504;g3f7f79946b1_0_1015"/>
          <p:cNvGrpSpPr/>
          <p:nvPr/>
        </p:nvGrpSpPr>
        <p:grpSpPr>
          <a:xfrm>
            <a:off x="2517023" y="3829825"/>
            <a:ext cx="2055000" cy="830627"/>
            <a:chOff x="2517023" y="3829825"/>
            <a:chExt cx="2055000" cy="830627"/>
          </a:xfrm>
        </p:grpSpPr>
        <p:sp>
          <p:nvSpPr>
            <p:cNvPr id="505" name="Google Shape;505;g3f7f79946b1_0_1015"/>
            <p:cNvSpPr/>
            <p:nvPr/>
          </p:nvSpPr>
          <p:spPr>
            <a:xfrm>
              <a:off x="2517023" y="3829825"/>
              <a:ext cx="2055000" cy="396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g3f7f79946b1_0_1015"/>
            <p:cNvSpPr txBox="1"/>
            <p:nvPr/>
          </p:nvSpPr>
          <p:spPr>
            <a:xfrm>
              <a:off x="2892175" y="4344852"/>
              <a:ext cx="1304700" cy="31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file path</a:t>
              </a:r>
              <a:endParaRPr sz="12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7" name="Google Shape;507;g3f7f79946b1_0_1015"/>
          <p:cNvSpPr txBox="1"/>
          <p:nvPr/>
        </p:nvSpPr>
        <p:spPr>
          <a:xfrm>
            <a:off x="6285546" y="4357644"/>
            <a:ext cx="1051500" cy="4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hw0.py </a:t>
            </a:r>
            <a:endParaRPr sz="1200" b="1">
              <a:solidFill>
                <a:schemeClr val="accent5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8" name="Google Shape;508;g3f7f79946b1_0_1015"/>
          <p:cNvSpPr/>
          <p:nvPr/>
        </p:nvSpPr>
        <p:spPr>
          <a:xfrm>
            <a:off x="6050265" y="4466701"/>
            <a:ext cx="215700" cy="160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3" name="Google Shape;513;g3f7f79946b1_0_1129"/>
          <p:cNvCxnSpPr>
            <a:stCxn id="514" idx="2"/>
            <a:endCxn id="515" idx="0"/>
          </p:cNvCxnSpPr>
          <p:nvPr/>
        </p:nvCxnSpPr>
        <p:spPr>
          <a:xfrm rot="-5400000" flipH="1">
            <a:off x="7140204" y="913502"/>
            <a:ext cx="620100" cy="13752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16" name="Google Shape;516;g3f7f79946b1_0_1129"/>
          <p:cNvCxnSpPr>
            <a:stCxn id="514" idx="2"/>
            <a:endCxn id="517" idx="0"/>
          </p:cNvCxnSpPr>
          <p:nvPr/>
        </p:nvCxnSpPr>
        <p:spPr>
          <a:xfrm rot="-5400000" flipH="1">
            <a:off x="6452904" y="1600802"/>
            <a:ext cx="620100" cy="6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18" name="Google Shape;518;g3f7f79946b1_0_1129"/>
          <p:cNvCxnSpPr>
            <a:stCxn id="519" idx="2"/>
            <a:endCxn id="520" idx="0"/>
          </p:cNvCxnSpPr>
          <p:nvPr/>
        </p:nvCxnSpPr>
        <p:spPr>
          <a:xfrm rot="-5400000" flipH="1">
            <a:off x="6746075" y="2363550"/>
            <a:ext cx="439500" cy="4065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1" name="Google Shape;521;g3f7f79946b1_0_1129"/>
          <p:cNvCxnSpPr>
            <a:stCxn id="519" idx="2"/>
            <a:endCxn id="522" idx="0"/>
          </p:cNvCxnSpPr>
          <p:nvPr/>
        </p:nvCxnSpPr>
        <p:spPr>
          <a:xfrm rot="5400000">
            <a:off x="6351275" y="2375250"/>
            <a:ext cx="439500" cy="3831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3" name="Google Shape;523;g3f7f79946b1_0_1129"/>
          <p:cNvCxnSpPr>
            <a:stCxn id="519" idx="2"/>
            <a:endCxn id="524" idx="0"/>
          </p:cNvCxnSpPr>
          <p:nvPr/>
        </p:nvCxnSpPr>
        <p:spPr>
          <a:xfrm>
            <a:off x="6762575" y="2347050"/>
            <a:ext cx="0" cy="433200"/>
          </a:xfrm>
          <a:prstGeom prst="straightConnector1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5" name="Google Shape;525;g3f7f79946b1_0_1129"/>
          <p:cNvCxnSpPr/>
          <p:nvPr/>
        </p:nvCxnSpPr>
        <p:spPr>
          <a:xfrm rot="-5400000" flipH="1">
            <a:off x="7621185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6" name="Google Shape;526;g3f7f79946b1_0_1129"/>
          <p:cNvCxnSpPr/>
          <p:nvPr/>
        </p:nvCxnSpPr>
        <p:spPr>
          <a:xfrm rot="-5400000" flipH="1">
            <a:off x="7097385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7" name="Google Shape;527;g3f7f79946b1_0_1129"/>
          <p:cNvCxnSpPr/>
          <p:nvPr/>
        </p:nvCxnSpPr>
        <p:spPr>
          <a:xfrm rot="-5400000" flipH="1">
            <a:off x="5169662" y="41841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8" name="Google Shape;528;g3f7f79946b1_0_1129"/>
          <p:cNvCxnSpPr>
            <a:endCxn id="529" idx="1"/>
          </p:cNvCxnSpPr>
          <p:nvPr/>
        </p:nvCxnSpPr>
        <p:spPr>
          <a:xfrm rot="-5400000" flipH="1">
            <a:off x="4862154" y="2597263"/>
            <a:ext cx="606000" cy="2088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0" name="Google Shape;530;g3f7f79946b1_0_1129"/>
          <p:cNvCxnSpPr>
            <a:endCxn id="531" idx="1"/>
          </p:cNvCxnSpPr>
          <p:nvPr/>
        </p:nvCxnSpPr>
        <p:spPr>
          <a:xfrm rot="-5400000" flipH="1">
            <a:off x="4338354" y="3120988"/>
            <a:ext cx="1653600" cy="2088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2" name="Google Shape;532;g3f7f79946b1_0_1129"/>
          <p:cNvCxnSpPr>
            <a:stCxn id="514" idx="2"/>
            <a:endCxn id="533" idx="0"/>
          </p:cNvCxnSpPr>
          <p:nvPr/>
        </p:nvCxnSpPr>
        <p:spPr>
          <a:xfrm rot="5400000">
            <a:off x="5764854" y="913352"/>
            <a:ext cx="620100" cy="1375500"/>
          </a:xfrm>
          <a:prstGeom prst="bentConnector3">
            <a:avLst>
              <a:gd name="adj1" fmla="val 50012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4" name="Google Shape;534;g3f7f79946b1_0_1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35" name="Google Shape;535;g3f7f79946b1_0_1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4260300" cy="152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file </a:t>
            </a:r>
            <a:r>
              <a:rPr lang="en" b="1">
                <a:solidFill>
                  <a:schemeClr val="accent5"/>
                </a:solidFill>
              </a:rPr>
              <a:t>directory</a:t>
            </a:r>
            <a:r>
              <a:rPr lang="en"/>
              <a:t> is a location (</a:t>
            </a:r>
            <a:r>
              <a:rPr lang="en" b="1">
                <a:solidFill>
                  <a:schemeClr val="accent1"/>
                </a:solidFill>
              </a:rPr>
              <a:t>folder</a:t>
            </a:r>
            <a:r>
              <a:rPr lang="en"/>
              <a:t>) within the file system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We can use the </a:t>
            </a:r>
            <a:r>
              <a:rPr lang="en" b="1">
                <a:solidFill>
                  <a:schemeClr val="accent2"/>
                </a:solidFill>
              </a:rPr>
              <a:t>terminal</a:t>
            </a:r>
            <a:r>
              <a:rPr lang="en"/>
              <a:t> to navigate file systems:  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536" name="Google Shape;536;g3f7f79946b1_0_1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Terminal</a:t>
            </a:r>
            <a:endParaRPr/>
          </a:p>
        </p:txBody>
      </p:sp>
      <p:sp>
        <p:nvSpPr>
          <p:cNvPr id="537" name="Google Shape;537;g3f7f79946b1_0_1129"/>
          <p:cNvSpPr/>
          <p:nvPr/>
        </p:nvSpPr>
        <p:spPr>
          <a:xfrm>
            <a:off x="5156550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g3f7f79946b1_0_1129"/>
          <p:cNvSpPr/>
          <p:nvPr/>
        </p:nvSpPr>
        <p:spPr>
          <a:xfrm>
            <a:off x="5203192" y="3360383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g3f7f79946b1_0_1129"/>
          <p:cNvSpPr/>
          <p:nvPr/>
        </p:nvSpPr>
        <p:spPr>
          <a:xfrm>
            <a:off x="5203192" y="3404097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g3f7f79946b1_0_1129"/>
          <p:cNvSpPr/>
          <p:nvPr/>
        </p:nvSpPr>
        <p:spPr>
          <a:xfrm>
            <a:off x="5203192" y="3447811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g3f7f79946b1_0_1129"/>
          <p:cNvSpPr/>
          <p:nvPr/>
        </p:nvSpPr>
        <p:spPr>
          <a:xfrm>
            <a:off x="5203192" y="3491522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g3f7f79946b1_0_1129"/>
          <p:cNvSpPr/>
          <p:nvPr/>
        </p:nvSpPr>
        <p:spPr>
          <a:xfrm>
            <a:off x="5203192" y="3535236"/>
            <a:ext cx="2157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g3f7f79946b1_0_1129"/>
          <p:cNvSpPr/>
          <p:nvPr/>
        </p:nvSpPr>
        <p:spPr>
          <a:xfrm>
            <a:off x="5279392" y="3578952"/>
            <a:ext cx="123600" cy="1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g3f7f79946b1_0_1129"/>
          <p:cNvSpPr/>
          <p:nvPr/>
        </p:nvSpPr>
        <p:spPr>
          <a:xfrm>
            <a:off x="6227375" y="326375"/>
            <a:ext cx="1070400" cy="695700"/>
          </a:xfrm>
          <a:prstGeom prst="roundRect">
            <a:avLst>
              <a:gd name="adj" fmla="val 16667"/>
            </a:avLst>
          </a:prstGeom>
          <a:noFill/>
          <a:ln w="813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g3f7f79946b1_0_1129"/>
          <p:cNvSpPr/>
          <p:nvPr/>
        </p:nvSpPr>
        <p:spPr>
          <a:xfrm>
            <a:off x="6684703" y="1011844"/>
            <a:ext cx="156000" cy="28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g3f7f79946b1_0_1129"/>
          <p:cNvSpPr/>
          <p:nvPr/>
        </p:nvSpPr>
        <p:spPr>
          <a:xfrm>
            <a:off x="6567354" y="1209752"/>
            <a:ext cx="390600" cy="81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5075" tIns="65075" rIns="65075" bIns="650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97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6" name="Google Shape;546;g3f7f79946b1_0_1129"/>
          <p:cNvGrpSpPr/>
          <p:nvPr/>
        </p:nvGrpSpPr>
        <p:grpSpPr>
          <a:xfrm>
            <a:off x="6354875" y="1838892"/>
            <a:ext cx="815400" cy="608208"/>
            <a:chOff x="2096700" y="4214217"/>
            <a:chExt cx="815400" cy="608208"/>
          </a:xfrm>
        </p:grpSpPr>
        <p:sp>
          <p:nvSpPr>
            <p:cNvPr id="547" name="Google Shape;547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480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8" name="Google Shape;548;g3f7f79946b1_0_1129"/>
          <p:cNvGrpSpPr/>
          <p:nvPr/>
        </p:nvGrpSpPr>
        <p:grpSpPr>
          <a:xfrm>
            <a:off x="4979538" y="1838892"/>
            <a:ext cx="815400" cy="608208"/>
            <a:chOff x="2096700" y="4214217"/>
            <a:chExt cx="815400" cy="608208"/>
          </a:xfrm>
        </p:grpSpPr>
        <p:sp>
          <p:nvSpPr>
            <p:cNvPr id="549" name="Google Shape;549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CSE 160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1" name="Google Shape;551;g3f7f79946b1_0_1129"/>
          <p:cNvGrpSpPr/>
          <p:nvPr/>
        </p:nvGrpSpPr>
        <p:grpSpPr>
          <a:xfrm>
            <a:off x="7730200" y="1838892"/>
            <a:ext cx="815400" cy="608208"/>
            <a:chOff x="2096700" y="4214217"/>
            <a:chExt cx="815400" cy="608208"/>
          </a:xfrm>
        </p:grpSpPr>
        <p:sp>
          <p:nvSpPr>
            <p:cNvPr id="552" name="Google Shape;552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Travel</a:t>
              </a:r>
              <a:endParaRPr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4" name="Google Shape;554;g3f7f79946b1_0_1129"/>
          <p:cNvGrpSpPr/>
          <p:nvPr/>
        </p:nvGrpSpPr>
        <p:grpSpPr>
          <a:xfrm>
            <a:off x="5239576" y="2775670"/>
            <a:ext cx="548683" cy="409263"/>
            <a:chOff x="2096700" y="4214217"/>
            <a:chExt cx="815400" cy="608208"/>
          </a:xfrm>
        </p:grpSpPr>
        <p:sp>
          <p:nvSpPr>
            <p:cNvPr id="555" name="Google Shape;555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LEC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7" name="Google Shape;557;g3f7f79946b1_0_1129"/>
          <p:cNvGrpSpPr/>
          <p:nvPr/>
        </p:nvGrpSpPr>
        <p:grpSpPr>
          <a:xfrm>
            <a:off x="5239576" y="3823195"/>
            <a:ext cx="548683" cy="409263"/>
            <a:chOff x="2096700" y="4214217"/>
            <a:chExt cx="815400" cy="608208"/>
          </a:xfrm>
        </p:grpSpPr>
        <p:sp>
          <p:nvSpPr>
            <p:cNvPr id="558" name="Google Shape;558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HW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0" name="Google Shape;560;g3f7f79946b1_0_1129"/>
          <p:cNvSpPr/>
          <p:nvPr/>
        </p:nvSpPr>
        <p:spPr>
          <a:xfrm>
            <a:off x="5576850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g3f7f79946b1_0_1129"/>
          <p:cNvSpPr/>
          <p:nvPr/>
        </p:nvSpPr>
        <p:spPr>
          <a:xfrm>
            <a:off x="5623492" y="336037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g3f7f79946b1_0_1129"/>
          <p:cNvSpPr/>
          <p:nvPr/>
        </p:nvSpPr>
        <p:spPr>
          <a:xfrm>
            <a:off x="5623492" y="340408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g3f7f79946b1_0_1129"/>
          <p:cNvSpPr/>
          <p:nvPr/>
        </p:nvSpPr>
        <p:spPr>
          <a:xfrm>
            <a:off x="5623492" y="344779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g3f7f79946b1_0_1129"/>
          <p:cNvSpPr/>
          <p:nvPr/>
        </p:nvSpPr>
        <p:spPr>
          <a:xfrm>
            <a:off x="5623492" y="349151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g3f7f79946b1_0_1129"/>
          <p:cNvSpPr/>
          <p:nvPr/>
        </p:nvSpPr>
        <p:spPr>
          <a:xfrm>
            <a:off x="5623492" y="353522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g3f7f79946b1_0_1129"/>
          <p:cNvSpPr/>
          <p:nvPr/>
        </p:nvSpPr>
        <p:spPr>
          <a:xfrm>
            <a:off x="5699692" y="357894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67" name="Google Shape;567;g3f7f79946b1_0_1129"/>
          <p:cNvGrpSpPr/>
          <p:nvPr/>
        </p:nvGrpSpPr>
        <p:grpSpPr>
          <a:xfrm>
            <a:off x="7996914" y="2775670"/>
            <a:ext cx="548683" cy="409263"/>
            <a:chOff x="2096700" y="4214217"/>
            <a:chExt cx="815400" cy="608208"/>
          </a:xfrm>
        </p:grpSpPr>
        <p:sp>
          <p:nvSpPr>
            <p:cNvPr id="568" name="Google Shape;568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Vietnam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1" name="Google Shape;571;g3f7f79946b1_0_1129"/>
          <p:cNvGrpSpPr/>
          <p:nvPr/>
        </p:nvGrpSpPr>
        <p:grpSpPr>
          <a:xfrm>
            <a:off x="7996914" y="3823195"/>
            <a:ext cx="548683" cy="409263"/>
            <a:chOff x="2096700" y="4214217"/>
            <a:chExt cx="815400" cy="608208"/>
          </a:xfrm>
        </p:grpSpPr>
        <p:sp>
          <p:nvSpPr>
            <p:cNvPr id="572" name="Google Shape;572;g3f7f79946b1_0_1129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g3f7f79946b1_0_1129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3f7f79946b1_0_1129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Ireland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5" name="Google Shape;575;g3f7f79946b1_0_1129"/>
          <p:cNvSpPr/>
          <p:nvPr/>
        </p:nvSpPr>
        <p:spPr>
          <a:xfrm>
            <a:off x="7906613" y="3307263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g3f7f79946b1_0_1129"/>
          <p:cNvSpPr/>
          <p:nvPr/>
        </p:nvSpPr>
        <p:spPr>
          <a:xfrm>
            <a:off x="7953255" y="336038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g3f7f79946b1_0_1129"/>
          <p:cNvSpPr/>
          <p:nvPr/>
        </p:nvSpPr>
        <p:spPr>
          <a:xfrm>
            <a:off x="7953255" y="3404097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g3f7f79946b1_0_1129"/>
          <p:cNvSpPr/>
          <p:nvPr/>
        </p:nvSpPr>
        <p:spPr>
          <a:xfrm>
            <a:off x="7953255" y="344781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g3f7f79946b1_0_1129"/>
          <p:cNvSpPr/>
          <p:nvPr/>
        </p:nvSpPr>
        <p:spPr>
          <a:xfrm>
            <a:off x="7953255" y="3491522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g3f7f79946b1_0_1129"/>
          <p:cNvSpPr/>
          <p:nvPr/>
        </p:nvSpPr>
        <p:spPr>
          <a:xfrm>
            <a:off x="7953255" y="353523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g3f7f79946b1_0_1129"/>
          <p:cNvSpPr/>
          <p:nvPr/>
        </p:nvSpPr>
        <p:spPr>
          <a:xfrm>
            <a:off x="8029455" y="3578952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g3f7f79946b1_0_1129"/>
          <p:cNvSpPr/>
          <p:nvPr/>
        </p:nvSpPr>
        <p:spPr>
          <a:xfrm>
            <a:off x="8326913" y="330725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g3f7f79946b1_0_1129"/>
          <p:cNvSpPr/>
          <p:nvPr/>
        </p:nvSpPr>
        <p:spPr>
          <a:xfrm>
            <a:off x="8373555" y="3360371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g3f7f79946b1_0_1129"/>
          <p:cNvSpPr/>
          <p:nvPr/>
        </p:nvSpPr>
        <p:spPr>
          <a:xfrm>
            <a:off x="8373555" y="340408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g3f7f79946b1_0_1129"/>
          <p:cNvSpPr/>
          <p:nvPr/>
        </p:nvSpPr>
        <p:spPr>
          <a:xfrm>
            <a:off x="8373555" y="3447798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g3f7f79946b1_0_1129"/>
          <p:cNvSpPr/>
          <p:nvPr/>
        </p:nvSpPr>
        <p:spPr>
          <a:xfrm>
            <a:off x="8373555" y="3491510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g3f7f79946b1_0_1129"/>
          <p:cNvSpPr/>
          <p:nvPr/>
        </p:nvSpPr>
        <p:spPr>
          <a:xfrm>
            <a:off x="8373555" y="3535224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g3f7f79946b1_0_1129"/>
          <p:cNvSpPr/>
          <p:nvPr/>
        </p:nvSpPr>
        <p:spPr>
          <a:xfrm>
            <a:off x="8449755" y="3578940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g3f7f79946b1_0_1129"/>
          <p:cNvSpPr/>
          <p:nvPr/>
        </p:nvSpPr>
        <p:spPr>
          <a:xfrm>
            <a:off x="5576850" y="4354800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g3f7f79946b1_0_1129"/>
          <p:cNvSpPr/>
          <p:nvPr/>
        </p:nvSpPr>
        <p:spPr>
          <a:xfrm>
            <a:off x="5623492" y="4407921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g3f7f79946b1_0_1129"/>
          <p:cNvSpPr/>
          <p:nvPr/>
        </p:nvSpPr>
        <p:spPr>
          <a:xfrm>
            <a:off x="5623492" y="445163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g3f7f79946b1_0_1129"/>
          <p:cNvSpPr/>
          <p:nvPr/>
        </p:nvSpPr>
        <p:spPr>
          <a:xfrm>
            <a:off x="5623492" y="4495348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g3f7f79946b1_0_1129"/>
          <p:cNvSpPr/>
          <p:nvPr/>
        </p:nvSpPr>
        <p:spPr>
          <a:xfrm>
            <a:off x="5623492" y="4539060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g3f7f79946b1_0_1129"/>
          <p:cNvSpPr/>
          <p:nvPr/>
        </p:nvSpPr>
        <p:spPr>
          <a:xfrm>
            <a:off x="5623492" y="4582774"/>
            <a:ext cx="2157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g3f7f79946b1_0_1129"/>
          <p:cNvSpPr/>
          <p:nvPr/>
        </p:nvSpPr>
        <p:spPr>
          <a:xfrm>
            <a:off x="5699692" y="4626490"/>
            <a:ext cx="123600" cy="12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g3f7f79946b1_0_1129"/>
          <p:cNvSpPr/>
          <p:nvPr/>
        </p:nvSpPr>
        <p:spPr>
          <a:xfrm>
            <a:off x="6224848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g3f7f79946b1_0_1129"/>
          <p:cNvSpPr/>
          <p:nvPr/>
        </p:nvSpPr>
        <p:spPr>
          <a:xfrm>
            <a:off x="6259842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g3f7f79946b1_0_1129"/>
          <p:cNvSpPr/>
          <p:nvPr/>
        </p:nvSpPr>
        <p:spPr>
          <a:xfrm>
            <a:off x="6259842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g3f7f79946b1_0_1129"/>
          <p:cNvSpPr/>
          <p:nvPr/>
        </p:nvSpPr>
        <p:spPr>
          <a:xfrm>
            <a:off x="6259842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g3f7f79946b1_0_1129"/>
          <p:cNvSpPr/>
          <p:nvPr/>
        </p:nvSpPr>
        <p:spPr>
          <a:xfrm>
            <a:off x="6271491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g3f7f79946b1_0_1129"/>
          <p:cNvSpPr/>
          <p:nvPr/>
        </p:nvSpPr>
        <p:spPr>
          <a:xfrm>
            <a:off x="6271491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g3f7f79946b1_0_1129"/>
          <p:cNvSpPr/>
          <p:nvPr/>
        </p:nvSpPr>
        <p:spPr>
          <a:xfrm>
            <a:off x="6347691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g3f7f79946b1_0_1129"/>
          <p:cNvSpPr/>
          <p:nvPr/>
        </p:nvSpPr>
        <p:spPr>
          <a:xfrm>
            <a:off x="6608061" y="278037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g3f7f79946b1_0_1129"/>
          <p:cNvSpPr/>
          <p:nvPr/>
        </p:nvSpPr>
        <p:spPr>
          <a:xfrm>
            <a:off x="6643055" y="283349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g3f7f79946b1_0_1129"/>
          <p:cNvSpPr/>
          <p:nvPr/>
        </p:nvSpPr>
        <p:spPr>
          <a:xfrm>
            <a:off x="6643055" y="287720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g3f7f79946b1_0_1129"/>
          <p:cNvSpPr/>
          <p:nvPr/>
        </p:nvSpPr>
        <p:spPr>
          <a:xfrm>
            <a:off x="6643055" y="292092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g3f7f79946b1_0_1129"/>
          <p:cNvSpPr/>
          <p:nvPr/>
        </p:nvSpPr>
        <p:spPr>
          <a:xfrm>
            <a:off x="6654703" y="296463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3f7f79946b1_0_1129"/>
          <p:cNvSpPr/>
          <p:nvPr/>
        </p:nvSpPr>
        <p:spPr>
          <a:xfrm>
            <a:off x="6654703" y="300834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3f7f79946b1_0_1129"/>
          <p:cNvSpPr/>
          <p:nvPr/>
        </p:nvSpPr>
        <p:spPr>
          <a:xfrm>
            <a:off x="6730903" y="305206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g3f7f79946b1_0_1129"/>
          <p:cNvSpPr/>
          <p:nvPr/>
        </p:nvSpPr>
        <p:spPr>
          <a:xfrm>
            <a:off x="7014598" y="2786625"/>
            <a:ext cx="309000" cy="393600"/>
          </a:xfrm>
          <a:prstGeom prst="roundRect">
            <a:avLst>
              <a:gd name="adj" fmla="val 12080"/>
            </a:avLst>
          </a:prstGeom>
          <a:noFill/>
          <a:ln w="12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g3f7f79946b1_0_1129"/>
          <p:cNvSpPr/>
          <p:nvPr/>
        </p:nvSpPr>
        <p:spPr>
          <a:xfrm>
            <a:off x="7049592" y="2839746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g3f7f79946b1_0_1129"/>
          <p:cNvSpPr/>
          <p:nvPr/>
        </p:nvSpPr>
        <p:spPr>
          <a:xfrm>
            <a:off x="7049592" y="288345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g3f7f79946b1_0_1129"/>
          <p:cNvSpPr/>
          <p:nvPr/>
        </p:nvSpPr>
        <p:spPr>
          <a:xfrm>
            <a:off x="7049592" y="2927173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g3f7f79946b1_0_1129"/>
          <p:cNvSpPr/>
          <p:nvPr/>
        </p:nvSpPr>
        <p:spPr>
          <a:xfrm>
            <a:off x="7061241" y="2970885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g3f7f79946b1_0_1129"/>
          <p:cNvSpPr/>
          <p:nvPr/>
        </p:nvSpPr>
        <p:spPr>
          <a:xfrm>
            <a:off x="7061241" y="3014599"/>
            <a:ext cx="2157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g3f7f79946b1_0_1129"/>
          <p:cNvSpPr/>
          <p:nvPr/>
        </p:nvSpPr>
        <p:spPr>
          <a:xfrm>
            <a:off x="7137441" y="3058315"/>
            <a:ext cx="123600" cy="1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6250" tIns="16250" rIns="16250" bIns="16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9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g3f7f79946b1_0_1129"/>
          <p:cNvSpPr/>
          <p:nvPr/>
        </p:nvSpPr>
        <p:spPr>
          <a:xfrm>
            <a:off x="716550" y="3985219"/>
            <a:ext cx="34506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... ~/Desktop/$ cd ./'CSE 160'/HW/</a:t>
            </a:r>
            <a:endParaRPr sz="1200"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615" name="Google Shape;615;g3f7f79946b1_0_1129"/>
          <p:cNvGrpSpPr/>
          <p:nvPr/>
        </p:nvGrpSpPr>
        <p:grpSpPr>
          <a:xfrm>
            <a:off x="980897" y="4058425"/>
            <a:ext cx="1304700" cy="830627"/>
            <a:chOff x="576600" y="3829825"/>
            <a:chExt cx="1304700" cy="830627"/>
          </a:xfrm>
        </p:grpSpPr>
        <p:sp>
          <p:nvSpPr>
            <p:cNvPr id="616" name="Google Shape;616;g3f7f79946b1_0_1129"/>
            <p:cNvSpPr/>
            <p:nvPr/>
          </p:nvSpPr>
          <p:spPr>
            <a:xfrm>
              <a:off x="745502" y="3829825"/>
              <a:ext cx="966900" cy="396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g3f7f79946b1_0_1129"/>
            <p:cNvSpPr txBox="1"/>
            <p:nvPr/>
          </p:nvSpPr>
          <p:spPr>
            <a:xfrm>
              <a:off x="576600" y="4344852"/>
              <a:ext cx="1304700" cy="31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current directory</a:t>
              </a:r>
              <a:endParaRPr sz="12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8" name="Google Shape;618;g3f7f79946b1_0_1129"/>
          <p:cNvGrpSpPr/>
          <p:nvPr/>
        </p:nvGrpSpPr>
        <p:grpSpPr>
          <a:xfrm>
            <a:off x="387900" y="2725975"/>
            <a:ext cx="3682550" cy="439500"/>
            <a:chOff x="387900" y="2725975"/>
            <a:chExt cx="3682550" cy="439500"/>
          </a:xfrm>
        </p:grpSpPr>
        <p:sp>
          <p:nvSpPr>
            <p:cNvPr id="619" name="Google Shape;619;g3f7f79946b1_0_1129"/>
            <p:cNvSpPr/>
            <p:nvPr/>
          </p:nvSpPr>
          <p:spPr>
            <a:xfrm>
              <a:off x="387900" y="2748925"/>
              <a:ext cx="548700" cy="3936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cd</a:t>
              </a: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0" name="Google Shape;620;g3f7f79946b1_0_1129"/>
            <p:cNvSpPr txBox="1"/>
            <p:nvPr/>
          </p:nvSpPr>
          <p:spPr>
            <a:xfrm>
              <a:off x="1059950" y="2725975"/>
              <a:ext cx="30105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i="1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r>
                <a:rPr lang="en" sz="1800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hange </a:t>
              </a:r>
              <a:r>
                <a:rPr lang="en" sz="1800" b="1" i="1" u="sng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r>
                <a:rPr lang="en" sz="1800" b="1" i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irectory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to </a:t>
              </a:r>
              <a:r>
                <a:rPr lang="en" sz="1800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path</a:t>
              </a:r>
              <a:endParaRPr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1" name="Google Shape;621;g3f7f79946b1_0_1129"/>
          <p:cNvGrpSpPr/>
          <p:nvPr/>
        </p:nvGrpSpPr>
        <p:grpSpPr>
          <a:xfrm>
            <a:off x="387900" y="3277900"/>
            <a:ext cx="3898850" cy="439500"/>
            <a:chOff x="387900" y="3277900"/>
            <a:chExt cx="3898850" cy="439500"/>
          </a:xfrm>
        </p:grpSpPr>
        <p:sp>
          <p:nvSpPr>
            <p:cNvPr id="622" name="Google Shape;622;g3f7f79946b1_0_1129"/>
            <p:cNvSpPr/>
            <p:nvPr/>
          </p:nvSpPr>
          <p:spPr>
            <a:xfrm>
              <a:off x="387900" y="3300850"/>
              <a:ext cx="548700" cy="3936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ls</a:t>
              </a: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3" name="Google Shape;623;g3f7f79946b1_0_1129"/>
            <p:cNvSpPr txBox="1"/>
            <p:nvPr/>
          </p:nvSpPr>
          <p:spPr>
            <a:xfrm>
              <a:off x="1059950" y="3277900"/>
              <a:ext cx="32268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list 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contents of current </a:t>
              </a:r>
              <a:r>
                <a:rPr lang="en" sz="1800" b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directory</a:t>
              </a:r>
              <a:endParaRPr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4" name="Google Shape;624;g3f7f79946b1_0_1129"/>
          <p:cNvGrpSpPr/>
          <p:nvPr/>
        </p:nvGrpSpPr>
        <p:grpSpPr>
          <a:xfrm>
            <a:off x="2551948" y="4042625"/>
            <a:ext cx="1443600" cy="830614"/>
            <a:chOff x="2517028" y="3829838"/>
            <a:chExt cx="1443600" cy="830614"/>
          </a:xfrm>
        </p:grpSpPr>
        <p:sp>
          <p:nvSpPr>
            <p:cNvPr id="625" name="Google Shape;625;g3f7f79946b1_0_1129"/>
            <p:cNvSpPr/>
            <p:nvPr/>
          </p:nvSpPr>
          <p:spPr>
            <a:xfrm>
              <a:off x="2517028" y="3829838"/>
              <a:ext cx="1443600" cy="396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g3f7f79946b1_0_1129"/>
            <p:cNvSpPr txBox="1"/>
            <p:nvPr/>
          </p:nvSpPr>
          <p:spPr>
            <a:xfrm>
              <a:off x="2587375" y="4344852"/>
              <a:ext cx="1304700" cy="31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path to new directory</a:t>
              </a:r>
              <a:endParaRPr sz="12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1691</Words>
  <Application>Microsoft Office PowerPoint</Application>
  <PresentationFormat>On-screen Show (16:9)</PresentationFormat>
  <Paragraphs>302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Roboto Mono</vt:lpstr>
      <vt:lpstr>Arial</vt:lpstr>
      <vt:lpstr>UW Simple Lecture Slides</vt:lpstr>
      <vt:lpstr>UW Simple Lecture Slides</vt:lpstr>
      <vt:lpstr>File I/O</vt:lpstr>
      <vt:lpstr>Announcements</vt:lpstr>
      <vt:lpstr>Midterm Exam</vt:lpstr>
      <vt:lpstr>Today’s Roadmap</vt:lpstr>
      <vt:lpstr>What’s a File?</vt:lpstr>
      <vt:lpstr>Using Files</vt:lpstr>
      <vt:lpstr>File Systems</vt:lpstr>
      <vt:lpstr>Navigating a File System</vt:lpstr>
      <vt:lpstr>Using the Terminal</vt:lpstr>
      <vt:lpstr>Questions?</vt:lpstr>
      <vt:lpstr>Think Pair Share</vt:lpstr>
      <vt:lpstr>Using Files in Python</vt:lpstr>
      <vt:lpstr>Reading Files</vt:lpstr>
      <vt:lpstr>Reading Files (Option 2)</vt:lpstr>
      <vt:lpstr>Writing to Files</vt:lpstr>
      <vt:lpstr>Appending to Files</vt:lpstr>
      <vt:lpstr>Cleaning Up After Yourself</vt:lpstr>
      <vt:lpstr>Questions?</vt:lpstr>
      <vt:lpstr>Files Example 1: Eager Editor</vt:lpstr>
      <vt:lpstr>Files Example 2: Do Over</vt:lpstr>
      <vt:lpstr>Newline Characters</vt:lpstr>
      <vt:lpstr>Files Example 3: So Good I Read It Twice</vt:lpstr>
      <vt:lpstr>Think Pair Share</vt:lpstr>
      <vt:lpstr>Processing Data from Files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2026-07-13T14:29:03Z</dcterms:modified>
</cp:coreProperties>
</file>