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  <p:sldMasterId id="2147483662" r:id="rId2"/>
    <p:sldMasterId id="2147483676" r:id="rId3"/>
  </p:sldMasterIdLst>
  <p:notesMasterIdLst>
    <p:notesMasterId r:id="rId22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</p:sldIdLst>
  <p:sldSz cx="9144000" cy="5143500" type="screen16x9"/>
  <p:notesSz cx="6858000" cy="9144000"/>
  <p:embeddedFontLst>
    <p:embeddedFont>
      <p:font typeface="Roboto Mono" panose="00000009000000000000" pitchFamily="49" charset="0"/>
      <p:regular r:id="rId23"/>
      <p:bold r:id="rId24"/>
      <p:italic r:id="rId25"/>
      <p:boldItalic r:id="rId2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1" roundtripDataSignature="AMtx7mjkMJXlJw7SbI9MlTXbxlYn+Yd+9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FA5CE535-6634-4516-8CFE-4E6FC7313590}">
  <a:tblStyle styleId="{FA5CE535-6634-4516-8CFE-4E6FC7313590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0B9FE1B9-59EC-4757-90F5-4A5089F6C37E}" styleName="Table_1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36" y="103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font" Target="fonts/font4.fntdata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font" Target="fonts/font3.fntdata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font" Target="fonts/font2.fntdata"/><Relationship Id="rId32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font" Target="fonts/font1.fntdata"/><Relationship Id="rId36" Type="http://schemas.microsoft.com/office/2016/11/relationships/changesInfo" Target="changesInfos/changesInfo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customschemas.google.com/relationships/presentationmetadata" Target="metadata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drian Salguero" userId="f921b06be2346e4d" providerId="LiveId" clId="{42694335-63BB-46EC-AF38-63FE051D1C63}"/>
    <pc:docChg chg="custSel modSld">
      <pc:chgData name="Adrian Salguero" userId="f921b06be2346e4d" providerId="LiveId" clId="{42694335-63BB-46EC-AF38-63FE051D1C63}" dt="2026-07-10T15:19:12.234" v="58" actId="20577"/>
      <pc:docMkLst>
        <pc:docMk/>
      </pc:docMkLst>
      <pc:sldChg chg="delSp modSp mod">
        <pc:chgData name="Adrian Salguero" userId="f921b06be2346e4d" providerId="LiveId" clId="{42694335-63BB-46EC-AF38-63FE051D1C63}" dt="2026-07-10T15:17:34.102" v="13" actId="478"/>
        <pc:sldMkLst>
          <pc:docMk/>
          <pc:sldMk cId="0" sldId="260"/>
        </pc:sldMkLst>
        <pc:spChg chg="mod">
          <ac:chgData name="Adrian Salguero" userId="f921b06be2346e4d" providerId="LiveId" clId="{42694335-63BB-46EC-AF38-63FE051D1C63}" dt="2026-07-10T15:17:26.863" v="12" actId="20577"/>
          <ac:spMkLst>
            <pc:docMk/>
            <pc:sldMk cId="0" sldId="260"/>
            <ac:spMk id="347" creationId="{00000000-0000-0000-0000-000000000000}"/>
          </ac:spMkLst>
        </pc:spChg>
        <pc:graphicFrameChg chg="del">
          <ac:chgData name="Adrian Salguero" userId="f921b06be2346e4d" providerId="LiveId" clId="{42694335-63BB-46EC-AF38-63FE051D1C63}" dt="2026-07-10T15:17:34.102" v="13" actId="478"/>
          <ac:graphicFrameMkLst>
            <pc:docMk/>
            <pc:sldMk cId="0" sldId="260"/>
            <ac:graphicFrameMk id="349" creationId="{00000000-0000-0000-0000-000000000000}"/>
          </ac:graphicFrameMkLst>
        </pc:graphicFrameChg>
      </pc:sldChg>
      <pc:sldChg chg="modSp mod">
        <pc:chgData name="Adrian Salguero" userId="f921b06be2346e4d" providerId="LiveId" clId="{42694335-63BB-46EC-AF38-63FE051D1C63}" dt="2026-07-10T15:18:26.392" v="57" actId="20577"/>
        <pc:sldMkLst>
          <pc:docMk/>
          <pc:sldMk cId="0" sldId="261"/>
        </pc:sldMkLst>
        <pc:spChg chg="mod">
          <ac:chgData name="Adrian Salguero" userId="f921b06be2346e4d" providerId="LiveId" clId="{42694335-63BB-46EC-AF38-63FE051D1C63}" dt="2026-07-10T15:18:26.392" v="57" actId="20577"/>
          <ac:spMkLst>
            <pc:docMk/>
            <pc:sldMk cId="0" sldId="261"/>
            <ac:spMk id="355" creationId="{00000000-0000-0000-0000-000000000000}"/>
          </ac:spMkLst>
        </pc:spChg>
      </pc:sldChg>
      <pc:sldChg chg="modSp mod">
        <pc:chgData name="Adrian Salguero" userId="f921b06be2346e4d" providerId="LiveId" clId="{42694335-63BB-46EC-AF38-63FE051D1C63}" dt="2026-07-10T15:19:12.234" v="58" actId="20577"/>
        <pc:sldMkLst>
          <pc:docMk/>
          <pc:sldMk cId="0" sldId="264"/>
        </pc:sldMkLst>
        <pc:spChg chg="mod">
          <ac:chgData name="Adrian Salguero" userId="f921b06be2346e4d" providerId="LiveId" clId="{42694335-63BB-46EC-AF38-63FE051D1C63}" dt="2026-07-10T15:19:12.234" v="58" actId="20577"/>
          <ac:spMkLst>
            <pc:docMk/>
            <pc:sldMk cId="0" sldId="264"/>
            <ac:spMk id="378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pythontutor.com/render.html#code=a%20%3D%20%5B1,%203,%205%5D%0Aa.insert%281,%202%29%0Aa.insert%282,%204%29%20%20%20%20%20%20%23%20A%0Aa%5B1%3A2%5D%20%3D%20%5B2,%203,%204%5D%20%20%23%20B%0Aa.extend%28%5B2,%204%5D%29%20%20%20%20%23%20C%0Aa%5B1%5D%20%3D%202%0Aa%5B3%5D%20%3D%204%20%20%20%20%20%20%20%20%20%20%20%20%23%20D&amp;cumulative=false&amp;curInstr=0&amp;heapPrimitives=false&amp;mode=display&amp;origin=opt-frontend.js&amp;py=311&amp;rawInputLstJSON=%5B%5D&amp;textReferences=false" TargetMode="External"/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g3ef6940a823_0_3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98" name="Google Shape;298;g3ef6940a823_0_3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Google Shape;382;g3f43459481c_0_11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3" name="Google Shape;383;g3f43459481c_0_116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# Want: [1,2,3,4,5]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= [1, 3, 5]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a.insert(1, 2)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a.insert(2, 4)     # A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a[1:2] = [2, 3, 4]    # B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a.extend([2, 4])        # C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a[1] = 2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a[3] = 4     # D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Python Tutor</a:t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Google Shape;393;g3f43459481c_0_117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4" name="Google Shape;394;g3f43459481c_0_117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Google Shape;401;g3f43459481c_0_11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2" name="Google Shape;402;g3f43459481c_0_11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Google Shape;408;g3f43459481c_0_11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9" name="Google Shape;409;g3f43459481c_0_119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g3f43459481c_0_11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6" name="Google Shape;416;g3f43459481c_0_119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Google Shape;429;g3f43459481c_0_12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0" name="Google Shape;430;g3f43459481c_0_12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" name="Google Shape;451;g3f43459481c_0_12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2" name="Google Shape;452;g3f43459481c_0_12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chart = [["Mike", "John", "Julio", "Elizabeth"],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     ["Angela", "Sophia", "Randy", "Maria"],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     ["Raul", "Pauline", "Rachel", "Monica"]]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print(chart[1])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print(chart[1][1])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print(chart[2][4])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print(chart[2][3][1])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Google Shape;464;g3f43459481c_0_12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5" name="Google Shape;465;g3f43459481c_0_12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" name="Google Shape;474;g3f43459481c_0_12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5" name="Google Shape;475;g3f43459481c_0_12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g3ef6940a82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10" name="Google Shape;310;g3ef6940a82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g3f43459481c_0_10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7" name="Google Shape;317;g3f43459481c_0_109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This could be useful for storing data!</a:t>
            </a:r>
            <a:endParaRPr/>
          </a:p>
          <a:p>
            <a:pPr marL="457200" lvl="0" indent="-298450" algn="l" rtl="0">
              <a:spcBef>
                <a:spcPts val="0"/>
              </a:spcBef>
              <a:spcAft>
                <a:spcPts val="0"/>
              </a:spcAft>
              <a:buSzPts val="1100"/>
              <a:buChar char="-"/>
            </a:pPr>
            <a:r>
              <a:rPr lang="en"/>
              <a:t>The list of integers could represent people standing in line to buy concert tickets, and how many tickets each person wants to buy</a:t>
            </a:r>
            <a:endParaRPr/>
          </a:p>
          <a:p>
            <a:pPr marL="457200" lvl="0" indent="-298450" algn="l" rtl="0">
              <a:spcBef>
                <a:spcPts val="0"/>
              </a:spcBef>
              <a:spcAft>
                <a:spcPts val="0"/>
              </a:spcAft>
              <a:buSzPts val="1100"/>
              <a:buChar char="-"/>
            </a:pPr>
            <a:r>
              <a:rPr lang="en"/>
              <a:t>The list of strings could be a document you want to analyze</a:t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Google Shape;330;g3f373fa6c80_0_6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31" name="Google Shape;331;g3f373fa6c80_0_6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Google Shape;343;g3f373fa6c80_0_4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44" name="Google Shape;344;g3f373fa6c80_0_47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Google Shape;351;g3f373fa6c80_0_68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52" name="Google Shape;352;g3f373fa6c80_0_68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Google Shape;358;g3f373fa6c80_0_69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59" name="Google Shape;359;g3f373fa6c80_0_69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Google Shape;366;g3f43459481c_0_108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7" name="Google Shape;367;g3f43459481c_0_108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Google Shape;374;g3f43459481c_0_11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5" name="Google Shape;375;g3f43459481c_0_11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g3ef67936621_0_213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3" name="Google Shape;13;g3ef67936621_0_2135"/>
          <p:cNvSpPr/>
          <p:nvPr/>
        </p:nvSpPr>
        <p:spPr>
          <a:xfrm>
            <a:off x="1182313" y="2667746"/>
            <a:ext cx="1029600" cy="393600"/>
          </a:xfrm>
          <a:prstGeom prst="roundRect">
            <a:avLst>
              <a:gd name="adj" fmla="val 18636"/>
            </a:avLst>
          </a:prstGeom>
          <a:solidFill>
            <a:srgbClr val="5F477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CSE 160</a:t>
            </a:r>
            <a:endParaRPr sz="18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g3ef67936621_0_2135"/>
          <p:cNvSpPr txBox="1">
            <a:spLocks noGrp="1"/>
          </p:cNvSpPr>
          <p:nvPr>
            <p:ph type="subTitle" idx="1"/>
          </p:nvPr>
        </p:nvSpPr>
        <p:spPr>
          <a:xfrm>
            <a:off x="2344275" y="2626049"/>
            <a:ext cx="5729400" cy="47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5" name="Google Shape;15;g3ef67936621_0_2135"/>
          <p:cNvSpPr txBox="1">
            <a:spLocks noGrp="1"/>
          </p:cNvSpPr>
          <p:nvPr>
            <p:ph type="ctrTitle"/>
          </p:nvPr>
        </p:nvSpPr>
        <p:spPr>
          <a:xfrm>
            <a:off x="1070175" y="1671819"/>
            <a:ext cx="7003500" cy="88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g3ef67936621_0_2162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rgbClr val="F7F7F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3" name="Google Shape;53;g3ef67936621_0_2162" descr="University of Washington &quot;W&quot; logo in purple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533619" y="50956"/>
            <a:ext cx="548700" cy="548700"/>
          </a:xfrm>
          <a:prstGeom prst="rect">
            <a:avLst/>
          </a:prstGeom>
          <a:noFill/>
          <a:ln>
            <a:noFill/>
          </a:ln>
        </p:spPr>
      </p:pic>
      <p:sp>
        <p:nvSpPr>
          <p:cNvPr id="54" name="Google Shape;54;g3ef67936621_0_2162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55" name="Google Shape;55;g3ef67936621_0_2162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56" name="Google Shape;56;g3ef67936621_0_2162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7" name="Google Shape;57;g3ef67936621_0_216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8" name="Google Shape;58;g3ef67936621_0_2162"/>
          <p:cNvSpPr/>
          <p:nvPr/>
        </p:nvSpPr>
        <p:spPr>
          <a:xfrm>
            <a:off x="1147175" y="4663150"/>
            <a:ext cx="3425100" cy="3936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g3ef67936621_0_2162"/>
          <p:cNvSpPr txBox="1"/>
          <p:nvPr/>
        </p:nvSpPr>
        <p:spPr>
          <a:xfrm>
            <a:off x="348948" y="4703625"/>
            <a:ext cx="3863400" cy="3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" sz="12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CSE 160:</a:t>
            </a:r>
            <a:r>
              <a:rPr lang="en" sz="12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More Lists</a:t>
            </a:r>
            <a:endParaRPr sz="120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1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3ef67936621_0_2180"/>
          <p:cNvSpPr txBox="1">
            <a:spLocks noGrp="1"/>
          </p:cNvSpPr>
          <p:nvPr>
            <p:ph type="body" idx="1"/>
          </p:nvPr>
        </p:nvSpPr>
        <p:spPr>
          <a:xfrm>
            <a:off x="311700" y="412863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62" name="Google Shape;62;g3ef67936621_0_218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3ef67936621_0_218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mplate Information">
  <p:cSld name="CUSTOM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ef67936621_0_2189"/>
          <p:cNvSpPr txBox="1"/>
          <p:nvPr/>
        </p:nvSpPr>
        <p:spPr>
          <a:xfrm>
            <a:off x="417950" y="316025"/>
            <a:ext cx="45873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Template Information</a:t>
            </a:r>
            <a:endParaRPr sz="18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Google Shape;67;g3ef67936621_0_2189"/>
          <p:cNvSpPr txBox="1"/>
          <p:nvPr/>
        </p:nvSpPr>
        <p:spPr>
          <a:xfrm>
            <a:off x="417950" y="856300"/>
            <a:ext cx="62898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0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This slide template was designed by James Weichert for UW CSE lectures.  </a:t>
            </a:r>
            <a:endParaRPr sz="1400" b="0" i="0" u="none" strike="noStrike" cap="none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Google Shape;68;g3ef67936621_0_2189"/>
          <p:cNvSpPr txBox="1"/>
          <p:nvPr/>
        </p:nvSpPr>
        <p:spPr>
          <a:xfrm>
            <a:off x="1249300" y="1345569"/>
            <a:ext cx="13353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1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Accent Colors</a:t>
            </a:r>
            <a:endParaRPr sz="1400" b="1" i="0" u="none" strike="noStrike" cap="none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" name="Google Shape;69;g3ef67936621_0_2189"/>
          <p:cNvSpPr/>
          <p:nvPr/>
        </p:nvSpPr>
        <p:spPr>
          <a:xfrm>
            <a:off x="1126975" y="2227095"/>
            <a:ext cx="336300" cy="3261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" name="Google Shape;70;g3ef67936621_0_2189"/>
          <p:cNvSpPr txBox="1"/>
          <p:nvPr/>
        </p:nvSpPr>
        <p:spPr>
          <a:xfrm>
            <a:off x="1626475" y="21658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#475D9A</a:t>
            </a:r>
            <a:endParaRPr sz="1800" b="1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g3ef67936621_0_2189"/>
          <p:cNvSpPr/>
          <p:nvPr/>
        </p:nvSpPr>
        <p:spPr>
          <a:xfrm>
            <a:off x="1126975" y="2675595"/>
            <a:ext cx="336300" cy="3261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" name="Google Shape;72;g3ef67936621_0_2189"/>
          <p:cNvSpPr txBox="1"/>
          <p:nvPr/>
        </p:nvSpPr>
        <p:spPr>
          <a:xfrm>
            <a:off x="1626475" y="26143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#8264A6</a:t>
            </a:r>
            <a:endParaRPr sz="1800" b="1" i="0" u="none" strike="noStrike" cap="none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g3ef67936621_0_2189"/>
          <p:cNvSpPr/>
          <p:nvPr/>
        </p:nvSpPr>
        <p:spPr>
          <a:xfrm>
            <a:off x="1126975" y="3124095"/>
            <a:ext cx="336300" cy="3261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" name="Google Shape;74;g3ef67936621_0_2189"/>
          <p:cNvSpPr txBox="1"/>
          <p:nvPr/>
        </p:nvSpPr>
        <p:spPr>
          <a:xfrm>
            <a:off x="1626475" y="30628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#577656</a:t>
            </a:r>
            <a:endParaRPr sz="1800" b="1" i="0" u="none" strike="noStrike" cap="none">
              <a:solidFill>
                <a:schemeClr val="accent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" name="Google Shape;75;g3ef67936621_0_2189"/>
          <p:cNvSpPr/>
          <p:nvPr/>
        </p:nvSpPr>
        <p:spPr>
          <a:xfrm>
            <a:off x="1126975" y="3572595"/>
            <a:ext cx="336300" cy="3261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" name="Google Shape;76;g3ef67936621_0_2189"/>
          <p:cNvSpPr txBox="1"/>
          <p:nvPr/>
        </p:nvSpPr>
        <p:spPr>
          <a:xfrm>
            <a:off x="1626475" y="35113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#AB5457</a:t>
            </a:r>
            <a:endParaRPr sz="1800" b="1" i="0" u="none" strike="noStrike" cap="none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" name="Google Shape;77;g3ef67936621_0_2189"/>
          <p:cNvSpPr/>
          <p:nvPr/>
        </p:nvSpPr>
        <p:spPr>
          <a:xfrm>
            <a:off x="1126975" y="4021095"/>
            <a:ext cx="336300" cy="32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" name="Google Shape;78;g3ef67936621_0_2189"/>
          <p:cNvSpPr txBox="1"/>
          <p:nvPr/>
        </p:nvSpPr>
        <p:spPr>
          <a:xfrm>
            <a:off x="1626475" y="39598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#AB5457 </a:t>
            </a:r>
            <a:endParaRPr sz="1800" b="1" i="0" u="none" strike="noStrike" cap="none">
              <a:solidFill>
                <a:schemeClr val="accent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" name="Google Shape;79;g3ef67936621_0_2189"/>
          <p:cNvSpPr txBox="1"/>
          <p:nvPr/>
        </p:nvSpPr>
        <p:spPr>
          <a:xfrm>
            <a:off x="2605096" y="3970293"/>
            <a:ext cx="3363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" sz="12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*</a:t>
            </a:r>
            <a:endParaRPr sz="120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Google Shape;80;g3ef67936621_0_2189"/>
          <p:cNvSpPr txBox="1"/>
          <p:nvPr/>
        </p:nvSpPr>
        <p:spPr>
          <a:xfrm>
            <a:off x="1126975" y="4490174"/>
            <a:ext cx="1814400" cy="50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"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* only WCAG 2.1 AA compliant for large text </a:t>
            </a:r>
            <a:endParaRPr sz="100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" name="Google Shape;81;g3ef67936621_0_2189"/>
          <p:cNvSpPr txBox="1"/>
          <p:nvPr/>
        </p:nvSpPr>
        <p:spPr>
          <a:xfrm>
            <a:off x="3664800" y="1345577"/>
            <a:ext cx="18144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1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Background Colors</a:t>
            </a:r>
            <a:endParaRPr sz="1400" b="1" i="0" u="none" strike="noStrike" cap="none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" name="Google Shape;82;g3ef67936621_0_2189"/>
          <p:cNvSpPr/>
          <p:nvPr/>
        </p:nvSpPr>
        <p:spPr>
          <a:xfrm>
            <a:off x="3934650" y="2191395"/>
            <a:ext cx="1274700" cy="397500"/>
          </a:xfrm>
          <a:prstGeom prst="roundRect">
            <a:avLst>
              <a:gd name="adj" fmla="val 16667"/>
            </a:avLst>
          </a:prstGeom>
          <a:solidFill>
            <a:srgbClr val="3A4C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#3A4C7E</a:t>
            </a:r>
            <a:endParaRPr sz="18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" name="Google Shape;83;g3ef67936621_0_2189"/>
          <p:cNvSpPr/>
          <p:nvPr/>
        </p:nvSpPr>
        <p:spPr>
          <a:xfrm>
            <a:off x="3934650" y="2639895"/>
            <a:ext cx="1274700" cy="397500"/>
          </a:xfrm>
          <a:prstGeom prst="roundRect">
            <a:avLst>
              <a:gd name="adj" fmla="val 16667"/>
            </a:avLst>
          </a:prstGeom>
          <a:solidFill>
            <a:srgbClr val="5F477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#5F477B</a:t>
            </a:r>
            <a:endParaRPr sz="18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" name="Google Shape;84;g3ef67936621_0_2189"/>
          <p:cNvSpPr/>
          <p:nvPr/>
        </p:nvSpPr>
        <p:spPr>
          <a:xfrm>
            <a:off x="3934650" y="3088395"/>
            <a:ext cx="1274700" cy="397500"/>
          </a:xfrm>
          <a:prstGeom prst="roundRect">
            <a:avLst>
              <a:gd name="adj" fmla="val 16667"/>
            </a:avLst>
          </a:prstGeom>
          <a:solidFill>
            <a:srgbClr val="4159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#415940</a:t>
            </a:r>
            <a:endParaRPr sz="18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g3ef67936621_0_2189"/>
          <p:cNvSpPr/>
          <p:nvPr/>
        </p:nvSpPr>
        <p:spPr>
          <a:xfrm>
            <a:off x="3934650" y="3536895"/>
            <a:ext cx="1274700" cy="397500"/>
          </a:xfrm>
          <a:prstGeom prst="roundRect">
            <a:avLst>
              <a:gd name="adj" fmla="val 16667"/>
            </a:avLst>
          </a:prstGeom>
          <a:solidFill>
            <a:srgbClr val="883F4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#883F41</a:t>
            </a:r>
            <a:endParaRPr sz="18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g3ef67936621_0_2189"/>
          <p:cNvSpPr txBox="1"/>
          <p:nvPr/>
        </p:nvSpPr>
        <p:spPr>
          <a:xfrm>
            <a:off x="984250" y="1656213"/>
            <a:ext cx="18654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 least WCAG 2.1 </a:t>
            </a:r>
            <a:r>
              <a:rPr lang="en" sz="10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AA</a:t>
            </a:r>
            <a:r>
              <a:rPr lang="en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compliant on a white background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g3ef67936621_0_2189"/>
          <p:cNvSpPr txBox="1"/>
          <p:nvPr/>
        </p:nvSpPr>
        <p:spPr>
          <a:xfrm>
            <a:off x="3639300" y="1656213"/>
            <a:ext cx="18654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WCAG 2.1 </a:t>
            </a:r>
            <a:r>
              <a:rPr lang="en" sz="10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AAA</a:t>
            </a:r>
            <a:r>
              <a:rPr lang="en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compliant with white text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g3ef67936621_0_218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89" name="Google Shape;89;g3ef67936621_0_2189"/>
          <p:cNvSpPr txBox="1"/>
          <p:nvPr/>
        </p:nvSpPr>
        <p:spPr>
          <a:xfrm>
            <a:off x="6559388" y="1345569"/>
            <a:ext cx="13353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1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Text Colors</a:t>
            </a:r>
            <a:endParaRPr sz="1400" b="1" i="0" u="none" strike="noStrike" cap="none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g3ef67936621_0_2189"/>
          <p:cNvSpPr/>
          <p:nvPr/>
        </p:nvSpPr>
        <p:spPr>
          <a:xfrm>
            <a:off x="6437063" y="2227095"/>
            <a:ext cx="336300" cy="3261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g3ef67936621_0_2189"/>
          <p:cNvSpPr txBox="1"/>
          <p:nvPr/>
        </p:nvSpPr>
        <p:spPr>
          <a:xfrm>
            <a:off x="6936563" y="21658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#434343</a:t>
            </a:r>
            <a:endParaRPr sz="18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g3ef67936621_0_2189"/>
          <p:cNvSpPr txBox="1"/>
          <p:nvPr/>
        </p:nvSpPr>
        <p:spPr>
          <a:xfrm>
            <a:off x="6294338" y="1656213"/>
            <a:ext cx="18654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 least WCAG 2.1 </a:t>
            </a:r>
            <a:r>
              <a:rPr lang="en" sz="10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AA</a:t>
            </a:r>
            <a:r>
              <a:rPr lang="en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compliant on a white background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g3ef67936621_0_2189"/>
          <p:cNvSpPr/>
          <p:nvPr/>
        </p:nvSpPr>
        <p:spPr>
          <a:xfrm>
            <a:off x="6437063" y="2675595"/>
            <a:ext cx="336300" cy="3261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g3ef67936621_0_2189"/>
          <p:cNvSpPr txBox="1"/>
          <p:nvPr/>
        </p:nvSpPr>
        <p:spPr>
          <a:xfrm>
            <a:off x="6936563" y="26143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#767676</a:t>
            </a:r>
            <a:endParaRPr sz="1800" b="1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g3ef67936621_0_2189"/>
          <p:cNvSpPr txBox="1"/>
          <p:nvPr/>
        </p:nvSpPr>
        <p:spPr>
          <a:xfrm>
            <a:off x="6559388" y="3124107"/>
            <a:ext cx="13353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1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Misc. Colors</a:t>
            </a:r>
            <a:endParaRPr sz="1400" b="1" i="0" u="none" strike="noStrike" cap="none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g3ef67936621_0_2189"/>
          <p:cNvSpPr/>
          <p:nvPr/>
        </p:nvSpPr>
        <p:spPr>
          <a:xfrm>
            <a:off x="6437063" y="3892132"/>
            <a:ext cx="336300" cy="32610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g3ef67936621_0_2189"/>
          <p:cNvSpPr txBox="1"/>
          <p:nvPr/>
        </p:nvSpPr>
        <p:spPr>
          <a:xfrm>
            <a:off x="6936563" y="3830932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rPr>
              <a:t>#DAB153</a:t>
            </a:r>
            <a:endParaRPr sz="1800" b="1" i="0" u="none" strike="noStrike" cap="none">
              <a:solidFill>
                <a:schemeClr val="accent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g3ef67936621_0_2189"/>
          <p:cNvSpPr txBox="1"/>
          <p:nvPr/>
        </p:nvSpPr>
        <p:spPr>
          <a:xfrm>
            <a:off x="6294350" y="3434759"/>
            <a:ext cx="1865400" cy="2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" sz="1000" b="0" i="1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Only</a:t>
            </a:r>
            <a:r>
              <a:rPr lang="en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 non-text decoration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g3ef67936621_0_2189"/>
          <p:cNvSpPr/>
          <p:nvPr/>
        </p:nvSpPr>
        <p:spPr>
          <a:xfrm>
            <a:off x="3934650" y="4015770"/>
            <a:ext cx="1274700" cy="3975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#FDF6E7</a:t>
            </a:r>
            <a:endParaRPr sz="18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g3ef67936621_0_2189"/>
          <p:cNvSpPr txBox="1"/>
          <p:nvPr/>
        </p:nvSpPr>
        <p:spPr>
          <a:xfrm>
            <a:off x="5173451" y="3995380"/>
            <a:ext cx="3363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" sz="12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**</a:t>
            </a:r>
            <a:endParaRPr sz="120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g3ef67936621_0_2189"/>
          <p:cNvSpPr txBox="1"/>
          <p:nvPr/>
        </p:nvSpPr>
        <p:spPr>
          <a:xfrm>
            <a:off x="6253250" y="4490175"/>
            <a:ext cx="1947600" cy="50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"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** WCAG 2.1 AA compliant with grey,  blue, purple, and green text</a:t>
            </a:r>
            <a:endParaRPr sz="100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3f373fa6c80_0_12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10" name="Google Shape;110;g3f373fa6c80_0_123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520600" cy="354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11" name="Google Shape;111;g3f373fa6c80_0_123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de Diagram">
  <p:cSld name="SECTION_TITLE_AND_DESCRIPTION_1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3f373fa6c80_0_151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rgbClr val="F7F7F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4" name="Google Shape;114;g3f373fa6c80_0_151" descr="University of Washington &quot;W&quot; logo in purple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533619" y="50956"/>
            <a:ext cx="548700" cy="548700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g3f373fa6c80_0_15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16" name="Google Shape;116;g3f373fa6c80_0_151"/>
          <p:cNvSpPr txBox="1">
            <a:spLocks noGrp="1"/>
          </p:cNvSpPr>
          <p:nvPr>
            <p:ph type="title"/>
          </p:nvPr>
        </p:nvSpPr>
        <p:spPr>
          <a:xfrm>
            <a:off x="311700" y="281925"/>
            <a:ext cx="39291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17" name="Google Shape;117;g3f373fa6c80_0_151"/>
          <p:cNvSpPr/>
          <p:nvPr/>
        </p:nvSpPr>
        <p:spPr>
          <a:xfrm>
            <a:off x="556875" y="4710200"/>
            <a:ext cx="4015200" cy="346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g3f373fa6c80_0_151"/>
          <p:cNvSpPr txBox="1"/>
          <p:nvPr/>
        </p:nvSpPr>
        <p:spPr>
          <a:xfrm>
            <a:off x="348948" y="4703625"/>
            <a:ext cx="3863400" cy="3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" sz="12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CSE 160:</a:t>
            </a:r>
            <a:r>
              <a:rPr lang="en" sz="12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Lists</a:t>
            </a:r>
            <a:endParaRPr sz="120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g3f373fa6c80_0_151"/>
          <p:cNvSpPr txBox="1">
            <a:spLocks noGrp="1"/>
          </p:cNvSpPr>
          <p:nvPr>
            <p:ph type="body" idx="1"/>
          </p:nvPr>
        </p:nvSpPr>
        <p:spPr>
          <a:xfrm>
            <a:off x="4933875" y="672800"/>
            <a:ext cx="3863400" cy="369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Roboto Mono"/>
              <a:buChar char="●"/>
              <a:defRPr>
                <a:latin typeface="Roboto Mono"/>
                <a:ea typeface="Roboto Mono"/>
                <a:cs typeface="Roboto Mono"/>
                <a:sym typeface="Roboto Mono"/>
              </a:defRPr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○"/>
              <a:defRPr>
                <a:latin typeface="Roboto Mono"/>
                <a:ea typeface="Roboto Mono"/>
                <a:cs typeface="Roboto Mono"/>
                <a:sym typeface="Roboto Mono"/>
              </a:defRPr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■"/>
              <a:defRPr>
                <a:latin typeface="Roboto Mono"/>
                <a:ea typeface="Roboto Mono"/>
                <a:cs typeface="Roboto Mono"/>
                <a:sym typeface="Roboto Mono"/>
              </a:defRPr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●"/>
              <a:defRPr>
                <a:latin typeface="Roboto Mono"/>
                <a:ea typeface="Roboto Mono"/>
                <a:cs typeface="Roboto Mono"/>
                <a:sym typeface="Roboto Mono"/>
              </a:defRPr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○"/>
              <a:defRPr>
                <a:latin typeface="Roboto Mono"/>
                <a:ea typeface="Roboto Mono"/>
                <a:cs typeface="Roboto Mono"/>
                <a:sym typeface="Roboto Mono"/>
              </a:defRPr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■"/>
              <a:defRPr>
                <a:latin typeface="Roboto Mono"/>
                <a:ea typeface="Roboto Mono"/>
                <a:cs typeface="Roboto Mono"/>
                <a:sym typeface="Roboto Mono"/>
              </a:defRPr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●"/>
              <a:defRPr>
                <a:latin typeface="Roboto Mono"/>
                <a:ea typeface="Roboto Mono"/>
                <a:cs typeface="Roboto Mono"/>
                <a:sym typeface="Roboto Mono"/>
              </a:defRPr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○"/>
              <a:defRPr>
                <a:latin typeface="Roboto Mono"/>
                <a:ea typeface="Roboto Mono"/>
                <a:cs typeface="Roboto Mono"/>
                <a:sym typeface="Roboto Mono"/>
              </a:defRPr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■"/>
              <a:defRPr>
                <a:latin typeface="Roboto Mono"/>
                <a:ea typeface="Roboto Mono"/>
                <a:cs typeface="Roboto Mono"/>
                <a:sym typeface="Roboto Mono"/>
              </a:defRPr>
            </a:lvl9pPr>
          </a:lstStyle>
          <a:p>
            <a:endParaRPr/>
          </a:p>
        </p:txBody>
      </p:sp>
      <p:sp>
        <p:nvSpPr>
          <p:cNvPr id="120" name="Google Shape;120;g3f373fa6c80_0_151"/>
          <p:cNvSpPr txBox="1">
            <a:spLocks noGrp="1"/>
          </p:cNvSpPr>
          <p:nvPr>
            <p:ph type="body" idx="2"/>
          </p:nvPr>
        </p:nvSpPr>
        <p:spPr>
          <a:xfrm>
            <a:off x="339450" y="989325"/>
            <a:ext cx="3873600" cy="348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3f373fa6c80_0_1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23" name="Google Shape;123;g3f373fa6c80_0_115"/>
          <p:cNvSpPr/>
          <p:nvPr/>
        </p:nvSpPr>
        <p:spPr>
          <a:xfrm>
            <a:off x="1182313" y="2667746"/>
            <a:ext cx="1029600" cy="393600"/>
          </a:xfrm>
          <a:prstGeom prst="roundRect">
            <a:avLst>
              <a:gd name="adj" fmla="val 18636"/>
            </a:avLst>
          </a:prstGeom>
          <a:solidFill>
            <a:srgbClr val="5F477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CSE 160</a:t>
            </a:r>
            <a:endParaRPr sz="18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" name="Google Shape;124;g3f373fa6c80_0_115"/>
          <p:cNvSpPr txBox="1">
            <a:spLocks noGrp="1"/>
          </p:cNvSpPr>
          <p:nvPr>
            <p:ph type="subTitle" idx="1"/>
          </p:nvPr>
        </p:nvSpPr>
        <p:spPr>
          <a:xfrm>
            <a:off x="2344275" y="2626049"/>
            <a:ext cx="5729400" cy="47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25" name="Google Shape;125;g3f373fa6c80_0_115"/>
          <p:cNvSpPr txBox="1">
            <a:spLocks noGrp="1"/>
          </p:cNvSpPr>
          <p:nvPr>
            <p:ph type="ctrTitle"/>
          </p:nvPr>
        </p:nvSpPr>
        <p:spPr>
          <a:xfrm>
            <a:off x="1070175" y="1671819"/>
            <a:ext cx="7003500" cy="88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3f373fa6c80_0_12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28" name="Google Shape;128;g3f373fa6c80_0_120"/>
          <p:cNvSpPr txBox="1">
            <a:spLocks noGrp="1"/>
          </p:cNvSpPr>
          <p:nvPr>
            <p:ph type="title"/>
          </p:nvPr>
        </p:nvSpPr>
        <p:spPr>
          <a:xfrm>
            <a:off x="813300" y="2150850"/>
            <a:ext cx="75174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3f373fa6c80_0_12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31" name="Google Shape;131;g3f373fa6c80_0_127"/>
          <p:cNvSpPr txBox="1">
            <a:spLocks noGrp="1"/>
          </p:cNvSpPr>
          <p:nvPr>
            <p:ph type="body" idx="1"/>
          </p:nvPr>
        </p:nvSpPr>
        <p:spPr>
          <a:xfrm>
            <a:off x="311700" y="105053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32" name="Google Shape;132;g3f373fa6c80_0_127"/>
          <p:cNvSpPr txBox="1">
            <a:spLocks noGrp="1"/>
          </p:cNvSpPr>
          <p:nvPr>
            <p:ph type="body" idx="2"/>
          </p:nvPr>
        </p:nvSpPr>
        <p:spPr>
          <a:xfrm>
            <a:off x="4832400" y="105053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33" name="Google Shape;133;g3f373fa6c80_0_127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3f373fa6c80_0_132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136" name="Google Shape;136;g3f373fa6c80_0_13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g3ef67936621_0_214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8" name="Google Shape;18;g3ef67936621_0_2143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520600" cy="354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g3ef67936621_0_2143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3f373fa6c80_0_13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39" name="Google Shape;139;g3f373fa6c80_0_135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140" name="Google Shape;140;g3f373fa6c80_0_135"/>
          <p:cNvSpPr txBox="1">
            <a:spLocks noGrp="1"/>
          </p:cNvSpPr>
          <p:nvPr>
            <p:ph type="body" idx="1"/>
          </p:nvPr>
        </p:nvSpPr>
        <p:spPr>
          <a:xfrm>
            <a:off x="311700" y="105053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3f373fa6c80_0_139"/>
          <p:cNvSpPr txBox="1">
            <a:spLocks noGrp="1"/>
          </p:cNvSpPr>
          <p:nvPr>
            <p:ph type="title"/>
          </p:nvPr>
        </p:nvSpPr>
        <p:spPr>
          <a:xfrm>
            <a:off x="1388100" y="480725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43" name="Google Shape;143;g3f373fa6c80_0_13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3f373fa6c80_0_142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rgbClr val="F7F7F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46" name="Google Shape;146;g3f373fa6c80_0_142" descr="University of Washington &quot;W&quot; logo in purple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533619" y="50956"/>
            <a:ext cx="548700" cy="548700"/>
          </a:xfrm>
          <a:prstGeom prst="rect">
            <a:avLst/>
          </a:prstGeom>
          <a:noFill/>
          <a:ln>
            <a:noFill/>
          </a:ln>
        </p:spPr>
      </p:pic>
      <p:sp>
        <p:nvSpPr>
          <p:cNvPr id="147" name="Google Shape;147;g3f373fa6c80_0_142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48" name="Google Shape;148;g3f373fa6c80_0_142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149" name="Google Shape;149;g3f373fa6c80_0_142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50" name="Google Shape;150;g3f373fa6c80_0_14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51" name="Google Shape;151;g3f373fa6c80_0_142"/>
          <p:cNvSpPr/>
          <p:nvPr/>
        </p:nvSpPr>
        <p:spPr>
          <a:xfrm>
            <a:off x="1147175" y="4663150"/>
            <a:ext cx="3425100" cy="3936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g3f373fa6c80_0_142"/>
          <p:cNvSpPr txBox="1"/>
          <p:nvPr/>
        </p:nvSpPr>
        <p:spPr>
          <a:xfrm>
            <a:off x="348948" y="4703625"/>
            <a:ext cx="3863400" cy="3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" sz="12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CSE 160:</a:t>
            </a:r>
            <a:r>
              <a:rPr lang="en" sz="12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Lists</a:t>
            </a:r>
            <a:endParaRPr sz="120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3f373fa6c80_0_160"/>
          <p:cNvSpPr txBox="1">
            <a:spLocks noGrp="1"/>
          </p:cNvSpPr>
          <p:nvPr>
            <p:ph type="body" idx="1"/>
          </p:nvPr>
        </p:nvSpPr>
        <p:spPr>
          <a:xfrm>
            <a:off x="311700" y="412863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155" name="Google Shape;155;g3f373fa6c80_0_16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3f373fa6c80_0_163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58" name="Google Shape;158;g3f373fa6c80_0_163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59" name="Google Shape;159;g3f373fa6c80_0_16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3f373fa6c80_0_16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mplate Information">
  <p:cSld name="CUSTOM"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3f373fa6c80_0_169"/>
          <p:cNvSpPr txBox="1"/>
          <p:nvPr/>
        </p:nvSpPr>
        <p:spPr>
          <a:xfrm>
            <a:off x="417950" y="316025"/>
            <a:ext cx="45873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Template Information</a:t>
            </a:r>
            <a:endParaRPr sz="18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g3f373fa6c80_0_169"/>
          <p:cNvSpPr txBox="1"/>
          <p:nvPr/>
        </p:nvSpPr>
        <p:spPr>
          <a:xfrm>
            <a:off x="417950" y="856300"/>
            <a:ext cx="62898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0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This slide template was designed by James Weichert for UW CSE lectures.  </a:t>
            </a:r>
            <a:endParaRPr sz="1400" b="0" i="0" u="none" strike="noStrike" cap="none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g3f373fa6c80_0_169"/>
          <p:cNvSpPr txBox="1"/>
          <p:nvPr/>
        </p:nvSpPr>
        <p:spPr>
          <a:xfrm>
            <a:off x="1249300" y="1345569"/>
            <a:ext cx="13353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1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Accent Colors</a:t>
            </a:r>
            <a:endParaRPr sz="1400" b="1" i="0" u="none" strike="noStrike" cap="none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g3f373fa6c80_0_169"/>
          <p:cNvSpPr/>
          <p:nvPr/>
        </p:nvSpPr>
        <p:spPr>
          <a:xfrm>
            <a:off x="1126975" y="2227095"/>
            <a:ext cx="336300" cy="3261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g3f373fa6c80_0_169"/>
          <p:cNvSpPr txBox="1"/>
          <p:nvPr/>
        </p:nvSpPr>
        <p:spPr>
          <a:xfrm>
            <a:off x="1626475" y="21658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#475D9A</a:t>
            </a:r>
            <a:endParaRPr sz="1800" b="1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Google Shape;168;g3f373fa6c80_0_169"/>
          <p:cNvSpPr/>
          <p:nvPr/>
        </p:nvSpPr>
        <p:spPr>
          <a:xfrm>
            <a:off x="1126975" y="2675595"/>
            <a:ext cx="336300" cy="3261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Google Shape;169;g3f373fa6c80_0_169"/>
          <p:cNvSpPr txBox="1"/>
          <p:nvPr/>
        </p:nvSpPr>
        <p:spPr>
          <a:xfrm>
            <a:off x="1626475" y="26143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#8264A6</a:t>
            </a:r>
            <a:endParaRPr sz="1800" b="1" i="0" u="none" strike="noStrike" cap="none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g3f373fa6c80_0_169"/>
          <p:cNvSpPr/>
          <p:nvPr/>
        </p:nvSpPr>
        <p:spPr>
          <a:xfrm>
            <a:off x="1126975" y="3124095"/>
            <a:ext cx="336300" cy="3261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1" name="Google Shape;171;g3f373fa6c80_0_169"/>
          <p:cNvSpPr txBox="1"/>
          <p:nvPr/>
        </p:nvSpPr>
        <p:spPr>
          <a:xfrm>
            <a:off x="1626475" y="30628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#577656</a:t>
            </a:r>
            <a:endParaRPr sz="1800" b="1" i="0" u="none" strike="noStrike" cap="none">
              <a:solidFill>
                <a:schemeClr val="accent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g3f373fa6c80_0_169"/>
          <p:cNvSpPr/>
          <p:nvPr/>
        </p:nvSpPr>
        <p:spPr>
          <a:xfrm>
            <a:off x="1126975" y="3572595"/>
            <a:ext cx="336300" cy="3261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Google Shape;173;g3f373fa6c80_0_169"/>
          <p:cNvSpPr txBox="1"/>
          <p:nvPr/>
        </p:nvSpPr>
        <p:spPr>
          <a:xfrm>
            <a:off x="1626475" y="35113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#AB5457</a:t>
            </a:r>
            <a:endParaRPr sz="1800" b="1" i="0" u="none" strike="noStrike" cap="none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" name="Google Shape;174;g3f373fa6c80_0_169"/>
          <p:cNvSpPr/>
          <p:nvPr/>
        </p:nvSpPr>
        <p:spPr>
          <a:xfrm>
            <a:off x="1126975" y="4021095"/>
            <a:ext cx="336300" cy="32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Google Shape;175;g3f373fa6c80_0_169"/>
          <p:cNvSpPr txBox="1"/>
          <p:nvPr/>
        </p:nvSpPr>
        <p:spPr>
          <a:xfrm>
            <a:off x="1626475" y="39598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#AB5457 </a:t>
            </a:r>
            <a:endParaRPr sz="1800" b="1" i="0" u="none" strike="noStrike" cap="none">
              <a:solidFill>
                <a:schemeClr val="accent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" name="Google Shape;176;g3f373fa6c80_0_169"/>
          <p:cNvSpPr txBox="1"/>
          <p:nvPr/>
        </p:nvSpPr>
        <p:spPr>
          <a:xfrm>
            <a:off x="2605096" y="3970293"/>
            <a:ext cx="3363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" sz="12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*</a:t>
            </a:r>
            <a:endParaRPr sz="120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g3f373fa6c80_0_169"/>
          <p:cNvSpPr txBox="1"/>
          <p:nvPr/>
        </p:nvSpPr>
        <p:spPr>
          <a:xfrm>
            <a:off x="1126975" y="4490174"/>
            <a:ext cx="1814400" cy="50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"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* only WCAG 2.1 AA compliant for large text </a:t>
            </a:r>
            <a:endParaRPr sz="100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8" name="Google Shape;178;g3f373fa6c80_0_169"/>
          <p:cNvSpPr txBox="1"/>
          <p:nvPr/>
        </p:nvSpPr>
        <p:spPr>
          <a:xfrm>
            <a:off x="3664800" y="1345577"/>
            <a:ext cx="18144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1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Background Colors</a:t>
            </a:r>
            <a:endParaRPr sz="1400" b="1" i="0" u="none" strike="noStrike" cap="none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g3f373fa6c80_0_169"/>
          <p:cNvSpPr/>
          <p:nvPr/>
        </p:nvSpPr>
        <p:spPr>
          <a:xfrm>
            <a:off x="3934650" y="2191395"/>
            <a:ext cx="1274700" cy="397500"/>
          </a:xfrm>
          <a:prstGeom prst="roundRect">
            <a:avLst>
              <a:gd name="adj" fmla="val 16667"/>
            </a:avLst>
          </a:prstGeom>
          <a:solidFill>
            <a:srgbClr val="3A4C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#3A4C7E</a:t>
            </a:r>
            <a:endParaRPr sz="18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g3f373fa6c80_0_169"/>
          <p:cNvSpPr/>
          <p:nvPr/>
        </p:nvSpPr>
        <p:spPr>
          <a:xfrm>
            <a:off x="3934650" y="2639895"/>
            <a:ext cx="1274700" cy="397500"/>
          </a:xfrm>
          <a:prstGeom prst="roundRect">
            <a:avLst>
              <a:gd name="adj" fmla="val 16667"/>
            </a:avLst>
          </a:prstGeom>
          <a:solidFill>
            <a:srgbClr val="5F477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#5F477B</a:t>
            </a:r>
            <a:endParaRPr sz="18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g3f373fa6c80_0_169"/>
          <p:cNvSpPr/>
          <p:nvPr/>
        </p:nvSpPr>
        <p:spPr>
          <a:xfrm>
            <a:off x="3934650" y="3088395"/>
            <a:ext cx="1274700" cy="397500"/>
          </a:xfrm>
          <a:prstGeom prst="roundRect">
            <a:avLst>
              <a:gd name="adj" fmla="val 16667"/>
            </a:avLst>
          </a:prstGeom>
          <a:solidFill>
            <a:srgbClr val="4159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#415940</a:t>
            </a:r>
            <a:endParaRPr sz="18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" name="Google Shape;182;g3f373fa6c80_0_169"/>
          <p:cNvSpPr/>
          <p:nvPr/>
        </p:nvSpPr>
        <p:spPr>
          <a:xfrm>
            <a:off x="3934650" y="3536895"/>
            <a:ext cx="1274700" cy="397500"/>
          </a:xfrm>
          <a:prstGeom prst="roundRect">
            <a:avLst>
              <a:gd name="adj" fmla="val 16667"/>
            </a:avLst>
          </a:prstGeom>
          <a:solidFill>
            <a:srgbClr val="883F4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#883F41</a:t>
            </a:r>
            <a:endParaRPr sz="18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" name="Google Shape;183;g3f373fa6c80_0_169"/>
          <p:cNvSpPr txBox="1"/>
          <p:nvPr/>
        </p:nvSpPr>
        <p:spPr>
          <a:xfrm>
            <a:off x="984250" y="1656213"/>
            <a:ext cx="18654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 least WCAG 2.1 </a:t>
            </a:r>
            <a:r>
              <a:rPr lang="en" sz="10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AA</a:t>
            </a:r>
            <a:r>
              <a:rPr lang="en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compliant on a white background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g3f373fa6c80_0_169"/>
          <p:cNvSpPr txBox="1"/>
          <p:nvPr/>
        </p:nvSpPr>
        <p:spPr>
          <a:xfrm>
            <a:off x="3639300" y="1656213"/>
            <a:ext cx="18654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WCAG 2.1 </a:t>
            </a:r>
            <a:r>
              <a:rPr lang="en" sz="10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AAA</a:t>
            </a:r>
            <a:r>
              <a:rPr lang="en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compliant with white text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Google Shape;185;g3f373fa6c80_0_16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86" name="Google Shape;186;g3f373fa6c80_0_169"/>
          <p:cNvSpPr txBox="1"/>
          <p:nvPr/>
        </p:nvSpPr>
        <p:spPr>
          <a:xfrm>
            <a:off x="6559388" y="1345569"/>
            <a:ext cx="13353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1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Text Colors</a:t>
            </a:r>
            <a:endParaRPr sz="1400" b="1" i="0" u="none" strike="noStrike" cap="none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Google Shape;187;g3f373fa6c80_0_169"/>
          <p:cNvSpPr/>
          <p:nvPr/>
        </p:nvSpPr>
        <p:spPr>
          <a:xfrm>
            <a:off x="6437063" y="2227095"/>
            <a:ext cx="336300" cy="3261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Google Shape;188;g3f373fa6c80_0_169"/>
          <p:cNvSpPr txBox="1"/>
          <p:nvPr/>
        </p:nvSpPr>
        <p:spPr>
          <a:xfrm>
            <a:off x="6936563" y="21658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#434343</a:t>
            </a:r>
            <a:endParaRPr sz="18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Google Shape;189;g3f373fa6c80_0_169"/>
          <p:cNvSpPr txBox="1"/>
          <p:nvPr/>
        </p:nvSpPr>
        <p:spPr>
          <a:xfrm>
            <a:off x="6294338" y="1656213"/>
            <a:ext cx="18654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 least WCAG 2.1 </a:t>
            </a:r>
            <a:r>
              <a:rPr lang="en" sz="10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AA</a:t>
            </a:r>
            <a:r>
              <a:rPr lang="en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compliant on a white background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Google Shape;190;g3f373fa6c80_0_169"/>
          <p:cNvSpPr/>
          <p:nvPr/>
        </p:nvSpPr>
        <p:spPr>
          <a:xfrm>
            <a:off x="6437063" y="2675595"/>
            <a:ext cx="336300" cy="3261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" name="Google Shape;191;g3f373fa6c80_0_169"/>
          <p:cNvSpPr txBox="1"/>
          <p:nvPr/>
        </p:nvSpPr>
        <p:spPr>
          <a:xfrm>
            <a:off x="6936563" y="26143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#767676</a:t>
            </a:r>
            <a:endParaRPr sz="1800" b="1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Google Shape;192;g3f373fa6c80_0_169"/>
          <p:cNvSpPr txBox="1"/>
          <p:nvPr/>
        </p:nvSpPr>
        <p:spPr>
          <a:xfrm>
            <a:off x="6559388" y="3124107"/>
            <a:ext cx="13353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1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Misc. Colors</a:t>
            </a:r>
            <a:endParaRPr sz="1400" b="1" i="0" u="none" strike="noStrike" cap="none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g3f373fa6c80_0_169"/>
          <p:cNvSpPr/>
          <p:nvPr/>
        </p:nvSpPr>
        <p:spPr>
          <a:xfrm>
            <a:off x="6437063" y="3892132"/>
            <a:ext cx="336300" cy="32610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g3f373fa6c80_0_169"/>
          <p:cNvSpPr txBox="1"/>
          <p:nvPr/>
        </p:nvSpPr>
        <p:spPr>
          <a:xfrm>
            <a:off x="6936563" y="3830932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rPr>
              <a:t>#DAB153</a:t>
            </a:r>
            <a:endParaRPr sz="1800" b="1" i="0" u="none" strike="noStrike" cap="none">
              <a:solidFill>
                <a:schemeClr val="accent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Google Shape;195;g3f373fa6c80_0_169"/>
          <p:cNvSpPr txBox="1"/>
          <p:nvPr/>
        </p:nvSpPr>
        <p:spPr>
          <a:xfrm>
            <a:off x="6294350" y="3434759"/>
            <a:ext cx="1865400" cy="2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" sz="1000" b="0" i="1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Only</a:t>
            </a:r>
            <a:r>
              <a:rPr lang="en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 non-text decoration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" name="Google Shape;196;g3f373fa6c80_0_169"/>
          <p:cNvSpPr/>
          <p:nvPr/>
        </p:nvSpPr>
        <p:spPr>
          <a:xfrm>
            <a:off x="3934650" y="4015770"/>
            <a:ext cx="1274700" cy="3975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#FDF6E7</a:t>
            </a:r>
            <a:endParaRPr sz="18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7" name="Google Shape;197;g3f373fa6c80_0_169"/>
          <p:cNvSpPr txBox="1"/>
          <p:nvPr/>
        </p:nvSpPr>
        <p:spPr>
          <a:xfrm>
            <a:off x="5173451" y="3995380"/>
            <a:ext cx="3363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" sz="12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**</a:t>
            </a:r>
            <a:endParaRPr sz="120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8" name="Google Shape;198;g3f373fa6c80_0_169"/>
          <p:cNvSpPr txBox="1"/>
          <p:nvPr/>
        </p:nvSpPr>
        <p:spPr>
          <a:xfrm>
            <a:off x="6253250" y="4490175"/>
            <a:ext cx="1947600" cy="50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"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** WCAG 2.1 AA compliant with grey,  blue, purple, and green text</a:t>
            </a:r>
            <a:endParaRPr sz="100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g3f43459481c_0_126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07" name="Google Shape;207;g3f43459481c_0_1264"/>
          <p:cNvSpPr/>
          <p:nvPr/>
        </p:nvSpPr>
        <p:spPr>
          <a:xfrm>
            <a:off x="1182313" y="2667746"/>
            <a:ext cx="1029600" cy="393600"/>
          </a:xfrm>
          <a:prstGeom prst="roundRect">
            <a:avLst>
              <a:gd name="adj" fmla="val 18636"/>
            </a:avLst>
          </a:prstGeom>
          <a:solidFill>
            <a:srgbClr val="5F477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CSE 160</a:t>
            </a:r>
            <a:endParaRPr sz="18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8" name="Google Shape;208;g3f43459481c_0_1264"/>
          <p:cNvSpPr txBox="1">
            <a:spLocks noGrp="1"/>
          </p:cNvSpPr>
          <p:nvPr>
            <p:ph type="subTitle" idx="1"/>
          </p:nvPr>
        </p:nvSpPr>
        <p:spPr>
          <a:xfrm>
            <a:off x="2344275" y="2626049"/>
            <a:ext cx="5729400" cy="47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209" name="Google Shape;209;g3f43459481c_0_1264"/>
          <p:cNvSpPr txBox="1">
            <a:spLocks noGrp="1"/>
          </p:cNvSpPr>
          <p:nvPr>
            <p:ph type="ctrTitle"/>
          </p:nvPr>
        </p:nvSpPr>
        <p:spPr>
          <a:xfrm>
            <a:off x="1070175" y="1671819"/>
            <a:ext cx="7003500" cy="885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g3f43459481c_0_126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12" name="Google Shape;212;g3f43459481c_0_1269"/>
          <p:cNvSpPr txBox="1">
            <a:spLocks noGrp="1"/>
          </p:cNvSpPr>
          <p:nvPr>
            <p:ph type="title"/>
          </p:nvPr>
        </p:nvSpPr>
        <p:spPr>
          <a:xfrm>
            <a:off x="813300" y="2150850"/>
            <a:ext cx="75174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g3f43459481c_0_127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15" name="Google Shape;215;g3f43459481c_0_1272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520600" cy="354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16" name="Google Shape;216;g3f43459481c_0_1272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g3ef67936621_0_2183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22" name="Google Shape;22;g3ef67936621_0_2183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3" name="Google Shape;23;g3ef67936621_0_218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g3f43459481c_0_127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19" name="Google Shape;219;g3f43459481c_0_1276"/>
          <p:cNvSpPr txBox="1">
            <a:spLocks noGrp="1"/>
          </p:cNvSpPr>
          <p:nvPr>
            <p:ph type="body" idx="1"/>
          </p:nvPr>
        </p:nvSpPr>
        <p:spPr>
          <a:xfrm>
            <a:off x="311700" y="105053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20" name="Google Shape;220;g3f43459481c_0_1276"/>
          <p:cNvSpPr txBox="1">
            <a:spLocks noGrp="1"/>
          </p:cNvSpPr>
          <p:nvPr>
            <p:ph type="body" idx="2"/>
          </p:nvPr>
        </p:nvSpPr>
        <p:spPr>
          <a:xfrm>
            <a:off x="4832400" y="105053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21" name="Google Shape;221;g3f43459481c_0_1276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g3f43459481c_0_1281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24" name="Google Shape;224;g3f43459481c_0_128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g3f43459481c_0_128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27" name="Google Shape;227;g3f43459481c_0_1284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28" name="Google Shape;228;g3f43459481c_0_1284"/>
          <p:cNvSpPr txBox="1">
            <a:spLocks noGrp="1"/>
          </p:cNvSpPr>
          <p:nvPr>
            <p:ph type="body" idx="1"/>
          </p:nvPr>
        </p:nvSpPr>
        <p:spPr>
          <a:xfrm>
            <a:off x="311700" y="105053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g3f43459481c_0_1288"/>
          <p:cNvSpPr txBox="1">
            <a:spLocks noGrp="1"/>
          </p:cNvSpPr>
          <p:nvPr>
            <p:ph type="title"/>
          </p:nvPr>
        </p:nvSpPr>
        <p:spPr>
          <a:xfrm>
            <a:off x="1388100" y="480725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231" name="Google Shape;231;g3f43459481c_0_128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g3f43459481c_0_1291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rgbClr val="F7F7F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34" name="Google Shape;234;g3f43459481c_0_1291" descr="University of Washington &quot;W&quot; logo in purple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533619" y="50956"/>
            <a:ext cx="548700" cy="548700"/>
          </a:xfrm>
          <a:prstGeom prst="rect">
            <a:avLst/>
          </a:prstGeom>
          <a:noFill/>
          <a:ln>
            <a:noFill/>
          </a:ln>
        </p:spPr>
      </p:pic>
      <p:sp>
        <p:nvSpPr>
          <p:cNvPr id="235" name="Google Shape;235;g3f43459481c_0_1291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236" name="Google Shape;236;g3f43459481c_0_1291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237" name="Google Shape;237;g3f43459481c_0_1291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38" name="Google Shape;238;g3f43459481c_0_129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39" name="Google Shape;239;g3f43459481c_0_1291"/>
          <p:cNvSpPr/>
          <p:nvPr/>
        </p:nvSpPr>
        <p:spPr>
          <a:xfrm>
            <a:off x="1147175" y="4663150"/>
            <a:ext cx="3425100" cy="3936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0" name="Google Shape;240;g3f43459481c_0_1291"/>
          <p:cNvSpPr txBox="1"/>
          <p:nvPr/>
        </p:nvSpPr>
        <p:spPr>
          <a:xfrm>
            <a:off x="348948" y="4703625"/>
            <a:ext cx="3863400" cy="3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CSE 160:</a:t>
            </a:r>
            <a:r>
              <a:rPr lang="en" sz="12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More Lists</a:t>
            </a:r>
            <a:endParaRPr sz="12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de Diagram">
  <p:cSld name="SECTION_TITLE_AND_DESCRIPTION_1"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g3f43459481c_0_1300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rgbClr val="F7F7F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43" name="Google Shape;243;g3f43459481c_0_1300" descr="University of Washington &quot;W&quot; logo in purple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533619" y="50956"/>
            <a:ext cx="548700" cy="548700"/>
          </a:xfrm>
          <a:prstGeom prst="rect">
            <a:avLst/>
          </a:prstGeom>
          <a:noFill/>
          <a:ln>
            <a:noFill/>
          </a:ln>
        </p:spPr>
      </p:pic>
      <p:sp>
        <p:nvSpPr>
          <p:cNvPr id="244" name="Google Shape;244;g3f43459481c_0_130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45" name="Google Shape;245;g3f43459481c_0_1300"/>
          <p:cNvSpPr txBox="1">
            <a:spLocks noGrp="1"/>
          </p:cNvSpPr>
          <p:nvPr>
            <p:ph type="title"/>
          </p:nvPr>
        </p:nvSpPr>
        <p:spPr>
          <a:xfrm>
            <a:off x="311700" y="281925"/>
            <a:ext cx="39291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46" name="Google Shape;246;g3f43459481c_0_1300"/>
          <p:cNvSpPr/>
          <p:nvPr/>
        </p:nvSpPr>
        <p:spPr>
          <a:xfrm>
            <a:off x="556875" y="4710200"/>
            <a:ext cx="4015200" cy="346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7" name="Google Shape;247;g3f43459481c_0_1300"/>
          <p:cNvSpPr txBox="1"/>
          <p:nvPr/>
        </p:nvSpPr>
        <p:spPr>
          <a:xfrm>
            <a:off x="348948" y="4703625"/>
            <a:ext cx="3863400" cy="3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CSE 160:</a:t>
            </a:r>
            <a:r>
              <a:rPr lang="en" sz="12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More Lists</a:t>
            </a:r>
            <a:endParaRPr sz="12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8" name="Google Shape;248;g3f43459481c_0_1300"/>
          <p:cNvSpPr txBox="1">
            <a:spLocks noGrp="1"/>
          </p:cNvSpPr>
          <p:nvPr>
            <p:ph type="body" idx="1"/>
          </p:nvPr>
        </p:nvSpPr>
        <p:spPr>
          <a:xfrm>
            <a:off x="4933875" y="672800"/>
            <a:ext cx="3863400" cy="369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Font typeface="Roboto Mono"/>
              <a:buChar char="●"/>
              <a:defRPr>
                <a:latin typeface="Roboto Mono"/>
                <a:ea typeface="Roboto Mono"/>
                <a:cs typeface="Roboto Mono"/>
                <a:sym typeface="Roboto Mono"/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○"/>
              <a:defRPr>
                <a:latin typeface="Roboto Mono"/>
                <a:ea typeface="Roboto Mono"/>
                <a:cs typeface="Roboto Mono"/>
                <a:sym typeface="Roboto Mono"/>
              </a:defRPr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■"/>
              <a:defRPr>
                <a:latin typeface="Roboto Mono"/>
                <a:ea typeface="Roboto Mono"/>
                <a:cs typeface="Roboto Mono"/>
                <a:sym typeface="Roboto Mono"/>
              </a:defRPr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●"/>
              <a:defRPr>
                <a:latin typeface="Roboto Mono"/>
                <a:ea typeface="Roboto Mono"/>
                <a:cs typeface="Roboto Mono"/>
                <a:sym typeface="Roboto Mono"/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○"/>
              <a:defRPr>
                <a:latin typeface="Roboto Mono"/>
                <a:ea typeface="Roboto Mono"/>
                <a:cs typeface="Roboto Mono"/>
                <a:sym typeface="Roboto Mono"/>
              </a:defRPr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■"/>
              <a:defRPr>
                <a:latin typeface="Roboto Mono"/>
                <a:ea typeface="Roboto Mono"/>
                <a:cs typeface="Roboto Mono"/>
                <a:sym typeface="Roboto Mono"/>
              </a:defRPr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●"/>
              <a:defRPr>
                <a:latin typeface="Roboto Mono"/>
                <a:ea typeface="Roboto Mono"/>
                <a:cs typeface="Roboto Mono"/>
                <a:sym typeface="Roboto Mono"/>
              </a:defRPr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○"/>
              <a:defRPr>
                <a:latin typeface="Roboto Mono"/>
                <a:ea typeface="Roboto Mono"/>
                <a:cs typeface="Roboto Mono"/>
                <a:sym typeface="Roboto Mono"/>
              </a:defRPr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■"/>
              <a:defRPr>
                <a:latin typeface="Roboto Mono"/>
                <a:ea typeface="Roboto Mono"/>
                <a:cs typeface="Roboto Mono"/>
                <a:sym typeface="Roboto Mono"/>
              </a:defRPr>
            </a:lvl9pPr>
          </a:lstStyle>
          <a:p>
            <a:endParaRPr/>
          </a:p>
        </p:txBody>
      </p:sp>
      <p:sp>
        <p:nvSpPr>
          <p:cNvPr id="249" name="Google Shape;249;g3f43459481c_0_1300"/>
          <p:cNvSpPr txBox="1">
            <a:spLocks noGrp="1"/>
          </p:cNvSpPr>
          <p:nvPr>
            <p:ph type="body" idx="2"/>
          </p:nvPr>
        </p:nvSpPr>
        <p:spPr>
          <a:xfrm>
            <a:off x="339450" y="989325"/>
            <a:ext cx="3873600" cy="348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g3f43459481c_0_1309"/>
          <p:cNvSpPr txBox="1">
            <a:spLocks noGrp="1"/>
          </p:cNvSpPr>
          <p:nvPr>
            <p:ph type="body" idx="1"/>
          </p:nvPr>
        </p:nvSpPr>
        <p:spPr>
          <a:xfrm>
            <a:off x="311700" y="412863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252" name="Google Shape;252;g3f43459481c_0_130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g3f43459481c_0_1312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255" name="Google Shape;255;g3f43459481c_0_1312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56" name="Google Shape;256;g3f43459481c_0_13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g3f43459481c_0_131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mplate Information">
  <p:cSld name="CUSTOM"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g3f43459481c_0_1318"/>
          <p:cNvSpPr txBox="1"/>
          <p:nvPr/>
        </p:nvSpPr>
        <p:spPr>
          <a:xfrm>
            <a:off x="417950" y="316025"/>
            <a:ext cx="45873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Template Information</a:t>
            </a:r>
            <a:endParaRPr sz="1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1" name="Google Shape;261;g3f43459481c_0_1318"/>
          <p:cNvSpPr txBox="1"/>
          <p:nvPr/>
        </p:nvSpPr>
        <p:spPr>
          <a:xfrm>
            <a:off x="417950" y="856300"/>
            <a:ext cx="62898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This slide template was designed by James Weichert for UW CSE lectures.  </a:t>
            </a:r>
            <a:endParaRPr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2" name="Google Shape;262;g3f43459481c_0_1318"/>
          <p:cNvSpPr txBox="1"/>
          <p:nvPr/>
        </p:nvSpPr>
        <p:spPr>
          <a:xfrm>
            <a:off x="1249300" y="1345569"/>
            <a:ext cx="13353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Accent Colors</a:t>
            </a:r>
            <a:endParaRPr b="1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3" name="Google Shape;263;g3f43459481c_0_1318"/>
          <p:cNvSpPr/>
          <p:nvPr/>
        </p:nvSpPr>
        <p:spPr>
          <a:xfrm>
            <a:off x="1126975" y="2227095"/>
            <a:ext cx="336300" cy="3261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4" name="Google Shape;264;g3f43459481c_0_1318"/>
          <p:cNvSpPr txBox="1"/>
          <p:nvPr/>
        </p:nvSpPr>
        <p:spPr>
          <a:xfrm>
            <a:off x="1626475" y="21658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#475D9A</a:t>
            </a:r>
            <a:endParaRPr sz="1800" b="1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5" name="Google Shape;265;g3f43459481c_0_1318"/>
          <p:cNvSpPr/>
          <p:nvPr/>
        </p:nvSpPr>
        <p:spPr>
          <a:xfrm>
            <a:off x="1126975" y="2675595"/>
            <a:ext cx="336300" cy="3261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6" name="Google Shape;266;g3f43459481c_0_1318"/>
          <p:cNvSpPr txBox="1"/>
          <p:nvPr/>
        </p:nvSpPr>
        <p:spPr>
          <a:xfrm>
            <a:off x="1626475" y="26143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#8264A6</a:t>
            </a:r>
            <a:endParaRPr sz="1800" b="1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7" name="Google Shape;267;g3f43459481c_0_1318"/>
          <p:cNvSpPr/>
          <p:nvPr/>
        </p:nvSpPr>
        <p:spPr>
          <a:xfrm>
            <a:off x="1126975" y="3124095"/>
            <a:ext cx="336300" cy="3261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8" name="Google Shape;268;g3f43459481c_0_1318"/>
          <p:cNvSpPr txBox="1"/>
          <p:nvPr/>
        </p:nvSpPr>
        <p:spPr>
          <a:xfrm>
            <a:off x="1626475" y="30628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#577656</a:t>
            </a:r>
            <a:endParaRPr sz="1800" b="1">
              <a:solidFill>
                <a:schemeClr val="accent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9" name="Google Shape;269;g3f43459481c_0_1318"/>
          <p:cNvSpPr/>
          <p:nvPr/>
        </p:nvSpPr>
        <p:spPr>
          <a:xfrm>
            <a:off x="1126975" y="3572595"/>
            <a:ext cx="336300" cy="3261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0" name="Google Shape;270;g3f43459481c_0_1318"/>
          <p:cNvSpPr txBox="1"/>
          <p:nvPr/>
        </p:nvSpPr>
        <p:spPr>
          <a:xfrm>
            <a:off x="1626475" y="35113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#AB5457</a:t>
            </a:r>
            <a:endParaRPr sz="1800" b="1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1" name="Google Shape;271;g3f43459481c_0_1318"/>
          <p:cNvSpPr/>
          <p:nvPr/>
        </p:nvSpPr>
        <p:spPr>
          <a:xfrm>
            <a:off x="1126975" y="4021095"/>
            <a:ext cx="336300" cy="32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2" name="Google Shape;272;g3f43459481c_0_1318"/>
          <p:cNvSpPr txBox="1"/>
          <p:nvPr/>
        </p:nvSpPr>
        <p:spPr>
          <a:xfrm>
            <a:off x="1626475" y="39598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#AB5457 </a:t>
            </a:r>
            <a:endParaRPr sz="1800" b="1">
              <a:solidFill>
                <a:schemeClr val="accent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3" name="Google Shape;273;g3f43459481c_0_1318"/>
          <p:cNvSpPr txBox="1"/>
          <p:nvPr/>
        </p:nvSpPr>
        <p:spPr>
          <a:xfrm>
            <a:off x="2605096" y="3970293"/>
            <a:ext cx="3363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*</a:t>
            </a:r>
            <a:endParaRPr sz="12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4" name="Google Shape;274;g3f43459481c_0_1318"/>
          <p:cNvSpPr txBox="1"/>
          <p:nvPr/>
        </p:nvSpPr>
        <p:spPr>
          <a:xfrm>
            <a:off x="1126975" y="4490174"/>
            <a:ext cx="1814400" cy="50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* only WCAG 2.1 AA compliant for large text </a:t>
            </a:r>
            <a:endParaRPr sz="10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5" name="Google Shape;275;g3f43459481c_0_1318"/>
          <p:cNvSpPr txBox="1"/>
          <p:nvPr/>
        </p:nvSpPr>
        <p:spPr>
          <a:xfrm>
            <a:off x="3664800" y="1345577"/>
            <a:ext cx="18144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Background Colors</a:t>
            </a:r>
            <a:endParaRPr b="1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6" name="Google Shape;276;g3f43459481c_0_1318"/>
          <p:cNvSpPr/>
          <p:nvPr/>
        </p:nvSpPr>
        <p:spPr>
          <a:xfrm>
            <a:off x="3934650" y="2191395"/>
            <a:ext cx="1274700" cy="397500"/>
          </a:xfrm>
          <a:prstGeom prst="roundRect">
            <a:avLst>
              <a:gd name="adj" fmla="val 16667"/>
            </a:avLst>
          </a:prstGeom>
          <a:solidFill>
            <a:srgbClr val="3A4C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#3A4C7E</a:t>
            </a:r>
            <a:endParaRPr sz="18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7" name="Google Shape;277;g3f43459481c_0_1318"/>
          <p:cNvSpPr/>
          <p:nvPr/>
        </p:nvSpPr>
        <p:spPr>
          <a:xfrm>
            <a:off x="3934650" y="2639895"/>
            <a:ext cx="1274700" cy="397500"/>
          </a:xfrm>
          <a:prstGeom prst="roundRect">
            <a:avLst>
              <a:gd name="adj" fmla="val 16667"/>
            </a:avLst>
          </a:prstGeom>
          <a:solidFill>
            <a:srgbClr val="5F477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#5F477B</a:t>
            </a:r>
            <a:endParaRPr sz="18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8" name="Google Shape;278;g3f43459481c_0_1318"/>
          <p:cNvSpPr/>
          <p:nvPr/>
        </p:nvSpPr>
        <p:spPr>
          <a:xfrm>
            <a:off x="3934650" y="3088395"/>
            <a:ext cx="1274700" cy="397500"/>
          </a:xfrm>
          <a:prstGeom prst="roundRect">
            <a:avLst>
              <a:gd name="adj" fmla="val 16667"/>
            </a:avLst>
          </a:prstGeom>
          <a:solidFill>
            <a:srgbClr val="4159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#415940</a:t>
            </a:r>
            <a:endParaRPr sz="18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9" name="Google Shape;279;g3f43459481c_0_1318"/>
          <p:cNvSpPr/>
          <p:nvPr/>
        </p:nvSpPr>
        <p:spPr>
          <a:xfrm>
            <a:off x="3934650" y="3536895"/>
            <a:ext cx="1274700" cy="397500"/>
          </a:xfrm>
          <a:prstGeom prst="roundRect">
            <a:avLst>
              <a:gd name="adj" fmla="val 16667"/>
            </a:avLst>
          </a:prstGeom>
          <a:solidFill>
            <a:srgbClr val="883F4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#883F41</a:t>
            </a:r>
            <a:endParaRPr sz="18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0" name="Google Shape;280;g3f43459481c_0_1318"/>
          <p:cNvSpPr txBox="1"/>
          <p:nvPr/>
        </p:nvSpPr>
        <p:spPr>
          <a:xfrm>
            <a:off x="984250" y="1656213"/>
            <a:ext cx="18654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 least WCAG 2.1 </a:t>
            </a:r>
            <a:r>
              <a:rPr lang="en" sz="10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AA</a:t>
            </a: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compliant on a white background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1" name="Google Shape;281;g3f43459481c_0_1318"/>
          <p:cNvSpPr txBox="1"/>
          <p:nvPr/>
        </p:nvSpPr>
        <p:spPr>
          <a:xfrm>
            <a:off x="3639300" y="1656213"/>
            <a:ext cx="18654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WCAG 2.1 </a:t>
            </a:r>
            <a:r>
              <a:rPr lang="en" sz="10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AAA</a:t>
            </a: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compliant with white text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2" name="Google Shape;282;g3f43459481c_0_131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83" name="Google Shape;283;g3f43459481c_0_1318"/>
          <p:cNvSpPr txBox="1"/>
          <p:nvPr/>
        </p:nvSpPr>
        <p:spPr>
          <a:xfrm>
            <a:off x="6559388" y="1345569"/>
            <a:ext cx="13353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Text Colors</a:t>
            </a:r>
            <a:endParaRPr b="1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4" name="Google Shape;284;g3f43459481c_0_1318"/>
          <p:cNvSpPr/>
          <p:nvPr/>
        </p:nvSpPr>
        <p:spPr>
          <a:xfrm>
            <a:off x="6437063" y="2227095"/>
            <a:ext cx="336300" cy="3261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5" name="Google Shape;285;g3f43459481c_0_1318"/>
          <p:cNvSpPr txBox="1"/>
          <p:nvPr/>
        </p:nvSpPr>
        <p:spPr>
          <a:xfrm>
            <a:off x="6936563" y="21658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#434343</a:t>
            </a:r>
            <a:endParaRPr sz="1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6" name="Google Shape;286;g3f43459481c_0_1318"/>
          <p:cNvSpPr txBox="1"/>
          <p:nvPr/>
        </p:nvSpPr>
        <p:spPr>
          <a:xfrm>
            <a:off x="6294338" y="1656213"/>
            <a:ext cx="18654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 least WCAG 2.1 </a:t>
            </a:r>
            <a:r>
              <a:rPr lang="en" sz="10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AA</a:t>
            </a: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compliant on a white background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7" name="Google Shape;287;g3f43459481c_0_1318"/>
          <p:cNvSpPr/>
          <p:nvPr/>
        </p:nvSpPr>
        <p:spPr>
          <a:xfrm>
            <a:off x="6437063" y="2675595"/>
            <a:ext cx="336300" cy="3261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8" name="Google Shape;288;g3f43459481c_0_1318"/>
          <p:cNvSpPr txBox="1"/>
          <p:nvPr/>
        </p:nvSpPr>
        <p:spPr>
          <a:xfrm>
            <a:off x="6936563" y="26143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#767676</a:t>
            </a:r>
            <a:endParaRPr sz="1800" b="1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9" name="Google Shape;289;g3f43459481c_0_1318"/>
          <p:cNvSpPr txBox="1"/>
          <p:nvPr/>
        </p:nvSpPr>
        <p:spPr>
          <a:xfrm>
            <a:off x="6559388" y="3124107"/>
            <a:ext cx="13353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Misc. Colors</a:t>
            </a:r>
            <a:endParaRPr b="1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0" name="Google Shape;290;g3f43459481c_0_1318"/>
          <p:cNvSpPr/>
          <p:nvPr/>
        </p:nvSpPr>
        <p:spPr>
          <a:xfrm>
            <a:off x="6437063" y="3892132"/>
            <a:ext cx="336300" cy="32610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1" name="Google Shape;291;g3f43459481c_0_1318"/>
          <p:cNvSpPr txBox="1"/>
          <p:nvPr/>
        </p:nvSpPr>
        <p:spPr>
          <a:xfrm>
            <a:off x="6936563" y="3830932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rPr>
              <a:t>#DAB153</a:t>
            </a:r>
            <a:endParaRPr sz="1800" b="1">
              <a:solidFill>
                <a:schemeClr val="accent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2" name="Google Shape;292;g3f43459481c_0_1318"/>
          <p:cNvSpPr txBox="1"/>
          <p:nvPr/>
        </p:nvSpPr>
        <p:spPr>
          <a:xfrm>
            <a:off x="6294350" y="3434759"/>
            <a:ext cx="1865400" cy="2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i="1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Only</a:t>
            </a: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 non-text decoration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3" name="Google Shape;293;g3f43459481c_0_1318"/>
          <p:cNvSpPr/>
          <p:nvPr/>
        </p:nvSpPr>
        <p:spPr>
          <a:xfrm>
            <a:off x="3934650" y="4015770"/>
            <a:ext cx="1274700" cy="3975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#FDF6E7</a:t>
            </a:r>
            <a:endParaRPr sz="1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4" name="Google Shape;294;g3f43459481c_0_1318"/>
          <p:cNvSpPr txBox="1"/>
          <p:nvPr/>
        </p:nvSpPr>
        <p:spPr>
          <a:xfrm>
            <a:off x="5173451" y="3995380"/>
            <a:ext cx="3363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**</a:t>
            </a:r>
            <a:endParaRPr sz="12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5" name="Google Shape;295;g3f43459481c_0_1318"/>
          <p:cNvSpPr txBox="1"/>
          <p:nvPr/>
        </p:nvSpPr>
        <p:spPr>
          <a:xfrm>
            <a:off x="6253250" y="4490175"/>
            <a:ext cx="1947600" cy="50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** WCAG 2.1 AA compliant with grey,  blue, purple, and green text</a:t>
            </a:r>
            <a:endParaRPr sz="10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de Diagram">
  <p:cSld name="SECTION_TITLE_AND_DESCRIPTION_1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g3ef67936621_0_2171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rgbClr val="F7F7F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6" name="Google Shape;26;g3ef67936621_0_2171" descr="University of Washington &quot;W&quot; logo in purple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533619" y="50956"/>
            <a:ext cx="548700" cy="548700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Google Shape;27;g3ef67936621_0_217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8" name="Google Shape;28;g3ef67936621_0_2171"/>
          <p:cNvSpPr txBox="1">
            <a:spLocks noGrp="1"/>
          </p:cNvSpPr>
          <p:nvPr>
            <p:ph type="title"/>
          </p:nvPr>
        </p:nvSpPr>
        <p:spPr>
          <a:xfrm>
            <a:off x="311700" y="281925"/>
            <a:ext cx="39291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9" name="Google Shape;29;g3ef67936621_0_2171"/>
          <p:cNvSpPr/>
          <p:nvPr/>
        </p:nvSpPr>
        <p:spPr>
          <a:xfrm>
            <a:off x="556875" y="4710200"/>
            <a:ext cx="4015200" cy="346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Google Shape;30;g3ef67936621_0_2171"/>
          <p:cNvSpPr txBox="1"/>
          <p:nvPr/>
        </p:nvSpPr>
        <p:spPr>
          <a:xfrm>
            <a:off x="348948" y="4703625"/>
            <a:ext cx="3863400" cy="3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" sz="12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CSE 160:</a:t>
            </a:r>
            <a:r>
              <a:rPr lang="en" sz="12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Nested Loops</a:t>
            </a:r>
            <a:endParaRPr sz="120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" name="Google Shape;31;g3ef67936621_0_2171"/>
          <p:cNvSpPr txBox="1">
            <a:spLocks noGrp="1"/>
          </p:cNvSpPr>
          <p:nvPr>
            <p:ph type="body" idx="1"/>
          </p:nvPr>
        </p:nvSpPr>
        <p:spPr>
          <a:xfrm>
            <a:off x="4933875" y="672800"/>
            <a:ext cx="3863400" cy="369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Roboto Mono"/>
              <a:buChar char="●"/>
              <a:defRPr>
                <a:latin typeface="Roboto Mono"/>
                <a:ea typeface="Roboto Mono"/>
                <a:cs typeface="Roboto Mono"/>
                <a:sym typeface="Roboto Mono"/>
              </a:defRPr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○"/>
              <a:defRPr>
                <a:latin typeface="Roboto Mono"/>
                <a:ea typeface="Roboto Mono"/>
                <a:cs typeface="Roboto Mono"/>
                <a:sym typeface="Roboto Mono"/>
              </a:defRPr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■"/>
              <a:defRPr>
                <a:latin typeface="Roboto Mono"/>
                <a:ea typeface="Roboto Mono"/>
                <a:cs typeface="Roboto Mono"/>
                <a:sym typeface="Roboto Mono"/>
              </a:defRPr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●"/>
              <a:defRPr>
                <a:latin typeface="Roboto Mono"/>
                <a:ea typeface="Roboto Mono"/>
                <a:cs typeface="Roboto Mono"/>
                <a:sym typeface="Roboto Mono"/>
              </a:defRPr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○"/>
              <a:defRPr>
                <a:latin typeface="Roboto Mono"/>
                <a:ea typeface="Roboto Mono"/>
                <a:cs typeface="Roboto Mono"/>
                <a:sym typeface="Roboto Mono"/>
              </a:defRPr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■"/>
              <a:defRPr>
                <a:latin typeface="Roboto Mono"/>
                <a:ea typeface="Roboto Mono"/>
                <a:cs typeface="Roboto Mono"/>
                <a:sym typeface="Roboto Mono"/>
              </a:defRPr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●"/>
              <a:defRPr>
                <a:latin typeface="Roboto Mono"/>
                <a:ea typeface="Roboto Mono"/>
                <a:cs typeface="Roboto Mono"/>
                <a:sym typeface="Roboto Mono"/>
              </a:defRPr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○"/>
              <a:defRPr>
                <a:latin typeface="Roboto Mono"/>
                <a:ea typeface="Roboto Mono"/>
                <a:cs typeface="Roboto Mono"/>
                <a:sym typeface="Roboto Mono"/>
              </a:defRPr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■"/>
              <a:defRPr>
                <a:latin typeface="Roboto Mono"/>
                <a:ea typeface="Roboto Mono"/>
                <a:cs typeface="Roboto Mono"/>
                <a:sym typeface="Roboto Mono"/>
              </a:defRPr>
            </a:lvl9pPr>
          </a:lstStyle>
          <a:p>
            <a:endParaRPr/>
          </a:p>
        </p:txBody>
      </p:sp>
      <p:sp>
        <p:nvSpPr>
          <p:cNvPr id="32" name="Google Shape;32;g3ef67936621_0_2171"/>
          <p:cNvSpPr txBox="1">
            <a:spLocks noGrp="1"/>
          </p:cNvSpPr>
          <p:nvPr>
            <p:ph type="body" idx="2"/>
          </p:nvPr>
        </p:nvSpPr>
        <p:spPr>
          <a:xfrm>
            <a:off x="339450" y="989325"/>
            <a:ext cx="3873600" cy="348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g3ef67936621_0_214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5" name="Google Shape;35;g3ef67936621_0_2140"/>
          <p:cNvSpPr txBox="1">
            <a:spLocks noGrp="1"/>
          </p:cNvSpPr>
          <p:nvPr>
            <p:ph type="title"/>
          </p:nvPr>
        </p:nvSpPr>
        <p:spPr>
          <a:xfrm>
            <a:off x="813300" y="2150850"/>
            <a:ext cx="75174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g3ef67936621_0_214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8" name="Google Shape;38;g3ef67936621_0_2147"/>
          <p:cNvSpPr txBox="1">
            <a:spLocks noGrp="1"/>
          </p:cNvSpPr>
          <p:nvPr>
            <p:ph type="body" idx="1"/>
          </p:nvPr>
        </p:nvSpPr>
        <p:spPr>
          <a:xfrm>
            <a:off x="311700" y="105053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9" name="Google Shape;39;g3ef67936621_0_2147"/>
          <p:cNvSpPr txBox="1">
            <a:spLocks noGrp="1"/>
          </p:cNvSpPr>
          <p:nvPr>
            <p:ph type="body" idx="2"/>
          </p:nvPr>
        </p:nvSpPr>
        <p:spPr>
          <a:xfrm>
            <a:off x="4832400" y="105053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g3ef67936621_0_2147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g3ef67936621_0_2152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g3ef67936621_0_215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g3ef67936621_0_215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6" name="Google Shape;46;g3ef67936621_0_2155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g3ef67936621_0_2155"/>
          <p:cNvSpPr txBox="1">
            <a:spLocks noGrp="1"/>
          </p:cNvSpPr>
          <p:nvPr>
            <p:ph type="body" idx="1"/>
          </p:nvPr>
        </p:nvSpPr>
        <p:spPr>
          <a:xfrm>
            <a:off x="311700" y="105053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g3ef67936621_0_2159"/>
          <p:cNvSpPr txBox="1">
            <a:spLocks noGrp="1"/>
          </p:cNvSpPr>
          <p:nvPr>
            <p:ph type="title"/>
          </p:nvPr>
        </p:nvSpPr>
        <p:spPr>
          <a:xfrm>
            <a:off x="1388100" y="480725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50" name="Google Shape;50;g3ef67936621_0_215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9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Relationship Id="rId1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g3ef67936621_0_2129" descr="University of Washington &quot;W&quot; logo in purple"/>
          <p:cNvPicPr preferRelativeResize="0"/>
          <p:nvPr/>
        </p:nvPicPr>
        <p:blipFill rotWithShape="1">
          <a:blip r:embed="rId15">
            <a:alphaModFix/>
          </a:blip>
          <a:srcRect/>
          <a:stretch/>
        </p:blipFill>
        <p:spPr>
          <a:xfrm>
            <a:off x="8533619" y="50956"/>
            <a:ext cx="548700" cy="54870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7;g3ef67936621_0_212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8" name="Google Shape;8;g3ef67936621_0_2129"/>
          <p:cNvSpPr txBox="1"/>
          <p:nvPr/>
        </p:nvSpPr>
        <p:spPr>
          <a:xfrm>
            <a:off x="2640300" y="4703625"/>
            <a:ext cx="3863400" cy="3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" sz="12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CSE 160:</a:t>
            </a:r>
            <a:r>
              <a:rPr lang="en" sz="12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More Lists</a:t>
            </a:r>
            <a:endParaRPr sz="120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" name="Google Shape;9;g3ef67936621_0_2129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520600" cy="354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○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■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○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■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○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■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g3ef67936621_0_2129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Google Shape;103;g3f373fa6c80_0_109" descr="University of Washington &quot;W&quot; logo in purple"/>
          <p:cNvPicPr preferRelativeResize="0"/>
          <p:nvPr/>
        </p:nvPicPr>
        <p:blipFill rotWithShape="1">
          <a:blip r:embed="rId15">
            <a:alphaModFix/>
          </a:blip>
          <a:srcRect/>
          <a:stretch/>
        </p:blipFill>
        <p:spPr>
          <a:xfrm>
            <a:off x="8533619" y="50956"/>
            <a:ext cx="548700" cy="548700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g3f373fa6c80_0_10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05" name="Google Shape;105;g3f373fa6c80_0_109"/>
          <p:cNvSpPr txBox="1"/>
          <p:nvPr/>
        </p:nvSpPr>
        <p:spPr>
          <a:xfrm>
            <a:off x="2640300" y="4703625"/>
            <a:ext cx="3863400" cy="3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" sz="12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CSE 160:</a:t>
            </a:r>
            <a:r>
              <a:rPr lang="en" sz="12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Lists</a:t>
            </a:r>
            <a:endParaRPr sz="120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g3f373fa6c80_0_109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520600" cy="354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○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■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○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■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○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■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7" name="Google Shape;107;g3f373fa6c80_0_109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0" name="Google Shape;200;g3f43459481c_0_1258" descr="University of Washington &quot;W&quot; logo in purple"/>
          <p:cNvPicPr preferRelativeResize="0"/>
          <p:nvPr/>
        </p:nvPicPr>
        <p:blipFill>
          <a:blip r:embed="rId15">
            <a:alphaModFix/>
          </a:blip>
          <a:stretch>
            <a:fillRect/>
          </a:stretch>
        </p:blipFill>
        <p:spPr>
          <a:xfrm>
            <a:off x="8533619" y="50956"/>
            <a:ext cx="548700" cy="548700"/>
          </a:xfrm>
          <a:prstGeom prst="rect">
            <a:avLst/>
          </a:prstGeom>
          <a:noFill/>
          <a:ln>
            <a:noFill/>
          </a:ln>
        </p:spPr>
      </p:pic>
      <p:sp>
        <p:nvSpPr>
          <p:cNvPr id="201" name="Google Shape;201;g3f43459481c_0_125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02" name="Google Shape;202;g3f43459481c_0_1258"/>
          <p:cNvSpPr txBox="1"/>
          <p:nvPr/>
        </p:nvSpPr>
        <p:spPr>
          <a:xfrm>
            <a:off x="2640300" y="4703625"/>
            <a:ext cx="3863400" cy="3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CSE 160:</a:t>
            </a:r>
            <a:r>
              <a:rPr lang="en" sz="12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More Lists</a:t>
            </a:r>
            <a:endParaRPr sz="12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3" name="Google Shape;203;g3f43459481c_0_1258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520600" cy="354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○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■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○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■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○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■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4" name="Google Shape;204;g3f43459481c_0_1258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jupyter.rttl.uw.edu/2026-summer-cse-160-a/hub/user-redirect/lab/tree/COURSE_MATERIALS/lectures/lec08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radescope.com/courses/1326397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ourses.cs.washington.edu/courses/cse160/26su/exams/midterm/" TargetMode="External"/><Relationship Id="rId5" Type="http://schemas.openxmlformats.org/officeDocument/2006/relationships/hyperlink" Target="https://courses.cs.washington.edu/courses/cse160/26su/homework/a2/" TargetMode="External"/><Relationship Id="rId4" Type="http://schemas.openxmlformats.org/officeDocument/2006/relationships/hyperlink" Target="https://courses.cs.washington.edu/courses/cse160/26su/programming_activities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pythontutor.com/render.html#code=lst%20%3D%20%5B10,%2012,%2023,%2054,%2015%5D%0Alst.append%287%29%0Alst.extend%28%5B8,%209,%203%5D%29%0Alst.insert%282,%202.75%29%0Alst.remove%283%29%0Aprint%28lst.pop%28%29%29%0Aprint%28lst.pop%284%29%29%0Alst%5B1%3A5%5D%20%3D%20%5B20,%2021,%2022%5D%0Alst2%20%3D%20%5B4,%206,%208,%202,%200%5D%0Alst2.sort%28%29%0Alst2.reverse%28%29%0Alst3%20%3D%20lst2%0Alst4%20%3D%20lst2%5B%3A%5D%0Alst2%5B-1%5D%3D%2017&amp;cumulative=false&amp;curInstr=0&amp;heapPrimitives=false&amp;mode=display&amp;origin=opt-frontend.js&amp;py=311&amp;rawInputLstJSON=%5B%5D&amp;textReferences=false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jupyter.rttl.uw.edu/2026-summer-cse-160-a/hub/user-redirect/lab/tree/COURSE_MATERIALS/lectures/lec08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pythontutor.com/render.html#code=lst%20%3D%20%5B10,%2012,%2023,%2054,%2015%5D%0Alst.append%287%29%0Alst.extend%28%5B8,%209,%203%5D%29%0Alst.insert%282,%202.75%29%0Alst.remove%283%29%0Aprint%28lst.pop%28%29%29%0Aprint%28lst.pop%284%29%29%0Alst%5B1%3A5%5D%20%3D%20%5B20,%2021,%2022%5D%0Alst2%20%3D%20%5B4,%206,%208,%202,%200%5D%0Alst2.sort%28%29%0Alst2.reverse%28%29%0Alst3%20%3D%20lst2%20%20%20%20%20%20%20%23%20Creates%20a%20reference%20to%20lst2%0Alst4%20%3D%20lst2%5B%3A%5D%20%20%20%20%23%20Creates%20a%20copy%20of%20lst2%0Alst2%5B-1%5D%3D%2017&amp;cumulative=false&amp;curInstr=0&amp;heapPrimitives=false&amp;mode=display&amp;origin=opt-frontend.js&amp;py=311&amp;rawInputLstJSON=%5B%5D&amp;textReferences=false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g3ef6940a823_0_319"/>
          <p:cNvSpPr txBox="1">
            <a:spLocks noGrp="1"/>
          </p:cNvSpPr>
          <p:nvPr>
            <p:ph type="subTitle" idx="1"/>
          </p:nvPr>
        </p:nvSpPr>
        <p:spPr>
          <a:xfrm>
            <a:off x="2344275" y="2626049"/>
            <a:ext cx="5729400" cy="47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n"/>
              <a:t>Summer 2026</a:t>
            </a:r>
            <a:endParaRPr/>
          </a:p>
        </p:txBody>
      </p:sp>
      <p:sp>
        <p:nvSpPr>
          <p:cNvPr id="301" name="Google Shape;301;g3ef6940a823_0_319"/>
          <p:cNvSpPr txBox="1">
            <a:spLocks noGrp="1"/>
          </p:cNvSpPr>
          <p:nvPr>
            <p:ph type="ctrTitle"/>
          </p:nvPr>
        </p:nvSpPr>
        <p:spPr>
          <a:xfrm>
            <a:off x="1070175" y="1671819"/>
            <a:ext cx="7003500" cy="88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en"/>
              <a:t>More Lists</a:t>
            </a:r>
            <a:endParaRPr/>
          </a:p>
        </p:txBody>
      </p:sp>
      <p:sp>
        <p:nvSpPr>
          <p:cNvPr id="302" name="Google Shape;302;g3ef6940a823_0_319"/>
          <p:cNvSpPr/>
          <p:nvPr/>
        </p:nvSpPr>
        <p:spPr>
          <a:xfrm>
            <a:off x="138846" y="4717784"/>
            <a:ext cx="664500" cy="296400"/>
          </a:xfrm>
          <a:prstGeom prst="roundRect">
            <a:avLst>
              <a:gd name="adj" fmla="val 18636"/>
            </a:avLst>
          </a:prstGeom>
          <a:solidFill>
            <a:srgbClr val="4159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Sli.do</a:t>
            </a:r>
            <a:endParaRPr sz="1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3" name="Google Shape;303;g3ef6940a823_0_319"/>
          <p:cNvSpPr txBox="1"/>
          <p:nvPr/>
        </p:nvSpPr>
        <p:spPr>
          <a:xfrm>
            <a:off x="849528" y="4666069"/>
            <a:ext cx="858900" cy="38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1" i="0" u="none" strike="noStrike" cap="none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#cse160</a:t>
            </a:r>
            <a:endParaRPr sz="1400" b="1" i="0" u="none" strike="noStrike" cap="none">
              <a:solidFill>
                <a:schemeClr val="accent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4" name="Google Shape;304;g3ef6940a823_0_3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"/>
              <a:t>1</a:t>
            </a:fld>
            <a:endParaRPr/>
          </a:p>
        </p:txBody>
      </p:sp>
      <p:sp>
        <p:nvSpPr>
          <p:cNvPr id="305" name="Google Shape;305;g3ef6940a823_0_319"/>
          <p:cNvSpPr txBox="1"/>
          <p:nvPr/>
        </p:nvSpPr>
        <p:spPr>
          <a:xfrm>
            <a:off x="7787175" y="3530275"/>
            <a:ext cx="12858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Questions?</a:t>
            </a:r>
            <a:endParaRPr sz="1800" b="1" i="0" u="none" strike="noStrike" cap="none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06" name="Google Shape;306;g3ef6940a823_0_31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70173" y="414976"/>
            <a:ext cx="1495600" cy="1128649"/>
          </a:xfrm>
          <a:prstGeom prst="rect">
            <a:avLst/>
          </a:prstGeom>
          <a:noFill/>
          <a:ln>
            <a:noFill/>
          </a:ln>
        </p:spPr>
      </p:pic>
      <p:pic>
        <p:nvPicPr>
          <p:cNvPr id="307" name="Google Shape;307;g3ef6940a823_0_319" title="slido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787177" y="3882707"/>
            <a:ext cx="1285800" cy="126079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Google Shape;385;g3f43459481c_0_116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10</a:t>
            </a:fld>
            <a:endParaRPr/>
          </a:p>
        </p:txBody>
      </p:sp>
      <p:sp>
        <p:nvSpPr>
          <p:cNvPr id="386" name="Google Shape;386;g3f43459481c_0_1168"/>
          <p:cNvSpPr txBox="1">
            <a:spLocks noGrp="1"/>
          </p:cNvSpPr>
          <p:nvPr>
            <p:ph type="title"/>
          </p:nvPr>
        </p:nvSpPr>
        <p:spPr>
          <a:xfrm>
            <a:off x="83100" y="281925"/>
            <a:ext cx="48477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Think Pair Share:</a:t>
            </a:r>
            <a:r>
              <a:rPr lang="en"/>
              <a:t> </a:t>
            </a:r>
            <a:br>
              <a:rPr lang="en"/>
            </a:br>
            <a:r>
              <a:rPr lang="en" sz="2178" b="0"/>
              <a:t>What will convert </a:t>
            </a:r>
            <a:r>
              <a:rPr lang="en" sz="2178" b="0">
                <a:latin typeface="Roboto Mono"/>
                <a:ea typeface="Roboto Mono"/>
                <a:cs typeface="Roboto Mono"/>
                <a:sym typeface="Roboto Mono"/>
              </a:rPr>
              <a:t>a</a:t>
            </a:r>
            <a:r>
              <a:rPr lang="en" sz="2178" b="0"/>
              <a:t> into </a:t>
            </a:r>
            <a:r>
              <a:rPr lang="en" sz="1622" b="0">
                <a:latin typeface="Roboto Mono"/>
                <a:ea typeface="Roboto Mono"/>
                <a:cs typeface="Roboto Mono"/>
                <a:sym typeface="Roboto Mono"/>
              </a:rPr>
              <a:t>[1, 2, 3, 4, 5]</a:t>
            </a:r>
            <a:r>
              <a:rPr lang="en" sz="2178" b="0"/>
              <a:t>?</a:t>
            </a:r>
            <a:endParaRPr sz="2178" b="0">
              <a:highlight>
                <a:srgbClr val="FFFF00"/>
              </a:highlight>
            </a:endParaRPr>
          </a:p>
        </p:txBody>
      </p:sp>
      <p:sp>
        <p:nvSpPr>
          <p:cNvPr id="387" name="Google Shape;387;g3f43459481c_0_1168"/>
          <p:cNvSpPr txBox="1">
            <a:spLocks noGrp="1"/>
          </p:cNvSpPr>
          <p:nvPr>
            <p:ph type="body" idx="2"/>
          </p:nvPr>
        </p:nvSpPr>
        <p:spPr>
          <a:xfrm>
            <a:off x="339450" y="1141725"/>
            <a:ext cx="3976500" cy="352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Roboto Mono"/>
                <a:ea typeface="Roboto Mono"/>
                <a:cs typeface="Roboto Mono"/>
                <a:sym typeface="Roboto Mono"/>
              </a:rPr>
              <a:t>a </a:t>
            </a:r>
            <a:r>
              <a:rPr lang="en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>
                <a:latin typeface="Roboto Mono"/>
                <a:ea typeface="Roboto Mono"/>
                <a:cs typeface="Roboto Mono"/>
                <a:sym typeface="Roboto Mono"/>
              </a:rPr>
              <a:t> [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1, 3, 5</a:t>
            </a:r>
            <a:r>
              <a:rPr lang="en">
                <a:latin typeface="Roboto Mono"/>
                <a:ea typeface="Roboto Mono"/>
                <a:cs typeface="Roboto Mono"/>
                <a:sym typeface="Roboto Mono"/>
              </a:rPr>
              <a:t>]</a:t>
            </a:r>
            <a:endParaRPr>
              <a:latin typeface="Roboto Mono"/>
              <a:ea typeface="Roboto Mono"/>
              <a:cs typeface="Roboto Mono"/>
              <a:sym typeface="Roboto Mono"/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Roboto Mono"/>
              <a:buAutoNum type="alphaUcPeriod"/>
            </a:pPr>
            <a:r>
              <a:rPr lang="en">
                <a:latin typeface="Roboto Mono"/>
                <a:ea typeface="Roboto Mono"/>
                <a:cs typeface="Roboto Mono"/>
                <a:sym typeface="Roboto Mono"/>
              </a:rPr>
              <a:t>a.</a:t>
            </a:r>
            <a:r>
              <a:rPr lang="en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insert</a:t>
            </a:r>
            <a:r>
              <a:rPr lang="en"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</a:t>
            </a:r>
            <a:r>
              <a:rPr lang="en"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</a:t>
            </a:r>
            <a:r>
              <a:rPr lang="en">
                <a:latin typeface="Roboto Mono"/>
                <a:ea typeface="Roboto Mono"/>
                <a:cs typeface="Roboto Mono"/>
                <a:sym typeface="Roboto Mono"/>
              </a:rPr>
              <a:t>)</a:t>
            </a:r>
            <a:br>
              <a:rPr lang="en">
                <a:latin typeface="Roboto Mono"/>
                <a:ea typeface="Roboto Mono"/>
                <a:cs typeface="Roboto Mono"/>
                <a:sym typeface="Roboto Mono"/>
              </a:rPr>
            </a:br>
            <a:r>
              <a:rPr lang="en">
                <a:latin typeface="Roboto Mono"/>
                <a:ea typeface="Roboto Mono"/>
                <a:cs typeface="Roboto Mono"/>
                <a:sym typeface="Roboto Mono"/>
              </a:rPr>
              <a:t>a.</a:t>
            </a:r>
            <a:r>
              <a:rPr lang="en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insert</a:t>
            </a:r>
            <a:r>
              <a:rPr lang="en"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</a:t>
            </a:r>
            <a:r>
              <a:rPr lang="en"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4</a:t>
            </a:r>
            <a:r>
              <a:rPr lang="en">
                <a:latin typeface="Roboto Mono"/>
                <a:ea typeface="Roboto Mono"/>
                <a:cs typeface="Roboto Mono"/>
                <a:sym typeface="Roboto Mono"/>
              </a:rPr>
              <a:t>)</a:t>
            </a:r>
            <a:endParaRPr>
              <a:latin typeface="Roboto Mono"/>
              <a:ea typeface="Roboto Mono"/>
              <a:cs typeface="Roboto Mono"/>
              <a:sym typeface="Roboto Mono"/>
            </a:endParaRPr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Roboto Mono"/>
              <a:ea typeface="Roboto Mono"/>
              <a:cs typeface="Roboto Mono"/>
              <a:sym typeface="Roboto Mono"/>
            </a:endParaRPr>
          </a:p>
          <a:p>
            <a: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Roboto Mono"/>
              <a:buAutoNum type="alphaUcPeriod"/>
            </a:pPr>
            <a:r>
              <a:rPr lang="en">
                <a:latin typeface="Roboto Mono"/>
                <a:ea typeface="Roboto Mono"/>
                <a:cs typeface="Roboto Mono"/>
                <a:sym typeface="Roboto Mono"/>
              </a:rPr>
              <a:t>a[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</a:t>
            </a:r>
            <a:r>
              <a:rPr lang="en">
                <a:latin typeface="Roboto Mono"/>
                <a:ea typeface="Roboto Mono"/>
                <a:cs typeface="Roboto Mono"/>
                <a:sym typeface="Roboto Mono"/>
              </a:rPr>
              <a:t>: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</a:t>
            </a:r>
            <a:r>
              <a:rPr lang="en">
                <a:latin typeface="Roboto Mono"/>
                <a:ea typeface="Roboto Mono"/>
                <a:cs typeface="Roboto Mono"/>
                <a:sym typeface="Roboto Mono"/>
              </a:rPr>
              <a:t>] = [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</a:t>
            </a:r>
            <a:r>
              <a:rPr lang="en"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3</a:t>
            </a:r>
            <a:r>
              <a:rPr lang="en"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4</a:t>
            </a:r>
            <a:r>
              <a:rPr lang="en">
                <a:latin typeface="Roboto Mono"/>
                <a:ea typeface="Roboto Mono"/>
                <a:cs typeface="Roboto Mono"/>
                <a:sym typeface="Roboto Mono"/>
              </a:rPr>
              <a:t>]</a:t>
            </a:r>
            <a:endParaRPr>
              <a:latin typeface="Roboto Mono"/>
              <a:ea typeface="Roboto Mono"/>
              <a:cs typeface="Roboto Mono"/>
              <a:sym typeface="Roboto Mono"/>
            </a:endParaRPr>
          </a:p>
          <a:p>
            <a:pPr marL="45720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Roboto Mono"/>
              <a:ea typeface="Roboto Mono"/>
              <a:cs typeface="Roboto Mono"/>
              <a:sym typeface="Roboto Mono"/>
            </a:endParaRPr>
          </a:p>
          <a:p>
            <a: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Roboto Mono"/>
              <a:buAutoNum type="alphaUcPeriod"/>
            </a:pPr>
            <a:r>
              <a:rPr lang="en">
                <a:latin typeface="Roboto Mono"/>
                <a:ea typeface="Roboto Mono"/>
                <a:cs typeface="Roboto Mono"/>
                <a:sym typeface="Roboto Mono"/>
              </a:rPr>
              <a:t>a.</a:t>
            </a:r>
            <a:r>
              <a:rPr lang="en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extend</a:t>
            </a:r>
            <a:r>
              <a:rPr lang="en">
                <a:latin typeface="Roboto Mono"/>
                <a:ea typeface="Roboto Mono"/>
                <a:cs typeface="Roboto Mono"/>
                <a:sym typeface="Roboto Mono"/>
              </a:rPr>
              <a:t>([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</a:t>
            </a:r>
            <a:r>
              <a:rPr lang="en"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4</a:t>
            </a:r>
            <a:r>
              <a:rPr lang="en">
                <a:latin typeface="Roboto Mono"/>
                <a:ea typeface="Roboto Mono"/>
                <a:cs typeface="Roboto Mono"/>
                <a:sym typeface="Roboto Mono"/>
              </a:rPr>
              <a:t>])</a:t>
            </a:r>
            <a:endParaRPr>
              <a:latin typeface="Roboto Mono"/>
              <a:ea typeface="Roboto Mono"/>
              <a:cs typeface="Roboto Mono"/>
              <a:sym typeface="Roboto Mono"/>
            </a:endParaRPr>
          </a:p>
          <a:p>
            <a:pPr marL="45720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Roboto Mono"/>
              <a:ea typeface="Roboto Mono"/>
              <a:cs typeface="Roboto Mono"/>
              <a:sym typeface="Roboto Mono"/>
            </a:endParaRPr>
          </a:p>
          <a:p>
            <a: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Roboto Mono"/>
              <a:buAutoNum type="alphaUcPeriod"/>
            </a:pPr>
            <a:r>
              <a:rPr lang="en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a</a:t>
            </a:r>
            <a:r>
              <a:rPr lang="en">
                <a:latin typeface="Roboto Mono"/>
                <a:ea typeface="Roboto Mono"/>
                <a:cs typeface="Roboto Mono"/>
                <a:sym typeface="Roboto Mono"/>
              </a:rPr>
              <a:t>[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</a:t>
            </a:r>
            <a:r>
              <a:rPr lang="en">
                <a:latin typeface="Roboto Mono"/>
                <a:ea typeface="Roboto Mono"/>
                <a:cs typeface="Roboto Mono"/>
                <a:sym typeface="Roboto Mono"/>
              </a:rPr>
              <a:t>] = 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</a:t>
            </a:r>
            <a:endParaRPr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457200" lvl="0" indent="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latin typeface="Roboto Mono"/>
                <a:ea typeface="Roboto Mono"/>
                <a:cs typeface="Roboto Mono"/>
                <a:sym typeface="Roboto Mono"/>
              </a:rPr>
              <a:t>a[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3</a:t>
            </a:r>
            <a:r>
              <a:rPr lang="en">
                <a:latin typeface="Roboto Mono"/>
                <a:ea typeface="Roboto Mono"/>
                <a:cs typeface="Roboto Mono"/>
                <a:sym typeface="Roboto Mono"/>
              </a:rPr>
              <a:t>] = 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4</a:t>
            </a:r>
            <a:endParaRPr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Roboto Mono"/>
              <a:ea typeface="Roboto Mono"/>
              <a:cs typeface="Roboto Mono"/>
              <a:sym typeface="Roboto Mono"/>
            </a:endParaRPr>
          </a:p>
        </p:txBody>
      </p:sp>
      <p:grpSp>
        <p:nvGrpSpPr>
          <p:cNvPr id="388" name="Google Shape;388;g3f43459481c_0_1168"/>
          <p:cNvGrpSpPr/>
          <p:nvPr/>
        </p:nvGrpSpPr>
        <p:grpSpPr>
          <a:xfrm>
            <a:off x="6263981" y="3189548"/>
            <a:ext cx="1529991" cy="387900"/>
            <a:chOff x="6263981" y="3189548"/>
            <a:chExt cx="1529991" cy="387900"/>
          </a:xfrm>
        </p:grpSpPr>
        <p:sp>
          <p:nvSpPr>
            <p:cNvPr id="389" name="Google Shape;389;g3f43459481c_0_1168"/>
            <p:cNvSpPr/>
            <p:nvPr/>
          </p:nvSpPr>
          <p:spPr>
            <a:xfrm>
              <a:off x="6263981" y="3241257"/>
              <a:ext cx="664500" cy="296400"/>
            </a:xfrm>
            <a:prstGeom prst="roundRect">
              <a:avLst>
                <a:gd name="adj" fmla="val 18636"/>
              </a:avLst>
            </a:prstGeom>
            <a:solidFill>
              <a:srgbClr val="4159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Sli.do</a:t>
              </a:r>
              <a:endParaRPr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0" name="Google Shape;390;g3f43459481c_0_1168"/>
            <p:cNvSpPr txBox="1"/>
            <p:nvPr/>
          </p:nvSpPr>
          <p:spPr>
            <a:xfrm>
              <a:off x="6974672" y="3189548"/>
              <a:ext cx="819300" cy="387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>
                  <a:solidFill>
                    <a:schemeClr val="accent3"/>
                  </a:solidFill>
                  <a:latin typeface="Calibri"/>
                  <a:ea typeface="Calibri"/>
                  <a:cs typeface="Calibri"/>
                  <a:sym typeface="Calibri"/>
                </a:rPr>
                <a:t>#cse160</a:t>
              </a:r>
              <a:endParaRPr b="1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id="391" name="Google Shape;391;g3f43459481c_0_1168" title="slido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068725" y="1141713"/>
            <a:ext cx="1920506" cy="188316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Google Shape;396;g3f43459481c_0_117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11</a:t>
            </a:fld>
            <a:endParaRPr/>
          </a:p>
        </p:txBody>
      </p:sp>
      <p:sp>
        <p:nvSpPr>
          <p:cNvPr id="397" name="Google Shape;397;g3f43459481c_0_1178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Exercise: list lookup</a:t>
            </a:r>
            <a:endParaRPr/>
          </a:p>
        </p:txBody>
      </p:sp>
      <p:sp>
        <p:nvSpPr>
          <p:cNvPr id="398" name="Google Shape;398;g3f43459481c_0_1178"/>
          <p:cNvSpPr/>
          <p:nvPr/>
        </p:nvSpPr>
        <p:spPr>
          <a:xfrm>
            <a:off x="456775" y="1366350"/>
            <a:ext cx="8375400" cy="2819700"/>
          </a:xfrm>
          <a:prstGeom prst="roundRect">
            <a:avLst>
              <a:gd name="adj" fmla="val 541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lang="en" sz="16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def </a:t>
            </a:r>
            <a:r>
              <a:rPr lang="en" sz="160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my_index</a:t>
            </a:r>
            <a:r>
              <a:rPr lang="en" sz="16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(lst, value):</a:t>
            </a:r>
            <a:endParaRPr sz="16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</a:t>
            </a:r>
            <a:r>
              <a:rPr lang="en" sz="16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"""Return the position of the first occurrence</a:t>
            </a:r>
            <a:br>
              <a:rPr lang="en" sz="16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</a:br>
            <a:r>
              <a:rPr lang="en" sz="16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    of value in the list lst. Return None if value</a:t>
            </a:r>
            <a:br>
              <a:rPr lang="en" sz="16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</a:br>
            <a:r>
              <a:rPr lang="en" sz="16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    does not appear in lst."""</a:t>
            </a:r>
            <a:endParaRPr sz="1600">
              <a:solidFill>
                <a:schemeClr val="accent4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endParaRPr sz="16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gettysburg </a:t>
            </a:r>
            <a:r>
              <a:rPr lang="en" sz="16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6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[</a:t>
            </a:r>
            <a:r>
              <a:rPr lang="en" sz="16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"four"</a:t>
            </a:r>
            <a:r>
              <a:rPr lang="en" sz="16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6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"score"</a:t>
            </a:r>
            <a:r>
              <a:rPr lang="en" sz="16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6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"and"</a:t>
            </a:r>
            <a:r>
              <a:rPr lang="en" sz="16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6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"seven"</a:t>
            </a:r>
            <a:r>
              <a:rPr lang="en" sz="16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6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"years"</a:t>
            </a:r>
            <a:r>
              <a:rPr lang="en" sz="16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6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"ago"</a:t>
            </a:r>
            <a:r>
              <a:rPr lang="en" sz="16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</a:t>
            </a:r>
            <a:br>
              <a:rPr lang="en" sz="16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</a:br>
            <a:r>
              <a:rPr lang="en" sz="16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assert</a:t>
            </a:r>
            <a:r>
              <a:rPr lang="en" sz="16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my_index(gettysburg, </a:t>
            </a:r>
            <a:r>
              <a:rPr lang="en" sz="16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"and"</a:t>
            </a:r>
            <a:r>
              <a:rPr lang="en" sz="16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) </a:t>
            </a:r>
            <a:r>
              <a:rPr lang="en" sz="16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==</a:t>
            </a:r>
            <a:r>
              <a:rPr lang="en" sz="16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2</a:t>
            </a:r>
            <a:br>
              <a:rPr lang="en" sz="16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</a:br>
            <a:r>
              <a:rPr lang="en" sz="16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6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(my_index(gettysburg, </a:t>
            </a:r>
            <a:r>
              <a:rPr lang="en" sz="16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"years"</a:t>
            </a:r>
            <a:r>
              <a:rPr lang="en" sz="16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))  </a:t>
            </a:r>
            <a:r>
              <a:rPr lang="en" sz="16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# Should return 4</a:t>
            </a:r>
            <a:endParaRPr sz="16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399" name="Google Shape;399;g3f43459481c_0_1178"/>
          <p:cNvSpPr/>
          <p:nvPr/>
        </p:nvSpPr>
        <p:spPr>
          <a:xfrm>
            <a:off x="5576725" y="281925"/>
            <a:ext cx="2181000" cy="640500"/>
          </a:xfrm>
          <a:prstGeom prst="roundRect">
            <a:avLst>
              <a:gd name="adj" fmla="val 16667"/>
            </a:avLst>
          </a:prstGeom>
          <a:solidFill>
            <a:srgbClr val="3A4C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u="sng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Jupyter Hub</a:t>
            </a: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Google Shape;404;g3f43459481c_0_118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12</a:t>
            </a:fld>
            <a:endParaRPr/>
          </a:p>
        </p:txBody>
      </p:sp>
      <p:sp>
        <p:nvSpPr>
          <p:cNvPr id="405" name="Google Shape;405;g3f43459481c_0_1185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Exercise: list lookup (for-each loop)</a:t>
            </a:r>
            <a:endParaRPr/>
          </a:p>
        </p:txBody>
      </p:sp>
      <p:sp>
        <p:nvSpPr>
          <p:cNvPr id="406" name="Google Shape;406;g3f43459481c_0_1185"/>
          <p:cNvSpPr/>
          <p:nvPr/>
        </p:nvSpPr>
        <p:spPr>
          <a:xfrm>
            <a:off x="456775" y="875075"/>
            <a:ext cx="8375400" cy="3930000"/>
          </a:xfrm>
          <a:prstGeom prst="roundRect">
            <a:avLst>
              <a:gd name="adj" fmla="val 541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lang="en" sz="16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def </a:t>
            </a:r>
            <a:r>
              <a:rPr lang="en" sz="160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my_index</a:t>
            </a:r>
            <a:r>
              <a:rPr lang="en" sz="16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(lst, value):</a:t>
            </a:r>
            <a:endParaRPr sz="16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</a:t>
            </a:r>
            <a:r>
              <a:rPr lang="en" sz="16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"""Return the position of the first occurrence</a:t>
            </a:r>
            <a:br>
              <a:rPr lang="en" sz="16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</a:br>
            <a:r>
              <a:rPr lang="en" sz="16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    of value in the list lst. Return None if value</a:t>
            </a:r>
            <a:br>
              <a:rPr lang="en" sz="16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</a:br>
            <a:r>
              <a:rPr lang="en" sz="16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    does not appear in lst."""</a:t>
            </a:r>
            <a:endParaRPr sz="1600">
              <a:solidFill>
                <a:schemeClr val="accent4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pos </a:t>
            </a:r>
            <a:r>
              <a:rPr lang="en" sz="16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6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6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0</a:t>
            </a:r>
            <a:endParaRPr sz="16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</a:t>
            </a:r>
            <a:r>
              <a:rPr lang="en" sz="16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# Loop over elements in lst</a:t>
            </a:r>
            <a:endParaRPr sz="16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</a:t>
            </a:r>
            <a:r>
              <a:rPr lang="en" sz="16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for</a:t>
            </a:r>
            <a:r>
              <a:rPr lang="en" sz="16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element </a:t>
            </a:r>
            <a:r>
              <a:rPr lang="en" sz="16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in</a:t>
            </a:r>
            <a:r>
              <a:rPr lang="en" sz="16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lst:</a:t>
            </a:r>
            <a:endParaRPr sz="16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    </a:t>
            </a:r>
            <a:r>
              <a:rPr lang="en" sz="16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# If find an element equal to value, return its position</a:t>
            </a:r>
            <a:endParaRPr sz="16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    </a:t>
            </a:r>
            <a:r>
              <a:rPr lang="en" sz="16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if</a:t>
            </a:r>
            <a:r>
              <a:rPr lang="en" sz="16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element </a:t>
            </a:r>
            <a:r>
              <a:rPr lang="en" sz="16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==</a:t>
            </a:r>
            <a:r>
              <a:rPr lang="en" sz="16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value:</a:t>
            </a:r>
            <a:endParaRPr sz="16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        </a:t>
            </a:r>
            <a:r>
              <a:rPr lang="en" sz="1600" b="1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return </a:t>
            </a:r>
            <a:r>
              <a:rPr lang="en" sz="16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pos</a:t>
            </a:r>
            <a:endParaRPr sz="16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    pos </a:t>
            </a:r>
            <a:r>
              <a:rPr lang="en" sz="16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6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pos </a:t>
            </a:r>
            <a:r>
              <a:rPr lang="en" sz="16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+</a:t>
            </a:r>
            <a:r>
              <a:rPr lang="en" sz="16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6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</a:t>
            </a:r>
            <a:endParaRPr sz="16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</a:t>
            </a:r>
            <a:r>
              <a:rPr lang="en" sz="1600" b="1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return None</a:t>
            </a:r>
            <a:endParaRPr sz="1600" b="1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g3f43459481c_0_119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13</a:t>
            </a:fld>
            <a:endParaRPr/>
          </a:p>
        </p:txBody>
      </p:sp>
      <p:sp>
        <p:nvSpPr>
          <p:cNvPr id="412" name="Google Shape;412;g3f43459481c_0_1191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Exercise: list lookup (using indexing)</a:t>
            </a:r>
            <a:endParaRPr/>
          </a:p>
        </p:txBody>
      </p:sp>
      <p:sp>
        <p:nvSpPr>
          <p:cNvPr id="413" name="Google Shape;413;g3f43459481c_0_1191"/>
          <p:cNvSpPr/>
          <p:nvPr/>
        </p:nvSpPr>
        <p:spPr>
          <a:xfrm>
            <a:off x="456775" y="1135150"/>
            <a:ext cx="8375400" cy="3396000"/>
          </a:xfrm>
          <a:prstGeom prst="roundRect">
            <a:avLst>
              <a:gd name="adj" fmla="val 541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lang="en" sz="16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def </a:t>
            </a:r>
            <a:r>
              <a:rPr lang="en" sz="160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my_index</a:t>
            </a:r>
            <a:r>
              <a:rPr lang="en" sz="16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(lst, value):</a:t>
            </a:r>
            <a:endParaRPr sz="16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</a:t>
            </a:r>
            <a:r>
              <a:rPr lang="en" sz="16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"""Return the position of the first occurrence</a:t>
            </a:r>
            <a:br>
              <a:rPr lang="en" sz="16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</a:br>
            <a:r>
              <a:rPr lang="en" sz="16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    of value in the list lst. Return None if value</a:t>
            </a:r>
            <a:br>
              <a:rPr lang="en" sz="16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</a:br>
            <a:r>
              <a:rPr lang="en" sz="16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    does not appear in lst."""</a:t>
            </a:r>
            <a:endParaRPr sz="1600">
              <a:solidFill>
                <a:schemeClr val="accent4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</a:t>
            </a:r>
            <a:r>
              <a:rPr lang="en" sz="16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# Loop over elements in lst</a:t>
            </a:r>
            <a:endParaRPr sz="16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</a:t>
            </a:r>
            <a:r>
              <a:rPr lang="en" sz="16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for </a:t>
            </a:r>
            <a:r>
              <a:rPr lang="en" sz="16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pos </a:t>
            </a:r>
            <a:r>
              <a:rPr lang="en" sz="16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in</a:t>
            </a:r>
            <a:r>
              <a:rPr lang="en" sz="16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range(</a:t>
            </a:r>
            <a:r>
              <a:rPr lang="en" sz="16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0</a:t>
            </a:r>
            <a:r>
              <a:rPr lang="en" sz="16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6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len</a:t>
            </a:r>
            <a:r>
              <a:rPr lang="en" sz="16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(lst)):</a:t>
            </a:r>
            <a:endParaRPr sz="16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    </a:t>
            </a:r>
            <a:r>
              <a:rPr lang="en" sz="16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# If find an element equal to value, return its position</a:t>
            </a:r>
            <a:endParaRPr sz="16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    </a:t>
            </a:r>
            <a:r>
              <a:rPr lang="en" sz="16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if</a:t>
            </a:r>
            <a:r>
              <a:rPr lang="en" sz="16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lst[pos] </a:t>
            </a:r>
            <a:r>
              <a:rPr lang="en" sz="16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== </a:t>
            </a:r>
            <a:r>
              <a:rPr lang="en" sz="16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value:</a:t>
            </a:r>
            <a:endParaRPr sz="16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        </a:t>
            </a:r>
            <a:r>
              <a:rPr lang="en" sz="1600" b="1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return </a:t>
            </a:r>
            <a:r>
              <a:rPr lang="en" sz="16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pos</a:t>
            </a:r>
            <a:endParaRPr sz="16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</a:t>
            </a:r>
            <a:r>
              <a:rPr lang="en" sz="1600" b="1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return None</a:t>
            </a:r>
            <a:endParaRPr sz="1600" b="1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" name="Google Shape;418;g3f43459481c_0_119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14</a:t>
            </a:fld>
            <a:endParaRPr/>
          </a:p>
        </p:txBody>
      </p:sp>
      <p:sp>
        <p:nvSpPr>
          <p:cNvPr id="419" name="Google Shape;419;g3f43459481c_0_1197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Nested Lists</a:t>
            </a:r>
            <a:endParaRPr/>
          </a:p>
        </p:txBody>
      </p:sp>
      <p:sp>
        <p:nvSpPr>
          <p:cNvPr id="420" name="Google Shape;420;g3f43459481c_0_1197"/>
          <p:cNvSpPr/>
          <p:nvPr/>
        </p:nvSpPr>
        <p:spPr>
          <a:xfrm>
            <a:off x="522525" y="1800850"/>
            <a:ext cx="7675500" cy="11238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highlight>
                  <a:schemeClr val="lt2"/>
                </a:highlight>
                <a:latin typeface="Roboto Mono"/>
                <a:ea typeface="Roboto Mono"/>
                <a:cs typeface="Roboto Mono"/>
                <a:sym typeface="Roboto Mono"/>
              </a:rPr>
              <a:t>seating_chart </a:t>
            </a:r>
            <a:r>
              <a:rPr lang="en" sz="1600" b="1">
                <a:solidFill>
                  <a:schemeClr val="accent2"/>
                </a:solidFill>
                <a:highlight>
                  <a:schemeClr val="lt2"/>
                </a:highlight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600">
                <a:highlight>
                  <a:schemeClr val="lt2"/>
                </a:highlight>
                <a:latin typeface="Roboto Mono"/>
                <a:ea typeface="Roboto Mono"/>
                <a:cs typeface="Roboto Mono"/>
                <a:sym typeface="Roboto Mono"/>
              </a:rPr>
              <a:t> [[</a:t>
            </a:r>
            <a:r>
              <a:rPr lang="en" sz="1600">
                <a:solidFill>
                  <a:schemeClr val="accent4"/>
                </a:solidFill>
                <a:highlight>
                  <a:schemeClr val="lt2"/>
                </a:highlight>
                <a:latin typeface="Roboto Mono"/>
                <a:ea typeface="Roboto Mono"/>
                <a:cs typeface="Roboto Mono"/>
                <a:sym typeface="Roboto Mono"/>
              </a:rPr>
              <a:t>"Mike"</a:t>
            </a:r>
            <a:r>
              <a:rPr lang="en" sz="1600">
                <a:highlight>
                  <a:schemeClr val="lt2"/>
                </a:highlight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600">
                <a:solidFill>
                  <a:schemeClr val="accent4"/>
                </a:solidFill>
                <a:highlight>
                  <a:schemeClr val="lt2"/>
                </a:highlight>
                <a:latin typeface="Roboto Mono"/>
                <a:ea typeface="Roboto Mono"/>
                <a:cs typeface="Roboto Mono"/>
                <a:sym typeface="Roboto Mono"/>
              </a:rPr>
              <a:t>"John"</a:t>
            </a:r>
            <a:r>
              <a:rPr lang="en" sz="1600">
                <a:highlight>
                  <a:schemeClr val="lt2"/>
                </a:highlight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600">
                <a:solidFill>
                  <a:schemeClr val="accent4"/>
                </a:solidFill>
                <a:highlight>
                  <a:schemeClr val="lt2"/>
                </a:highlight>
                <a:latin typeface="Roboto Mono"/>
                <a:ea typeface="Roboto Mono"/>
                <a:cs typeface="Roboto Mono"/>
                <a:sym typeface="Roboto Mono"/>
              </a:rPr>
              <a:t>"Julio"</a:t>
            </a:r>
            <a:r>
              <a:rPr lang="en" sz="1600">
                <a:highlight>
                  <a:schemeClr val="lt2"/>
                </a:highlight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600">
                <a:solidFill>
                  <a:schemeClr val="accent4"/>
                </a:solidFill>
                <a:highlight>
                  <a:schemeClr val="lt2"/>
                </a:highlight>
                <a:latin typeface="Roboto Mono"/>
                <a:ea typeface="Roboto Mono"/>
                <a:cs typeface="Roboto Mono"/>
                <a:sym typeface="Roboto Mono"/>
              </a:rPr>
              <a:t>"Elizabeth"</a:t>
            </a:r>
            <a:r>
              <a:rPr lang="en" sz="1600">
                <a:highlight>
                  <a:schemeClr val="lt2"/>
                </a:highlight>
                <a:latin typeface="Roboto Mono"/>
                <a:ea typeface="Roboto Mono"/>
                <a:cs typeface="Roboto Mono"/>
                <a:sym typeface="Roboto Mono"/>
              </a:rPr>
              <a:t>],</a:t>
            </a:r>
            <a:endParaRPr sz="1600">
              <a:highlight>
                <a:schemeClr val="lt2"/>
              </a:highlight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highlight>
                  <a:schemeClr val="lt2"/>
                </a:highlight>
                <a:latin typeface="Roboto Mono"/>
                <a:ea typeface="Roboto Mono"/>
                <a:cs typeface="Roboto Mono"/>
                <a:sym typeface="Roboto Mono"/>
              </a:rPr>
              <a:t>                 [</a:t>
            </a:r>
            <a:r>
              <a:rPr lang="en" sz="1600">
                <a:solidFill>
                  <a:schemeClr val="accent4"/>
                </a:solidFill>
                <a:highlight>
                  <a:schemeClr val="lt2"/>
                </a:highlight>
                <a:latin typeface="Roboto Mono"/>
                <a:ea typeface="Roboto Mono"/>
                <a:cs typeface="Roboto Mono"/>
                <a:sym typeface="Roboto Mono"/>
              </a:rPr>
              <a:t>"Angela"</a:t>
            </a:r>
            <a:r>
              <a:rPr lang="en" sz="1600">
                <a:highlight>
                  <a:schemeClr val="lt2"/>
                </a:highlight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600">
                <a:solidFill>
                  <a:schemeClr val="accent4"/>
                </a:solidFill>
                <a:highlight>
                  <a:schemeClr val="lt2"/>
                </a:highlight>
                <a:latin typeface="Roboto Mono"/>
                <a:ea typeface="Roboto Mono"/>
                <a:cs typeface="Roboto Mono"/>
                <a:sym typeface="Roboto Mono"/>
              </a:rPr>
              <a:t>"Sophia"</a:t>
            </a:r>
            <a:r>
              <a:rPr lang="en" sz="1600">
                <a:highlight>
                  <a:schemeClr val="lt2"/>
                </a:highlight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600">
                <a:solidFill>
                  <a:schemeClr val="accent4"/>
                </a:solidFill>
                <a:highlight>
                  <a:schemeClr val="lt2"/>
                </a:highlight>
                <a:latin typeface="Roboto Mono"/>
                <a:ea typeface="Roboto Mono"/>
                <a:cs typeface="Roboto Mono"/>
                <a:sym typeface="Roboto Mono"/>
              </a:rPr>
              <a:t>"Randy"</a:t>
            </a:r>
            <a:r>
              <a:rPr lang="en" sz="1600">
                <a:highlight>
                  <a:schemeClr val="lt2"/>
                </a:highlight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600">
                <a:solidFill>
                  <a:schemeClr val="accent4"/>
                </a:solidFill>
                <a:highlight>
                  <a:schemeClr val="lt2"/>
                </a:highlight>
                <a:latin typeface="Roboto Mono"/>
                <a:ea typeface="Roboto Mono"/>
                <a:cs typeface="Roboto Mono"/>
                <a:sym typeface="Roboto Mono"/>
              </a:rPr>
              <a:t>"Maria"</a:t>
            </a:r>
            <a:r>
              <a:rPr lang="en" sz="1600">
                <a:highlight>
                  <a:schemeClr val="lt2"/>
                </a:highlight>
                <a:latin typeface="Roboto Mono"/>
                <a:ea typeface="Roboto Mono"/>
                <a:cs typeface="Roboto Mono"/>
                <a:sym typeface="Roboto Mono"/>
              </a:rPr>
              <a:t>],</a:t>
            </a:r>
            <a:endParaRPr sz="1600">
              <a:highlight>
                <a:schemeClr val="lt2"/>
              </a:highlight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highlight>
                  <a:schemeClr val="lt2"/>
                </a:highlight>
                <a:latin typeface="Roboto Mono"/>
                <a:ea typeface="Roboto Mono"/>
                <a:cs typeface="Roboto Mono"/>
                <a:sym typeface="Roboto Mono"/>
              </a:rPr>
              <a:t>                 [</a:t>
            </a:r>
            <a:r>
              <a:rPr lang="en" sz="1600">
                <a:solidFill>
                  <a:schemeClr val="accent4"/>
                </a:solidFill>
                <a:highlight>
                  <a:schemeClr val="lt2"/>
                </a:highlight>
                <a:latin typeface="Roboto Mono"/>
                <a:ea typeface="Roboto Mono"/>
                <a:cs typeface="Roboto Mono"/>
                <a:sym typeface="Roboto Mono"/>
              </a:rPr>
              <a:t>"Raul"</a:t>
            </a:r>
            <a:r>
              <a:rPr lang="en" sz="1600">
                <a:highlight>
                  <a:schemeClr val="lt2"/>
                </a:highlight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600">
                <a:solidFill>
                  <a:schemeClr val="accent4"/>
                </a:solidFill>
                <a:highlight>
                  <a:schemeClr val="lt2"/>
                </a:highlight>
                <a:latin typeface="Roboto Mono"/>
                <a:ea typeface="Roboto Mono"/>
                <a:cs typeface="Roboto Mono"/>
                <a:sym typeface="Roboto Mono"/>
              </a:rPr>
              <a:t>"Pauline"</a:t>
            </a:r>
            <a:r>
              <a:rPr lang="en" sz="1600">
                <a:highlight>
                  <a:schemeClr val="lt2"/>
                </a:highlight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600">
                <a:solidFill>
                  <a:schemeClr val="accent4"/>
                </a:solidFill>
                <a:highlight>
                  <a:schemeClr val="lt2"/>
                </a:highlight>
                <a:latin typeface="Roboto Mono"/>
                <a:ea typeface="Roboto Mono"/>
                <a:cs typeface="Roboto Mono"/>
                <a:sym typeface="Roboto Mono"/>
              </a:rPr>
              <a:t>"Rachel"</a:t>
            </a:r>
            <a:r>
              <a:rPr lang="en" sz="1600">
                <a:highlight>
                  <a:schemeClr val="lt2"/>
                </a:highlight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600">
                <a:solidFill>
                  <a:schemeClr val="accent4"/>
                </a:solidFill>
                <a:highlight>
                  <a:schemeClr val="lt2"/>
                </a:highlight>
                <a:latin typeface="Roboto Mono"/>
                <a:ea typeface="Roboto Mono"/>
                <a:cs typeface="Roboto Mono"/>
                <a:sym typeface="Roboto Mono"/>
              </a:rPr>
              <a:t>"Monica"</a:t>
            </a:r>
            <a:r>
              <a:rPr lang="en" sz="1600">
                <a:highlight>
                  <a:schemeClr val="lt2"/>
                </a:highlight>
                <a:latin typeface="Roboto Mono"/>
                <a:ea typeface="Roboto Mono"/>
                <a:cs typeface="Roboto Mono"/>
                <a:sym typeface="Roboto Mono"/>
              </a:rPr>
              <a:t>]]</a:t>
            </a:r>
            <a:endParaRPr sz="15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421" name="Google Shape;421;g3f43459481c_0_1197"/>
          <p:cNvSpPr txBox="1"/>
          <p:nvPr/>
        </p:nvSpPr>
        <p:spPr>
          <a:xfrm>
            <a:off x="522525" y="925150"/>
            <a:ext cx="7181100" cy="87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33A44"/>
              </a:buClr>
              <a:buSzPts val="1800"/>
              <a:buFont typeface="Calibri"/>
              <a:buChar char="●"/>
            </a:pPr>
            <a:r>
              <a:rPr lang="en" sz="1800">
                <a:solidFill>
                  <a:srgbClr val="233A44"/>
                </a:solidFill>
                <a:latin typeface="Calibri"/>
                <a:ea typeface="Calibri"/>
                <a:cs typeface="Calibri"/>
                <a:sym typeface="Calibri"/>
              </a:rPr>
              <a:t>Lists so far have contained elements such as integers, strings, etc.</a:t>
            </a:r>
            <a:endParaRPr sz="1800">
              <a:solidFill>
                <a:srgbClr val="233A44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33A44"/>
              </a:buClr>
              <a:buSzPts val="1800"/>
              <a:buFont typeface="Calibri"/>
              <a:buChar char="●"/>
            </a:pPr>
            <a:r>
              <a:rPr lang="en" sz="1800">
                <a:solidFill>
                  <a:srgbClr val="233A44"/>
                </a:solidFill>
                <a:latin typeface="Calibri"/>
                <a:ea typeface="Calibri"/>
                <a:cs typeface="Calibri"/>
                <a:sym typeface="Calibri"/>
              </a:rPr>
              <a:t>A </a:t>
            </a:r>
            <a:r>
              <a:rPr lang="en" sz="1800" b="1">
                <a:solidFill>
                  <a:srgbClr val="233A44"/>
                </a:solidFill>
                <a:latin typeface="Calibri"/>
                <a:ea typeface="Calibri"/>
                <a:cs typeface="Calibri"/>
                <a:sym typeface="Calibri"/>
              </a:rPr>
              <a:t>nested list</a:t>
            </a:r>
            <a:r>
              <a:rPr lang="en" sz="1800">
                <a:solidFill>
                  <a:srgbClr val="233A44"/>
                </a:solidFill>
                <a:latin typeface="Calibri"/>
                <a:ea typeface="Calibri"/>
                <a:cs typeface="Calibri"/>
                <a:sym typeface="Calibri"/>
              </a:rPr>
              <a:t> is simply a list whose elements are other lists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2" name="Google Shape;422;g3f43459481c_0_1197"/>
          <p:cNvSpPr txBox="1"/>
          <p:nvPr/>
        </p:nvSpPr>
        <p:spPr>
          <a:xfrm>
            <a:off x="969300" y="3528775"/>
            <a:ext cx="2252400" cy="508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seating_chart[</a:t>
            </a:r>
            <a:r>
              <a:rPr lang="en" sz="16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</a:t>
            </a:r>
            <a:r>
              <a:rPr lang="en" sz="16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</a:t>
            </a:r>
            <a:endParaRPr sz="16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cxnSp>
        <p:nvCxnSpPr>
          <p:cNvPr id="423" name="Google Shape;423;g3f43459481c_0_1197"/>
          <p:cNvCxnSpPr>
            <a:stCxn id="422" idx="0"/>
            <a:endCxn id="424" idx="1"/>
          </p:cNvCxnSpPr>
          <p:nvPr/>
        </p:nvCxnSpPr>
        <p:spPr>
          <a:xfrm rot="10800000" flipH="1">
            <a:off x="2095500" y="2330575"/>
            <a:ext cx="611100" cy="1198200"/>
          </a:xfrm>
          <a:prstGeom prst="straightConnector1">
            <a:avLst/>
          </a:prstGeom>
          <a:noFill/>
          <a:ln w="19050" cap="flat" cmpd="sng">
            <a:solidFill>
              <a:srgbClr val="233A44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425" name="Google Shape;425;g3f43459481c_0_1197"/>
          <p:cNvSpPr txBox="1"/>
          <p:nvPr/>
        </p:nvSpPr>
        <p:spPr>
          <a:xfrm>
            <a:off x="969300" y="4186675"/>
            <a:ext cx="2688000" cy="508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seating_chart[</a:t>
            </a:r>
            <a:r>
              <a:rPr lang="en" sz="16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</a:t>
            </a:r>
            <a:r>
              <a:rPr lang="en" sz="16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][</a:t>
            </a:r>
            <a:r>
              <a:rPr lang="en" sz="16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3</a:t>
            </a:r>
            <a:r>
              <a:rPr lang="en" sz="16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</a:t>
            </a:r>
            <a:endParaRPr sz="16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426" name="Google Shape;426;g3f43459481c_0_1197"/>
          <p:cNvSpPr/>
          <p:nvPr/>
        </p:nvSpPr>
        <p:spPr>
          <a:xfrm>
            <a:off x="6435275" y="2487975"/>
            <a:ext cx="960000" cy="329100"/>
          </a:xfrm>
          <a:prstGeom prst="rect">
            <a:avLst/>
          </a:prstGeom>
          <a:noFill/>
          <a:ln w="19050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27" name="Google Shape;427;g3f43459481c_0_1197"/>
          <p:cNvCxnSpPr>
            <a:stCxn id="425" idx="3"/>
            <a:endCxn id="426" idx="2"/>
          </p:cNvCxnSpPr>
          <p:nvPr/>
        </p:nvCxnSpPr>
        <p:spPr>
          <a:xfrm rot="10800000" flipH="1">
            <a:off x="3657300" y="2817175"/>
            <a:ext cx="3258000" cy="1623900"/>
          </a:xfrm>
          <a:prstGeom prst="straightConnector1">
            <a:avLst/>
          </a:prstGeom>
          <a:noFill/>
          <a:ln w="19050" cap="flat" cmpd="sng">
            <a:solidFill>
              <a:srgbClr val="233A44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424" name="Google Shape;424;g3f43459481c_0_1197"/>
          <p:cNvSpPr/>
          <p:nvPr/>
        </p:nvSpPr>
        <p:spPr>
          <a:xfrm>
            <a:off x="2706700" y="2165950"/>
            <a:ext cx="4820700" cy="329100"/>
          </a:xfrm>
          <a:prstGeom prst="rect">
            <a:avLst/>
          </a:prstGeom>
          <a:noFill/>
          <a:ln w="19050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" name="Google Shape;432;g3f43459481c_0_12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15</a:t>
            </a:fld>
            <a:endParaRPr/>
          </a:p>
        </p:txBody>
      </p:sp>
      <p:sp>
        <p:nvSpPr>
          <p:cNvPr id="433" name="Google Shape;433;g3f43459481c_0_1210"/>
          <p:cNvSpPr txBox="1">
            <a:spLocks noGrp="1"/>
          </p:cNvSpPr>
          <p:nvPr>
            <p:ph type="body" idx="1"/>
          </p:nvPr>
        </p:nvSpPr>
        <p:spPr>
          <a:xfrm>
            <a:off x="2398650" y="1019850"/>
            <a:ext cx="5380200" cy="77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000000"/>
                </a:solidFill>
                <a:highlight>
                  <a:srgbClr val="FFFFFF"/>
                </a:highlight>
                <a:latin typeface="Roboto Mono"/>
                <a:ea typeface="Roboto Mono"/>
                <a:cs typeface="Roboto Mono"/>
                <a:sym typeface="Roboto Mono"/>
              </a:rPr>
              <a:t>seating_chart = [[</a:t>
            </a:r>
            <a:r>
              <a:rPr lang="en" sz="1000">
                <a:solidFill>
                  <a:schemeClr val="accent4"/>
                </a:solidFill>
                <a:highlight>
                  <a:srgbClr val="FFFFFF"/>
                </a:highlight>
                <a:latin typeface="Roboto Mono"/>
                <a:ea typeface="Roboto Mono"/>
                <a:cs typeface="Roboto Mono"/>
                <a:sym typeface="Roboto Mono"/>
              </a:rPr>
              <a:t>"Mike"</a:t>
            </a:r>
            <a:r>
              <a:rPr lang="en" sz="1000">
                <a:solidFill>
                  <a:srgbClr val="000000"/>
                </a:solidFill>
                <a:highlight>
                  <a:srgbClr val="FFFFFF"/>
                </a:highlight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000">
                <a:solidFill>
                  <a:schemeClr val="accent4"/>
                </a:solidFill>
                <a:highlight>
                  <a:srgbClr val="FFFFFF"/>
                </a:highlight>
                <a:latin typeface="Roboto Mono"/>
                <a:ea typeface="Roboto Mono"/>
                <a:cs typeface="Roboto Mono"/>
                <a:sym typeface="Roboto Mono"/>
              </a:rPr>
              <a:t>"John"</a:t>
            </a:r>
            <a:r>
              <a:rPr lang="en" sz="1000">
                <a:solidFill>
                  <a:srgbClr val="000000"/>
                </a:solidFill>
                <a:highlight>
                  <a:srgbClr val="FFFFFF"/>
                </a:highlight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000">
                <a:solidFill>
                  <a:schemeClr val="accent4"/>
                </a:solidFill>
                <a:highlight>
                  <a:srgbClr val="FFFFFF"/>
                </a:highlight>
                <a:latin typeface="Roboto Mono"/>
                <a:ea typeface="Roboto Mono"/>
                <a:cs typeface="Roboto Mono"/>
                <a:sym typeface="Roboto Mono"/>
              </a:rPr>
              <a:t>"Julio"</a:t>
            </a:r>
            <a:r>
              <a:rPr lang="en" sz="1000">
                <a:solidFill>
                  <a:srgbClr val="000000"/>
                </a:solidFill>
                <a:highlight>
                  <a:srgbClr val="FFFFFF"/>
                </a:highlight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000">
                <a:solidFill>
                  <a:schemeClr val="accent4"/>
                </a:solidFill>
                <a:highlight>
                  <a:srgbClr val="FFFFFF"/>
                </a:highlight>
                <a:latin typeface="Roboto Mono"/>
                <a:ea typeface="Roboto Mono"/>
                <a:cs typeface="Roboto Mono"/>
                <a:sym typeface="Roboto Mono"/>
              </a:rPr>
              <a:t>"Elizabeth"</a:t>
            </a:r>
            <a:r>
              <a:rPr lang="en" sz="1000">
                <a:solidFill>
                  <a:srgbClr val="000000"/>
                </a:solidFill>
                <a:highlight>
                  <a:srgbClr val="FFFFFF"/>
                </a:highlight>
                <a:latin typeface="Roboto Mono"/>
                <a:ea typeface="Roboto Mono"/>
                <a:cs typeface="Roboto Mono"/>
                <a:sym typeface="Roboto Mono"/>
              </a:rPr>
              <a:t>],</a:t>
            </a:r>
            <a:endParaRPr sz="1000">
              <a:solidFill>
                <a:srgbClr val="000000"/>
              </a:solidFill>
              <a:highlight>
                <a:srgbClr val="FFFFFF"/>
              </a:highlight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000000"/>
                </a:solidFill>
                <a:highlight>
                  <a:srgbClr val="FFFFFF"/>
                </a:highlight>
                <a:latin typeface="Roboto Mono"/>
                <a:ea typeface="Roboto Mono"/>
                <a:cs typeface="Roboto Mono"/>
                <a:sym typeface="Roboto Mono"/>
              </a:rPr>
              <a:t>                 [</a:t>
            </a:r>
            <a:r>
              <a:rPr lang="en" sz="1000">
                <a:solidFill>
                  <a:schemeClr val="accent4"/>
                </a:solidFill>
                <a:highlight>
                  <a:srgbClr val="FFFFFF"/>
                </a:highlight>
                <a:latin typeface="Roboto Mono"/>
                <a:ea typeface="Roboto Mono"/>
                <a:cs typeface="Roboto Mono"/>
                <a:sym typeface="Roboto Mono"/>
              </a:rPr>
              <a:t>"Angela"</a:t>
            </a:r>
            <a:r>
              <a:rPr lang="en" sz="1000">
                <a:solidFill>
                  <a:srgbClr val="000000"/>
                </a:solidFill>
                <a:highlight>
                  <a:srgbClr val="FFFFFF"/>
                </a:highlight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000">
                <a:solidFill>
                  <a:schemeClr val="accent4"/>
                </a:solidFill>
                <a:highlight>
                  <a:srgbClr val="FFFFFF"/>
                </a:highlight>
                <a:latin typeface="Roboto Mono"/>
                <a:ea typeface="Roboto Mono"/>
                <a:cs typeface="Roboto Mono"/>
                <a:sym typeface="Roboto Mono"/>
              </a:rPr>
              <a:t>"Sophia"</a:t>
            </a:r>
            <a:r>
              <a:rPr lang="en" sz="1000">
                <a:solidFill>
                  <a:srgbClr val="000000"/>
                </a:solidFill>
                <a:highlight>
                  <a:srgbClr val="FFFFFF"/>
                </a:highlight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000">
                <a:solidFill>
                  <a:schemeClr val="accent4"/>
                </a:solidFill>
                <a:highlight>
                  <a:srgbClr val="FFFFFF"/>
                </a:highlight>
                <a:latin typeface="Roboto Mono"/>
                <a:ea typeface="Roboto Mono"/>
                <a:cs typeface="Roboto Mono"/>
                <a:sym typeface="Roboto Mono"/>
              </a:rPr>
              <a:t>"Randy"</a:t>
            </a:r>
            <a:r>
              <a:rPr lang="en" sz="1000">
                <a:solidFill>
                  <a:srgbClr val="000000"/>
                </a:solidFill>
                <a:highlight>
                  <a:srgbClr val="FFFFFF"/>
                </a:highlight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000">
                <a:solidFill>
                  <a:schemeClr val="accent4"/>
                </a:solidFill>
                <a:highlight>
                  <a:srgbClr val="FFFFFF"/>
                </a:highlight>
                <a:latin typeface="Roboto Mono"/>
                <a:ea typeface="Roboto Mono"/>
                <a:cs typeface="Roboto Mono"/>
                <a:sym typeface="Roboto Mono"/>
              </a:rPr>
              <a:t>"Maria"</a:t>
            </a:r>
            <a:r>
              <a:rPr lang="en" sz="1000">
                <a:solidFill>
                  <a:srgbClr val="000000"/>
                </a:solidFill>
                <a:highlight>
                  <a:srgbClr val="FFFFFF"/>
                </a:highlight>
                <a:latin typeface="Roboto Mono"/>
                <a:ea typeface="Roboto Mono"/>
                <a:cs typeface="Roboto Mono"/>
                <a:sym typeface="Roboto Mono"/>
              </a:rPr>
              <a:t>],</a:t>
            </a:r>
            <a:endParaRPr sz="1000">
              <a:solidFill>
                <a:srgbClr val="000000"/>
              </a:solidFill>
              <a:highlight>
                <a:srgbClr val="FFFFFF"/>
              </a:highlight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000000"/>
                </a:solidFill>
                <a:highlight>
                  <a:srgbClr val="FFFFFF"/>
                </a:highlight>
                <a:latin typeface="Roboto Mono"/>
                <a:ea typeface="Roboto Mono"/>
                <a:cs typeface="Roboto Mono"/>
                <a:sym typeface="Roboto Mono"/>
              </a:rPr>
              <a:t>                 [</a:t>
            </a:r>
            <a:r>
              <a:rPr lang="en" sz="1000">
                <a:solidFill>
                  <a:schemeClr val="accent4"/>
                </a:solidFill>
                <a:highlight>
                  <a:srgbClr val="FFFFFF"/>
                </a:highlight>
                <a:latin typeface="Roboto Mono"/>
                <a:ea typeface="Roboto Mono"/>
                <a:cs typeface="Roboto Mono"/>
                <a:sym typeface="Roboto Mono"/>
              </a:rPr>
              <a:t>"Raul"</a:t>
            </a:r>
            <a:r>
              <a:rPr lang="en" sz="1000">
                <a:solidFill>
                  <a:srgbClr val="000000"/>
                </a:solidFill>
                <a:highlight>
                  <a:srgbClr val="FFFFFF"/>
                </a:highlight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000">
                <a:solidFill>
                  <a:schemeClr val="accent4"/>
                </a:solidFill>
                <a:highlight>
                  <a:srgbClr val="FFFFFF"/>
                </a:highlight>
                <a:latin typeface="Roboto Mono"/>
                <a:ea typeface="Roboto Mono"/>
                <a:cs typeface="Roboto Mono"/>
                <a:sym typeface="Roboto Mono"/>
              </a:rPr>
              <a:t>"Pauline"</a:t>
            </a:r>
            <a:r>
              <a:rPr lang="en" sz="1000">
                <a:solidFill>
                  <a:srgbClr val="000000"/>
                </a:solidFill>
                <a:highlight>
                  <a:srgbClr val="FFFFFF"/>
                </a:highlight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000">
                <a:solidFill>
                  <a:schemeClr val="accent4"/>
                </a:solidFill>
                <a:highlight>
                  <a:srgbClr val="FFFFFF"/>
                </a:highlight>
                <a:latin typeface="Roboto Mono"/>
                <a:ea typeface="Roboto Mono"/>
                <a:cs typeface="Roboto Mono"/>
                <a:sym typeface="Roboto Mono"/>
              </a:rPr>
              <a:t>"Rachel"</a:t>
            </a:r>
            <a:r>
              <a:rPr lang="en" sz="1000">
                <a:solidFill>
                  <a:srgbClr val="000000"/>
                </a:solidFill>
                <a:highlight>
                  <a:srgbClr val="FFFFFF"/>
                </a:highlight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000">
                <a:solidFill>
                  <a:schemeClr val="accent4"/>
                </a:solidFill>
                <a:highlight>
                  <a:srgbClr val="FFFFFF"/>
                </a:highlight>
                <a:latin typeface="Roboto Mono"/>
                <a:ea typeface="Roboto Mono"/>
                <a:cs typeface="Roboto Mono"/>
                <a:sym typeface="Roboto Mono"/>
              </a:rPr>
              <a:t>"Monica"</a:t>
            </a:r>
            <a:r>
              <a:rPr lang="en" sz="1000">
                <a:solidFill>
                  <a:srgbClr val="000000"/>
                </a:solidFill>
                <a:highlight>
                  <a:srgbClr val="FFFFFF"/>
                </a:highlight>
                <a:latin typeface="Roboto Mono"/>
                <a:ea typeface="Roboto Mono"/>
                <a:cs typeface="Roboto Mono"/>
                <a:sym typeface="Roboto Mono"/>
              </a:rPr>
              <a:t>]]</a:t>
            </a:r>
            <a:endParaRPr sz="1000">
              <a:solidFill>
                <a:srgbClr val="000000"/>
              </a:solidFill>
              <a:highlight>
                <a:srgbClr val="FFFFFF"/>
              </a:highlight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 sz="1000">
              <a:latin typeface="Roboto Mono"/>
              <a:ea typeface="Roboto Mono"/>
              <a:cs typeface="Roboto Mono"/>
              <a:sym typeface="Roboto Mono"/>
            </a:endParaRPr>
          </a:p>
        </p:txBody>
      </p:sp>
      <p:graphicFrame>
        <p:nvGraphicFramePr>
          <p:cNvPr id="434" name="Google Shape;434;g3f43459481c_0_1210"/>
          <p:cNvGraphicFramePr/>
          <p:nvPr/>
        </p:nvGraphicFramePr>
        <p:xfrm>
          <a:off x="2453400" y="22781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{FA5CE535-6634-4516-8CFE-4E6FC7313590}</a:tableStyleId>
              </a:tblPr>
              <a:tblGrid>
                <a:gridCol w="1059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59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9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593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1950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35714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Mike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35714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John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35714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Julio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35714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Elizabeth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1950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35714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Angela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35714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Sophia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35714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Randy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35714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Maria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1950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35714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Raul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35714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Pauline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35714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Rachel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35714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Monica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35" name="Google Shape;435;g3f43459481c_0_1210"/>
          <p:cNvSpPr/>
          <p:nvPr/>
        </p:nvSpPr>
        <p:spPr>
          <a:xfrm>
            <a:off x="4618538" y="1797446"/>
            <a:ext cx="113700" cy="2895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6" name="Google Shape;436;g3f43459481c_0_1210"/>
          <p:cNvSpPr txBox="1"/>
          <p:nvPr/>
        </p:nvSpPr>
        <p:spPr>
          <a:xfrm>
            <a:off x="3092375" y="2031825"/>
            <a:ext cx="230100" cy="19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 sz="10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7" name="Google Shape;437;g3f43459481c_0_1210"/>
          <p:cNvSpPr txBox="1"/>
          <p:nvPr/>
        </p:nvSpPr>
        <p:spPr>
          <a:xfrm>
            <a:off x="2426550" y="2351225"/>
            <a:ext cx="230100" cy="19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 sz="10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8" name="Google Shape;438;g3f43459481c_0_1210"/>
          <p:cNvSpPr txBox="1"/>
          <p:nvPr/>
        </p:nvSpPr>
        <p:spPr>
          <a:xfrm>
            <a:off x="4191425" y="2031825"/>
            <a:ext cx="230100" cy="19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 sz="10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9" name="Google Shape;439;g3f43459481c_0_1210"/>
          <p:cNvSpPr txBox="1"/>
          <p:nvPr/>
        </p:nvSpPr>
        <p:spPr>
          <a:xfrm>
            <a:off x="5238475" y="2031825"/>
            <a:ext cx="230100" cy="19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 sz="10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0" name="Google Shape;440;g3f43459481c_0_1210"/>
          <p:cNvSpPr txBox="1"/>
          <p:nvPr/>
        </p:nvSpPr>
        <p:spPr>
          <a:xfrm>
            <a:off x="6028300" y="2031825"/>
            <a:ext cx="230100" cy="19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 sz="10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1" name="Google Shape;441;g3f43459481c_0_1210"/>
          <p:cNvSpPr txBox="1"/>
          <p:nvPr/>
        </p:nvSpPr>
        <p:spPr>
          <a:xfrm>
            <a:off x="2426550" y="2767500"/>
            <a:ext cx="230100" cy="19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 sz="10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2" name="Google Shape;442;g3f43459481c_0_1210"/>
          <p:cNvSpPr txBox="1"/>
          <p:nvPr/>
        </p:nvSpPr>
        <p:spPr>
          <a:xfrm>
            <a:off x="2426550" y="3154375"/>
            <a:ext cx="230100" cy="19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 sz="10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3" name="Google Shape;443;g3f43459481c_0_1210"/>
          <p:cNvSpPr/>
          <p:nvPr/>
        </p:nvSpPr>
        <p:spPr>
          <a:xfrm>
            <a:off x="4823825" y="2737750"/>
            <a:ext cx="597000" cy="257400"/>
          </a:xfrm>
          <a:prstGeom prst="rect">
            <a:avLst/>
          </a:prstGeom>
          <a:noFill/>
          <a:ln w="19050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4" name="Google Shape;444;g3f43459481c_0_1210"/>
          <p:cNvSpPr/>
          <p:nvPr/>
        </p:nvSpPr>
        <p:spPr>
          <a:xfrm>
            <a:off x="5844850" y="3124225"/>
            <a:ext cx="597000" cy="257400"/>
          </a:xfrm>
          <a:prstGeom prst="rect">
            <a:avLst/>
          </a:prstGeom>
          <a:noFill/>
          <a:ln w="19050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5" name="Google Shape;445;g3f43459481c_0_1210"/>
          <p:cNvSpPr txBox="1"/>
          <p:nvPr/>
        </p:nvSpPr>
        <p:spPr>
          <a:xfrm>
            <a:off x="6028300" y="3785800"/>
            <a:ext cx="2602800" cy="892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Row: </a:t>
            </a:r>
            <a:r>
              <a:rPr lang="en" sz="1200" b="1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2</a:t>
            </a:r>
            <a:endParaRPr sz="1200" b="1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Column:</a:t>
            </a:r>
            <a:r>
              <a:rPr lang="en" sz="1200" b="1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 3</a:t>
            </a:r>
            <a:endParaRPr sz="1200" b="1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→ 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seating_chart[</a:t>
            </a:r>
            <a:r>
              <a:rPr lang="en" sz="12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][</a:t>
            </a:r>
            <a:r>
              <a:rPr lang="en" sz="12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3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</a:t>
            </a: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cxnSp>
        <p:nvCxnSpPr>
          <p:cNvPr id="446" name="Google Shape;446;g3f43459481c_0_1210"/>
          <p:cNvCxnSpPr>
            <a:stCxn id="445" idx="0"/>
            <a:endCxn id="444" idx="2"/>
          </p:cNvCxnSpPr>
          <p:nvPr/>
        </p:nvCxnSpPr>
        <p:spPr>
          <a:xfrm rot="10800000">
            <a:off x="6143200" y="3381700"/>
            <a:ext cx="1186500" cy="4041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447" name="Google Shape;447;g3f43459481c_0_1210"/>
          <p:cNvSpPr txBox="1"/>
          <p:nvPr/>
        </p:nvSpPr>
        <p:spPr>
          <a:xfrm>
            <a:off x="1818625" y="3785800"/>
            <a:ext cx="2602800" cy="892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Row:</a:t>
            </a:r>
            <a:r>
              <a:rPr lang="en" sz="1200" b="1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 1</a:t>
            </a:r>
            <a:endParaRPr sz="1200" b="1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Column: </a:t>
            </a:r>
            <a:r>
              <a:rPr lang="en" sz="1200" b="1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2</a:t>
            </a:r>
            <a:endParaRPr sz="1200" b="1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→ 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seating_chart[</a:t>
            </a:r>
            <a:r>
              <a:rPr lang="en" sz="12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][</a:t>
            </a:r>
            <a:r>
              <a:rPr lang="en" sz="12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</a:t>
            </a: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cxnSp>
        <p:nvCxnSpPr>
          <p:cNvPr id="448" name="Google Shape;448;g3f43459481c_0_1210"/>
          <p:cNvCxnSpPr>
            <a:stCxn id="447" idx="0"/>
            <a:endCxn id="443" idx="2"/>
          </p:cNvCxnSpPr>
          <p:nvPr/>
        </p:nvCxnSpPr>
        <p:spPr>
          <a:xfrm rot="10800000" flipH="1">
            <a:off x="3120025" y="2995300"/>
            <a:ext cx="2002200" cy="7905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449" name="Google Shape;449;g3f43459481c_0_1210"/>
          <p:cNvSpPr txBox="1">
            <a:spLocks noGrp="1"/>
          </p:cNvSpPr>
          <p:nvPr>
            <p:ph type="title"/>
          </p:nvPr>
        </p:nvSpPr>
        <p:spPr>
          <a:xfrm>
            <a:off x="311700" y="281925"/>
            <a:ext cx="76497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Visualizing Nested Lists using Grids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Google Shape;454;g3f43459481c_0_123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16</a:t>
            </a:fld>
            <a:endParaRPr/>
          </a:p>
        </p:txBody>
      </p:sp>
      <p:sp>
        <p:nvSpPr>
          <p:cNvPr id="455" name="Google Shape;455;g3f43459481c_0_1231"/>
          <p:cNvSpPr txBox="1">
            <a:spLocks noGrp="1"/>
          </p:cNvSpPr>
          <p:nvPr>
            <p:ph type="title"/>
          </p:nvPr>
        </p:nvSpPr>
        <p:spPr>
          <a:xfrm>
            <a:off x="311700" y="281925"/>
            <a:ext cx="39291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Think Pair Share</a:t>
            </a:r>
            <a:endParaRPr/>
          </a:p>
        </p:txBody>
      </p:sp>
      <p:sp>
        <p:nvSpPr>
          <p:cNvPr id="456" name="Google Shape;456;g3f43459481c_0_1231"/>
          <p:cNvSpPr/>
          <p:nvPr/>
        </p:nvSpPr>
        <p:spPr>
          <a:xfrm>
            <a:off x="3333450" y="691075"/>
            <a:ext cx="5687700" cy="1342200"/>
          </a:xfrm>
          <a:prstGeom prst="roundRect">
            <a:avLst>
              <a:gd name="adj" fmla="val 4214"/>
            </a:avLst>
          </a:prstGeom>
          <a:solidFill>
            <a:srgbClr val="FDF6E7"/>
          </a:solidFill>
          <a:ln w="285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3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6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chart </a:t>
            </a:r>
            <a:r>
              <a:rPr lang="en" sz="16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600">
                <a:latin typeface="Roboto Mono"/>
                <a:ea typeface="Roboto Mono"/>
                <a:cs typeface="Roboto Mono"/>
                <a:sym typeface="Roboto Mono"/>
              </a:rPr>
              <a:t> [</a:t>
            </a:r>
            <a:r>
              <a:rPr lang="en">
                <a:latin typeface="Roboto Mono"/>
                <a:ea typeface="Roboto Mono"/>
                <a:cs typeface="Roboto Mono"/>
                <a:sym typeface="Roboto Mono"/>
              </a:rPr>
              <a:t>[</a:t>
            </a:r>
            <a:r>
              <a:rPr lang="en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"Mike"</a:t>
            </a:r>
            <a:r>
              <a:rPr lang="en"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"John"</a:t>
            </a:r>
            <a:r>
              <a:rPr lang="en"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"Julio"</a:t>
            </a:r>
            <a:r>
              <a:rPr lang="en"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"Elizabeth"</a:t>
            </a:r>
            <a:r>
              <a:rPr lang="en">
                <a:latin typeface="Roboto Mono"/>
                <a:ea typeface="Roboto Mono"/>
                <a:cs typeface="Roboto Mono"/>
                <a:sym typeface="Roboto Mono"/>
              </a:rPr>
              <a:t>],</a:t>
            </a:r>
            <a:endParaRPr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Roboto Mono"/>
                <a:ea typeface="Roboto Mono"/>
                <a:cs typeface="Roboto Mono"/>
                <a:sym typeface="Roboto Mono"/>
              </a:rPr>
              <a:t>          [</a:t>
            </a:r>
            <a:r>
              <a:rPr lang="en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"Angela"</a:t>
            </a:r>
            <a:r>
              <a:rPr lang="en"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"Sophia"</a:t>
            </a:r>
            <a:r>
              <a:rPr lang="en"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"Randy"</a:t>
            </a:r>
            <a:r>
              <a:rPr lang="en"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"Maria"</a:t>
            </a:r>
            <a:r>
              <a:rPr lang="en">
                <a:latin typeface="Roboto Mono"/>
                <a:ea typeface="Roboto Mono"/>
                <a:cs typeface="Roboto Mono"/>
                <a:sym typeface="Roboto Mono"/>
              </a:rPr>
              <a:t>],</a:t>
            </a:r>
            <a:endParaRPr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333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Roboto Mono"/>
                <a:ea typeface="Roboto Mono"/>
                <a:cs typeface="Roboto Mono"/>
                <a:sym typeface="Roboto Mono"/>
              </a:rPr>
              <a:t>          [</a:t>
            </a:r>
            <a:r>
              <a:rPr lang="en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"Raul"</a:t>
            </a:r>
            <a:r>
              <a:rPr lang="en"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"Pauline"</a:t>
            </a:r>
            <a:r>
              <a:rPr lang="en"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"Rachel"</a:t>
            </a:r>
            <a:r>
              <a:rPr lang="en"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"Monica"</a:t>
            </a:r>
            <a:r>
              <a:rPr lang="en">
                <a:latin typeface="Roboto Mono"/>
                <a:ea typeface="Roboto Mono"/>
                <a:cs typeface="Roboto Mono"/>
                <a:sym typeface="Roboto Mono"/>
              </a:rPr>
              <a:t>]</a:t>
            </a:r>
            <a:r>
              <a:rPr lang="en" sz="1600">
                <a:latin typeface="Roboto Mono"/>
                <a:ea typeface="Roboto Mono"/>
                <a:cs typeface="Roboto Mono"/>
                <a:sym typeface="Roboto Mono"/>
              </a:rPr>
              <a:t>]</a:t>
            </a:r>
            <a:endParaRPr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457" name="Google Shape;457;g3f43459481c_0_1231"/>
          <p:cNvSpPr txBox="1">
            <a:spLocks noGrp="1"/>
          </p:cNvSpPr>
          <p:nvPr>
            <p:ph type="body" idx="1"/>
          </p:nvPr>
        </p:nvSpPr>
        <p:spPr>
          <a:xfrm>
            <a:off x="458250" y="1726039"/>
            <a:ext cx="3782700" cy="305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AutoNum type="alphaUcPeriod"/>
            </a:pPr>
            <a:r>
              <a:rPr lang="en" sz="1600">
                <a:solidFill>
                  <a:schemeClr val="accent3"/>
                </a:solidFill>
                <a:highlight>
                  <a:schemeClr val="lt1"/>
                </a:highlight>
              </a:rPr>
              <a:t>print</a:t>
            </a:r>
            <a:r>
              <a:rPr lang="en" sz="1600">
                <a:highlight>
                  <a:schemeClr val="lt1"/>
                </a:highlight>
              </a:rPr>
              <a:t>(chart[</a:t>
            </a:r>
            <a:r>
              <a:rPr lang="en" sz="1600">
                <a:solidFill>
                  <a:schemeClr val="accent3"/>
                </a:solidFill>
                <a:highlight>
                  <a:schemeClr val="lt1"/>
                </a:highlight>
              </a:rPr>
              <a:t>1</a:t>
            </a:r>
            <a:r>
              <a:rPr lang="en" sz="1600">
                <a:highlight>
                  <a:schemeClr val="lt1"/>
                </a:highlight>
              </a:rPr>
              <a:t>])</a:t>
            </a:r>
            <a:br>
              <a:rPr lang="en"/>
            </a:br>
            <a:endParaRPr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AutoNum type="alphaUcPeriod"/>
            </a:pPr>
            <a:r>
              <a:rPr lang="en" sz="1600">
                <a:solidFill>
                  <a:schemeClr val="accent3"/>
                </a:solidFill>
                <a:highlight>
                  <a:schemeClr val="lt1"/>
                </a:highlight>
              </a:rPr>
              <a:t>print</a:t>
            </a:r>
            <a:r>
              <a:rPr lang="en" sz="1600">
                <a:highlight>
                  <a:schemeClr val="lt1"/>
                </a:highlight>
              </a:rPr>
              <a:t>(chart[</a:t>
            </a:r>
            <a:r>
              <a:rPr lang="en" sz="1600">
                <a:solidFill>
                  <a:schemeClr val="accent3"/>
                </a:solidFill>
                <a:highlight>
                  <a:schemeClr val="lt1"/>
                </a:highlight>
              </a:rPr>
              <a:t>1</a:t>
            </a:r>
            <a:r>
              <a:rPr lang="en" sz="1600">
                <a:highlight>
                  <a:schemeClr val="lt1"/>
                </a:highlight>
              </a:rPr>
              <a:t>][</a:t>
            </a:r>
            <a:r>
              <a:rPr lang="en" sz="1600">
                <a:solidFill>
                  <a:schemeClr val="accent3"/>
                </a:solidFill>
                <a:highlight>
                  <a:schemeClr val="lt1"/>
                </a:highlight>
              </a:rPr>
              <a:t>1</a:t>
            </a:r>
            <a:r>
              <a:rPr lang="en" sz="1600">
                <a:highlight>
                  <a:schemeClr val="lt1"/>
                </a:highlight>
              </a:rPr>
              <a:t>])</a:t>
            </a:r>
            <a:br>
              <a:rPr lang="en"/>
            </a:br>
            <a:endParaRPr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AutoNum type="alphaUcPeriod"/>
            </a:pPr>
            <a:r>
              <a:rPr lang="en" sz="1600">
                <a:solidFill>
                  <a:schemeClr val="accent3"/>
                </a:solidFill>
                <a:highlight>
                  <a:schemeClr val="lt1"/>
                </a:highlight>
              </a:rPr>
              <a:t>print</a:t>
            </a:r>
            <a:r>
              <a:rPr lang="en" sz="1600">
                <a:highlight>
                  <a:schemeClr val="lt1"/>
                </a:highlight>
              </a:rPr>
              <a:t>(chart[</a:t>
            </a:r>
            <a:r>
              <a:rPr lang="en" sz="1600">
                <a:solidFill>
                  <a:schemeClr val="accent3"/>
                </a:solidFill>
                <a:highlight>
                  <a:schemeClr val="lt1"/>
                </a:highlight>
              </a:rPr>
              <a:t>2</a:t>
            </a:r>
            <a:r>
              <a:rPr lang="en" sz="1600">
                <a:highlight>
                  <a:schemeClr val="lt1"/>
                </a:highlight>
              </a:rPr>
              <a:t>][</a:t>
            </a:r>
            <a:r>
              <a:rPr lang="en" sz="1600">
                <a:solidFill>
                  <a:schemeClr val="accent3"/>
                </a:solidFill>
                <a:highlight>
                  <a:schemeClr val="lt1"/>
                </a:highlight>
              </a:rPr>
              <a:t>4</a:t>
            </a:r>
            <a:r>
              <a:rPr lang="en" sz="1600">
                <a:highlight>
                  <a:schemeClr val="lt1"/>
                </a:highlight>
              </a:rPr>
              <a:t>])</a:t>
            </a:r>
            <a:endParaRPr sz="1600">
              <a:highlight>
                <a:schemeClr val="lt1"/>
              </a:highlight>
            </a:endParaRPr>
          </a:p>
          <a:p>
            <a:pPr marL="9144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>
              <a:highlight>
                <a:schemeClr val="lt1"/>
              </a:highlight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AutoNum type="alphaUcPeriod"/>
            </a:pPr>
            <a:r>
              <a:rPr lang="en" sz="1600">
                <a:solidFill>
                  <a:schemeClr val="accent3"/>
                </a:solidFill>
                <a:highlight>
                  <a:schemeClr val="lt1"/>
                </a:highlight>
              </a:rPr>
              <a:t>print</a:t>
            </a:r>
            <a:r>
              <a:rPr lang="en" sz="1600"/>
              <a:t>(chart[</a:t>
            </a:r>
            <a:r>
              <a:rPr lang="en" sz="1600">
                <a:solidFill>
                  <a:schemeClr val="accent3"/>
                </a:solidFill>
                <a:highlight>
                  <a:schemeClr val="lt1"/>
                </a:highlight>
              </a:rPr>
              <a:t>2</a:t>
            </a:r>
            <a:r>
              <a:rPr lang="en" sz="1600"/>
              <a:t>][</a:t>
            </a:r>
            <a:r>
              <a:rPr lang="en" sz="1600">
                <a:solidFill>
                  <a:schemeClr val="accent3"/>
                </a:solidFill>
                <a:highlight>
                  <a:schemeClr val="lt1"/>
                </a:highlight>
              </a:rPr>
              <a:t>3</a:t>
            </a:r>
            <a:r>
              <a:rPr lang="en" sz="1600"/>
              <a:t>][</a:t>
            </a:r>
            <a:r>
              <a:rPr lang="en" sz="1600">
                <a:solidFill>
                  <a:schemeClr val="accent3"/>
                </a:solidFill>
                <a:highlight>
                  <a:schemeClr val="lt1"/>
                </a:highlight>
              </a:rPr>
              <a:t>1</a:t>
            </a:r>
            <a:r>
              <a:rPr lang="en" sz="1600"/>
              <a:t>])</a:t>
            </a:r>
            <a:br>
              <a:rPr lang="en"/>
            </a:br>
            <a:endParaRPr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AutoNum type="alphaUcPeriod"/>
            </a:pPr>
            <a:r>
              <a:rPr lang="en"/>
              <a:t>None of the above</a:t>
            </a:r>
            <a:endParaRPr/>
          </a:p>
        </p:txBody>
      </p:sp>
      <p:sp>
        <p:nvSpPr>
          <p:cNvPr id="458" name="Google Shape;458;g3f43459481c_0_1231"/>
          <p:cNvSpPr txBox="1">
            <a:spLocks noGrp="1"/>
          </p:cNvSpPr>
          <p:nvPr>
            <p:ph type="body" idx="2"/>
          </p:nvPr>
        </p:nvSpPr>
        <p:spPr>
          <a:xfrm>
            <a:off x="403650" y="691075"/>
            <a:ext cx="3119700" cy="624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"/>
              <a:t>Which of these statements </a:t>
            </a:r>
            <a:br>
              <a:rPr lang="en"/>
            </a:br>
            <a:r>
              <a:rPr lang="en"/>
              <a:t>will result in an error?</a:t>
            </a:r>
            <a:endParaRPr/>
          </a:p>
        </p:txBody>
      </p:sp>
      <p:grpSp>
        <p:nvGrpSpPr>
          <p:cNvPr id="459" name="Google Shape;459;g3f43459481c_0_1231"/>
          <p:cNvGrpSpPr/>
          <p:nvPr/>
        </p:nvGrpSpPr>
        <p:grpSpPr>
          <a:xfrm>
            <a:off x="6466256" y="4056423"/>
            <a:ext cx="1529991" cy="387900"/>
            <a:chOff x="6466256" y="4056423"/>
            <a:chExt cx="1529991" cy="387900"/>
          </a:xfrm>
        </p:grpSpPr>
        <p:sp>
          <p:nvSpPr>
            <p:cNvPr id="460" name="Google Shape;460;g3f43459481c_0_1231"/>
            <p:cNvSpPr/>
            <p:nvPr/>
          </p:nvSpPr>
          <p:spPr>
            <a:xfrm>
              <a:off x="6466256" y="4108132"/>
              <a:ext cx="664500" cy="296400"/>
            </a:xfrm>
            <a:prstGeom prst="roundRect">
              <a:avLst>
                <a:gd name="adj" fmla="val 18636"/>
              </a:avLst>
            </a:prstGeom>
            <a:solidFill>
              <a:srgbClr val="4159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Sli.do</a:t>
              </a:r>
              <a:endParaRPr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1" name="Google Shape;461;g3f43459481c_0_1231"/>
            <p:cNvSpPr txBox="1"/>
            <p:nvPr/>
          </p:nvSpPr>
          <p:spPr>
            <a:xfrm>
              <a:off x="7176947" y="4056423"/>
              <a:ext cx="819300" cy="387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>
                  <a:solidFill>
                    <a:schemeClr val="accent3"/>
                  </a:solidFill>
                  <a:latin typeface="Calibri"/>
                  <a:ea typeface="Calibri"/>
                  <a:cs typeface="Calibri"/>
                  <a:sym typeface="Calibri"/>
                </a:rPr>
                <a:t>#cse160</a:t>
              </a:r>
              <a:endParaRPr b="1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id="462" name="Google Shape;462;g3f43459481c_0_1231" title="slido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205050" y="2103263"/>
            <a:ext cx="1920506" cy="188316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" name="Google Shape;467;g3f43459481c_0_1243"/>
          <p:cNvSpPr txBox="1">
            <a:spLocks noGrp="1"/>
          </p:cNvSpPr>
          <p:nvPr>
            <p:ph type="body" idx="1"/>
          </p:nvPr>
        </p:nvSpPr>
        <p:spPr>
          <a:xfrm>
            <a:off x="819150" y="3085125"/>
            <a:ext cx="3089400" cy="1578300"/>
          </a:xfrm>
          <a:prstGeom prst="rect">
            <a:avLst/>
          </a:prstGeom>
          <a:solidFill>
            <a:schemeClr val="lt2"/>
          </a:solidFill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u="sng"/>
              <a:t>Using a for-each loop</a:t>
            </a:r>
            <a:endParaRPr sz="1400" b="1" u="sng"/>
          </a:p>
          <a:p>
            <a:pPr marL="0" lvl="0" indent="0" algn="l" rtl="0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for</a:t>
            </a:r>
            <a:r>
              <a:rPr lang="en" sz="1400">
                <a:latin typeface="Roboto Mono"/>
                <a:ea typeface="Roboto Mono"/>
                <a:cs typeface="Roboto Mono"/>
                <a:sym typeface="Roboto Mono"/>
              </a:rPr>
              <a:t> row </a:t>
            </a:r>
            <a:r>
              <a:rPr lang="en" sz="14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in</a:t>
            </a:r>
            <a:r>
              <a:rPr lang="en" sz="1400">
                <a:latin typeface="Roboto Mono"/>
                <a:ea typeface="Roboto Mono"/>
                <a:cs typeface="Roboto Mono"/>
                <a:sym typeface="Roboto Mono"/>
              </a:rPr>
              <a:t> seating_chart:</a:t>
            </a:r>
            <a:endParaRPr sz="1400"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latin typeface="Roboto Mono"/>
                <a:ea typeface="Roboto Mono"/>
                <a:cs typeface="Roboto Mono"/>
                <a:sym typeface="Roboto Mono"/>
              </a:rPr>
              <a:t>    </a:t>
            </a:r>
            <a:r>
              <a:rPr lang="en" sz="14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for</a:t>
            </a:r>
            <a:r>
              <a:rPr lang="en" sz="1400">
                <a:latin typeface="Roboto Mono"/>
                <a:ea typeface="Roboto Mono"/>
                <a:cs typeface="Roboto Mono"/>
                <a:sym typeface="Roboto Mono"/>
              </a:rPr>
              <a:t> student </a:t>
            </a:r>
            <a:r>
              <a:rPr lang="en" sz="14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in</a:t>
            </a:r>
            <a:r>
              <a:rPr lang="en" sz="1400">
                <a:latin typeface="Roboto Mono"/>
                <a:ea typeface="Roboto Mono"/>
                <a:cs typeface="Roboto Mono"/>
                <a:sym typeface="Roboto Mono"/>
              </a:rPr>
              <a:t> row:</a:t>
            </a:r>
            <a:endParaRPr sz="1400"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latin typeface="Roboto Mono"/>
                <a:ea typeface="Roboto Mono"/>
                <a:cs typeface="Roboto Mono"/>
                <a:sym typeface="Roboto Mono"/>
              </a:rPr>
              <a:t>        </a:t>
            </a:r>
            <a:r>
              <a:rPr lang="en" sz="14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400">
                <a:latin typeface="Roboto Mono"/>
                <a:ea typeface="Roboto Mono"/>
                <a:cs typeface="Roboto Mono"/>
                <a:sym typeface="Roboto Mono"/>
              </a:rPr>
              <a:t>(student)</a:t>
            </a:r>
            <a:endParaRPr sz="1400"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468" name="Google Shape;468;g3f43459481c_0_124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17</a:t>
            </a:fld>
            <a:endParaRPr/>
          </a:p>
        </p:txBody>
      </p:sp>
      <p:sp>
        <p:nvSpPr>
          <p:cNvPr id="469" name="Google Shape;469;g3f43459481c_0_1243"/>
          <p:cNvSpPr txBox="1">
            <a:spLocks noGrp="1"/>
          </p:cNvSpPr>
          <p:nvPr>
            <p:ph type="body" idx="1"/>
          </p:nvPr>
        </p:nvSpPr>
        <p:spPr>
          <a:xfrm>
            <a:off x="969300" y="1058450"/>
            <a:ext cx="7205400" cy="106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000000"/>
                </a:solidFill>
                <a:highlight>
                  <a:srgbClr val="FFFFFF"/>
                </a:highlight>
                <a:latin typeface="Roboto Mono"/>
                <a:ea typeface="Roboto Mono"/>
                <a:cs typeface="Roboto Mono"/>
                <a:sym typeface="Roboto Mono"/>
              </a:rPr>
              <a:t>seating_chart </a:t>
            </a:r>
            <a:r>
              <a:rPr lang="en" sz="1600" b="1">
                <a:solidFill>
                  <a:schemeClr val="accent2"/>
                </a:solidFill>
                <a:highlight>
                  <a:srgbClr val="FFFFFF"/>
                </a:highlight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600">
                <a:solidFill>
                  <a:srgbClr val="000000"/>
                </a:solidFill>
                <a:highlight>
                  <a:srgbClr val="FFFFFF"/>
                </a:highlight>
                <a:latin typeface="Roboto Mono"/>
                <a:ea typeface="Roboto Mono"/>
                <a:cs typeface="Roboto Mono"/>
                <a:sym typeface="Roboto Mono"/>
              </a:rPr>
              <a:t> [[</a:t>
            </a:r>
            <a:r>
              <a:rPr lang="en" sz="1600">
                <a:solidFill>
                  <a:schemeClr val="accent4"/>
                </a:solidFill>
                <a:highlight>
                  <a:srgbClr val="FFFFFF"/>
                </a:highlight>
                <a:latin typeface="Roboto Mono"/>
                <a:ea typeface="Roboto Mono"/>
                <a:cs typeface="Roboto Mono"/>
                <a:sym typeface="Roboto Mono"/>
              </a:rPr>
              <a:t>"Mike"</a:t>
            </a:r>
            <a:r>
              <a:rPr lang="en" sz="1600">
                <a:solidFill>
                  <a:srgbClr val="000000"/>
                </a:solidFill>
                <a:highlight>
                  <a:srgbClr val="FFFFFF"/>
                </a:highlight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600">
                <a:solidFill>
                  <a:schemeClr val="accent4"/>
                </a:solidFill>
                <a:highlight>
                  <a:srgbClr val="FFFFFF"/>
                </a:highlight>
                <a:latin typeface="Roboto Mono"/>
                <a:ea typeface="Roboto Mono"/>
                <a:cs typeface="Roboto Mono"/>
                <a:sym typeface="Roboto Mono"/>
              </a:rPr>
              <a:t>"John"</a:t>
            </a:r>
            <a:r>
              <a:rPr lang="en" sz="1600">
                <a:solidFill>
                  <a:srgbClr val="000000"/>
                </a:solidFill>
                <a:highlight>
                  <a:srgbClr val="FFFFFF"/>
                </a:highlight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600">
                <a:solidFill>
                  <a:schemeClr val="accent4"/>
                </a:solidFill>
                <a:highlight>
                  <a:srgbClr val="FFFFFF"/>
                </a:highlight>
                <a:latin typeface="Roboto Mono"/>
                <a:ea typeface="Roboto Mono"/>
                <a:cs typeface="Roboto Mono"/>
                <a:sym typeface="Roboto Mono"/>
              </a:rPr>
              <a:t>"Julio"</a:t>
            </a:r>
            <a:r>
              <a:rPr lang="en" sz="1600">
                <a:solidFill>
                  <a:srgbClr val="000000"/>
                </a:solidFill>
                <a:highlight>
                  <a:srgbClr val="FFFFFF"/>
                </a:highlight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600">
                <a:solidFill>
                  <a:schemeClr val="accent4"/>
                </a:solidFill>
                <a:highlight>
                  <a:srgbClr val="FFFFFF"/>
                </a:highlight>
                <a:latin typeface="Roboto Mono"/>
                <a:ea typeface="Roboto Mono"/>
                <a:cs typeface="Roboto Mono"/>
                <a:sym typeface="Roboto Mono"/>
              </a:rPr>
              <a:t>"Elizabeth"</a:t>
            </a:r>
            <a:r>
              <a:rPr lang="en" sz="1600">
                <a:solidFill>
                  <a:srgbClr val="000000"/>
                </a:solidFill>
                <a:highlight>
                  <a:srgbClr val="FFFFFF"/>
                </a:highlight>
                <a:latin typeface="Roboto Mono"/>
                <a:ea typeface="Roboto Mono"/>
                <a:cs typeface="Roboto Mono"/>
                <a:sym typeface="Roboto Mono"/>
              </a:rPr>
              <a:t>],</a:t>
            </a:r>
            <a:endParaRPr sz="1600">
              <a:solidFill>
                <a:srgbClr val="000000"/>
              </a:solidFill>
              <a:highlight>
                <a:srgbClr val="FFFFFF"/>
              </a:highlight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000000"/>
                </a:solidFill>
                <a:highlight>
                  <a:srgbClr val="FFFFFF"/>
                </a:highlight>
                <a:latin typeface="Roboto Mono"/>
                <a:ea typeface="Roboto Mono"/>
                <a:cs typeface="Roboto Mono"/>
                <a:sym typeface="Roboto Mono"/>
              </a:rPr>
              <a:t>                 [</a:t>
            </a:r>
            <a:r>
              <a:rPr lang="en" sz="1600">
                <a:solidFill>
                  <a:schemeClr val="accent4"/>
                </a:solidFill>
                <a:highlight>
                  <a:srgbClr val="FFFFFF"/>
                </a:highlight>
                <a:latin typeface="Roboto Mono"/>
                <a:ea typeface="Roboto Mono"/>
                <a:cs typeface="Roboto Mono"/>
                <a:sym typeface="Roboto Mono"/>
              </a:rPr>
              <a:t>"Angela"</a:t>
            </a:r>
            <a:r>
              <a:rPr lang="en" sz="1600">
                <a:solidFill>
                  <a:srgbClr val="000000"/>
                </a:solidFill>
                <a:highlight>
                  <a:srgbClr val="FFFFFF"/>
                </a:highlight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600">
                <a:solidFill>
                  <a:schemeClr val="accent4"/>
                </a:solidFill>
                <a:highlight>
                  <a:srgbClr val="FFFFFF"/>
                </a:highlight>
                <a:latin typeface="Roboto Mono"/>
                <a:ea typeface="Roboto Mono"/>
                <a:cs typeface="Roboto Mono"/>
                <a:sym typeface="Roboto Mono"/>
              </a:rPr>
              <a:t>"Sophia"</a:t>
            </a:r>
            <a:r>
              <a:rPr lang="en" sz="1600">
                <a:solidFill>
                  <a:srgbClr val="000000"/>
                </a:solidFill>
                <a:highlight>
                  <a:srgbClr val="FFFFFF"/>
                </a:highlight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600">
                <a:solidFill>
                  <a:schemeClr val="accent4"/>
                </a:solidFill>
                <a:highlight>
                  <a:srgbClr val="FFFFFF"/>
                </a:highlight>
                <a:latin typeface="Roboto Mono"/>
                <a:ea typeface="Roboto Mono"/>
                <a:cs typeface="Roboto Mono"/>
                <a:sym typeface="Roboto Mono"/>
              </a:rPr>
              <a:t>"Randy"</a:t>
            </a:r>
            <a:r>
              <a:rPr lang="en" sz="1600">
                <a:solidFill>
                  <a:srgbClr val="000000"/>
                </a:solidFill>
                <a:highlight>
                  <a:srgbClr val="FFFFFF"/>
                </a:highlight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600">
                <a:solidFill>
                  <a:schemeClr val="accent4"/>
                </a:solidFill>
                <a:highlight>
                  <a:srgbClr val="FFFFFF"/>
                </a:highlight>
                <a:latin typeface="Roboto Mono"/>
                <a:ea typeface="Roboto Mono"/>
                <a:cs typeface="Roboto Mono"/>
                <a:sym typeface="Roboto Mono"/>
              </a:rPr>
              <a:t>"Maria"</a:t>
            </a:r>
            <a:r>
              <a:rPr lang="en" sz="1600">
                <a:solidFill>
                  <a:srgbClr val="000000"/>
                </a:solidFill>
                <a:highlight>
                  <a:srgbClr val="FFFFFF"/>
                </a:highlight>
                <a:latin typeface="Roboto Mono"/>
                <a:ea typeface="Roboto Mono"/>
                <a:cs typeface="Roboto Mono"/>
                <a:sym typeface="Roboto Mono"/>
              </a:rPr>
              <a:t>],</a:t>
            </a:r>
            <a:endParaRPr sz="1600">
              <a:solidFill>
                <a:srgbClr val="000000"/>
              </a:solidFill>
              <a:highlight>
                <a:srgbClr val="FFFFFF"/>
              </a:highlight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000000"/>
                </a:solidFill>
                <a:highlight>
                  <a:srgbClr val="FFFFFF"/>
                </a:highlight>
                <a:latin typeface="Roboto Mono"/>
                <a:ea typeface="Roboto Mono"/>
                <a:cs typeface="Roboto Mono"/>
                <a:sym typeface="Roboto Mono"/>
              </a:rPr>
              <a:t>                 [</a:t>
            </a:r>
            <a:r>
              <a:rPr lang="en" sz="1600">
                <a:solidFill>
                  <a:schemeClr val="accent4"/>
                </a:solidFill>
                <a:highlight>
                  <a:srgbClr val="FFFFFF"/>
                </a:highlight>
                <a:latin typeface="Roboto Mono"/>
                <a:ea typeface="Roboto Mono"/>
                <a:cs typeface="Roboto Mono"/>
                <a:sym typeface="Roboto Mono"/>
              </a:rPr>
              <a:t>"Raul"</a:t>
            </a:r>
            <a:r>
              <a:rPr lang="en" sz="1600">
                <a:solidFill>
                  <a:srgbClr val="000000"/>
                </a:solidFill>
                <a:highlight>
                  <a:srgbClr val="FFFFFF"/>
                </a:highlight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600">
                <a:solidFill>
                  <a:schemeClr val="accent4"/>
                </a:solidFill>
                <a:highlight>
                  <a:srgbClr val="FFFFFF"/>
                </a:highlight>
                <a:latin typeface="Roboto Mono"/>
                <a:ea typeface="Roboto Mono"/>
                <a:cs typeface="Roboto Mono"/>
                <a:sym typeface="Roboto Mono"/>
              </a:rPr>
              <a:t>"Pauline"</a:t>
            </a:r>
            <a:r>
              <a:rPr lang="en" sz="1600">
                <a:solidFill>
                  <a:srgbClr val="000000"/>
                </a:solidFill>
                <a:highlight>
                  <a:srgbClr val="FFFFFF"/>
                </a:highlight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600">
                <a:solidFill>
                  <a:schemeClr val="accent4"/>
                </a:solidFill>
                <a:highlight>
                  <a:srgbClr val="FFFFFF"/>
                </a:highlight>
                <a:latin typeface="Roboto Mono"/>
                <a:ea typeface="Roboto Mono"/>
                <a:cs typeface="Roboto Mono"/>
                <a:sym typeface="Roboto Mono"/>
              </a:rPr>
              <a:t>"Rachel"</a:t>
            </a:r>
            <a:r>
              <a:rPr lang="en" sz="1600">
                <a:solidFill>
                  <a:srgbClr val="000000"/>
                </a:solidFill>
                <a:highlight>
                  <a:srgbClr val="FFFFFF"/>
                </a:highlight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600">
                <a:solidFill>
                  <a:schemeClr val="accent4"/>
                </a:solidFill>
                <a:highlight>
                  <a:srgbClr val="FFFFFF"/>
                </a:highlight>
                <a:latin typeface="Roboto Mono"/>
                <a:ea typeface="Roboto Mono"/>
                <a:cs typeface="Roboto Mono"/>
                <a:sym typeface="Roboto Mono"/>
              </a:rPr>
              <a:t>"Monica"</a:t>
            </a:r>
            <a:r>
              <a:rPr lang="en" sz="1600">
                <a:solidFill>
                  <a:srgbClr val="000000"/>
                </a:solidFill>
                <a:highlight>
                  <a:srgbClr val="FFFFFF"/>
                </a:highlight>
                <a:latin typeface="Roboto Mono"/>
                <a:ea typeface="Roboto Mono"/>
                <a:cs typeface="Roboto Mono"/>
                <a:sym typeface="Roboto Mono"/>
              </a:rPr>
              <a:t>]]</a:t>
            </a:r>
            <a:endParaRPr sz="1600">
              <a:solidFill>
                <a:srgbClr val="000000"/>
              </a:solidFill>
              <a:highlight>
                <a:srgbClr val="FFFFFF"/>
              </a:highlight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 sz="1600"/>
          </a:p>
        </p:txBody>
      </p:sp>
      <p:sp>
        <p:nvSpPr>
          <p:cNvPr id="470" name="Google Shape;470;g3f43459481c_0_1243"/>
          <p:cNvSpPr txBox="1">
            <a:spLocks noGrp="1"/>
          </p:cNvSpPr>
          <p:nvPr>
            <p:ph type="body" idx="1"/>
          </p:nvPr>
        </p:nvSpPr>
        <p:spPr>
          <a:xfrm>
            <a:off x="819150" y="2328750"/>
            <a:ext cx="7505700" cy="48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</a:rPr>
              <a:t>How do you traverse this nested list to print out each name one at a time?</a:t>
            </a:r>
            <a:endParaRPr b="1" u="sng"/>
          </a:p>
        </p:txBody>
      </p:sp>
      <p:sp>
        <p:nvSpPr>
          <p:cNvPr id="471" name="Google Shape;471;g3f43459481c_0_1243"/>
          <p:cNvSpPr txBox="1">
            <a:spLocks noGrp="1"/>
          </p:cNvSpPr>
          <p:nvPr>
            <p:ph type="body" idx="1"/>
          </p:nvPr>
        </p:nvSpPr>
        <p:spPr>
          <a:xfrm>
            <a:off x="4109200" y="3057750"/>
            <a:ext cx="4911900" cy="1578300"/>
          </a:xfrm>
          <a:prstGeom prst="rect">
            <a:avLst/>
          </a:prstGeom>
          <a:solidFill>
            <a:schemeClr val="lt2"/>
          </a:solidFill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u="sng"/>
              <a:t>Using indexing</a:t>
            </a:r>
            <a:endParaRPr sz="1400" b="1" u="sng"/>
          </a:p>
          <a:p>
            <a:pPr marL="0" lvl="0" indent="0" algn="l" rtl="0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for</a:t>
            </a:r>
            <a:r>
              <a:rPr lang="en" sz="1400">
                <a:latin typeface="Roboto Mono"/>
                <a:ea typeface="Roboto Mono"/>
                <a:cs typeface="Roboto Mono"/>
                <a:sym typeface="Roboto Mono"/>
              </a:rPr>
              <a:t> ri </a:t>
            </a:r>
            <a:r>
              <a:rPr lang="en" sz="14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in</a:t>
            </a:r>
            <a:r>
              <a:rPr lang="en" sz="1400"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4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range</a:t>
            </a:r>
            <a:r>
              <a:rPr lang="en" sz="1400"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4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len</a:t>
            </a:r>
            <a:r>
              <a:rPr lang="en" sz="1400">
                <a:latin typeface="Roboto Mono"/>
                <a:ea typeface="Roboto Mono"/>
                <a:cs typeface="Roboto Mono"/>
                <a:sym typeface="Roboto Mono"/>
              </a:rPr>
              <a:t>(seating_chart)):</a:t>
            </a:r>
            <a:endParaRPr sz="1400"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latin typeface="Roboto Mono"/>
                <a:ea typeface="Roboto Mono"/>
                <a:cs typeface="Roboto Mono"/>
                <a:sym typeface="Roboto Mono"/>
              </a:rPr>
              <a:t>    </a:t>
            </a:r>
            <a:r>
              <a:rPr lang="en" sz="14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for</a:t>
            </a:r>
            <a:r>
              <a:rPr lang="en" sz="1400">
                <a:latin typeface="Roboto Mono"/>
                <a:ea typeface="Roboto Mono"/>
                <a:cs typeface="Roboto Mono"/>
                <a:sym typeface="Roboto Mono"/>
              </a:rPr>
              <a:t> ci </a:t>
            </a:r>
            <a:r>
              <a:rPr lang="en" sz="14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in</a:t>
            </a:r>
            <a:r>
              <a:rPr lang="en" sz="1400"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4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range</a:t>
            </a:r>
            <a:r>
              <a:rPr lang="en" sz="1400"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4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len</a:t>
            </a:r>
            <a:r>
              <a:rPr lang="en" sz="1400">
                <a:latin typeface="Roboto Mono"/>
                <a:ea typeface="Roboto Mono"/>
                <a:cs typeface="Roboto Mono"/>
                <a:sym typeface="Roboto Mono"/>
              </a:rPr>
              <a:t>(seating_chart[ri])):</a:t>
            </a:r>
            <a:endParaRPr sz="1400"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latin typeface="Roboto Mono"/>
                <a:ea typeface="Roboto Mono"/>
                <a:cs typeface="Roboto Mono"/>
                <a:sym typeface="Roboto Mono"/>
              </a:rPr>
              <a:t>        </a:t>
            </a:r>
            <a:r>
              <a:rPr lang="en" sz="14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400">
                <a:latin typeface="Roboto Mono"/>
                <a:ea typeface="Roboto Mono"/>
                <a:cs typeface="Roboto Mono"/>
                <a:sym typeface="Roboto Mono"/>
              </a:rPr>
              <a:t>(seating_chart[ri][ci])</a:t>
            </a:r>
            <a:endParaRPr sz="1400"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72" name="Google Shape;472;g3f43459481c_0_1243"/>
          <p:cNvSpPr txBox="1">
            <a:spLocks noGrp="1"/>
          </p:cNvSpPr>
          <p:nvPr>
            <p:ph type="title"/>
          </p:nvPr>
        </p:nvSpPr>
        <p:spPr>
          <a:xfrm>
            <a:off x="311700" y="281925"/>
            <a:ext cx="59241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Traversing through a Nested List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" name="Google Shape;477;g3f43459481c_0_125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18</a:t>
            </a:fld>
            <a:endParaRPr/>
          </a:p>
        </p:txBody>
      </p:sp>
      <p:sp>
        <p:nvSpPr>
          <p:cNvPr id="478" name="Google Shape;478;g3f43459481c_0_1252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list of lists of lists?</a:t>
            </a:r>
            <a:endParaRPr/>
          </a:p>
        </p:txBody>
      </p:sp>
      <p:sp>
        <p:nvSpPr>
          <p:cNvPr id="479" name="Google Shape;479;g3f43459481c_0_1252"/>
          <p:cNvSpPr/>
          <p:nvPr/>
        </p:nvSpPr>
        <p:spPr>
          <a:xfrm>
            <a:off x="741000" y="1236275"/>
            <a:ext cx="7469700" cy="16038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letters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[[[</a:t>
            </a:r>
            <a:r>
              <a:rPr lang="en" sz="18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"a"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  <a:r>
              <a:rPr lang="en" sz="18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"b"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], [</a:t>
            </a:r>
            <a:r>
              <a:rPr lang="en" sz="18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"c"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8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"d"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], [</a:t>
            </a:r>
            <a:r>
              <a:rPr lang="en" sz="18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"e"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8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"f"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]], </a:t>
            </a: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       [[</a:t>
            </a:r>
            <a:r>
              <a:rPr lang="en" sz="18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"g"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  <a:r>
              <a:rPr lang="en" sz="18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"h"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], [</a:t>
            </a:r>
            <a:r>
              <a:rPr lang="en" sz="18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"i"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8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"j"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], [</a:t>
            </a:r>
            <a:r>
              <a:rPr lang="en" sz="18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"k"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8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"l"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]]]</a:t>
            </a: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(letters[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0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])</a:t>
            </a: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(letters[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0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][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])</a:t>
            </a: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(letters[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][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][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0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])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g3ef6940a823_0_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  <p:sp>
        <p:nvSpPr>
          <p:cNvPr id="313" name="Google Shape;313;g3ef6940a823_0_0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709600" cy="354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b="1" u="sng">
                <a:solidFill>
                  <a:schemeClr val="accent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Written Check-in 3</a:t>
            </a:r>
            <a:r>
              <a:rPr lang="en"/>
              <a:t> due Friday, July 10th at 11:59PM</a:t>
            </a:r>
            <a:endParaRPr/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b="1" u="sng">
                <a:solidFill>
                  <a:schemeClr val="hlink"/>
                </a:solidFill>
                <a:hlinkClick r:id="rId4"/>
              </a:rPr>
              <a:t>Programming Practice 2</a:t>
            </a:r>
            <a:r>
              <a:rPr lang="en" b="1"/>
              <a:t> </a:t>
            </a:r>
            <a:r>
              <a:rPr lang="en"/>
              <a:t>due Sunday, July 12th at 11:59PM</a:t>
            </a:r>
            <a:endParaRPr/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b="1" u="sng">
                <a:solidFill>
                  <a:schemeClr val="accent1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Homework Assignment 2</a:t>
            </a:r>
            <a:r>
              <a:rPr lang="en" b="1"/>
              <a:t> </a:t>
            </a:r>
            <a:r>
              <a:rPr lang="en"/>
              <a:t>due Monday, July 13th at 11:59 PM</a:t>
            </a:r>
            <a:endParaRPr/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b="1" u="sng">
                <a:solidFill>
                  <a:schemeClr val="hlink"/>
                </a:solidFill>
                <a:hlinkClick r:id="rId6"/>
              </a:rPr>
              <a:t>Practice Midterms</a:t>
            </a:r>
            <a:r>
              <a:rPr lang="en"/>
              <a:t> now available on the course website</a:t>
            </a:r>
            <a:endParaRPr/>
          </a:p>
          <a:p>
            <a:pPr marL="914400" lvl="1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We have not gone through all the material, so don’t worry if you can’t do some of the problems!</a:t>
            </a:r>
            <a:endParaRPr/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Grades for Homework 0, Programming Practice 1, Written Check-in 1 and 2, and  should now be available on Gradescope (read your feedback on Gradescope)</a:t>
            </a:r>
            <a:endParaRPr b="1"/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/>
          </a:p>
        </p:txBody>
      </p:sp>
      <p:sp>
        <p:nvSpPr>
          <p:cNvPr id="314" name="Google Shape;314;g3ef6940a823_0_0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en"/>
              <a:t>Announcements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g3f43459481c_0_109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  <p:sp>
        <p:nvSpPr>
          <p:cNvPr id="320" name="Google Shape;320;g3f43459481c_0_1091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520600" cy="381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74650" algn="l" rtl="0"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300"/>
              <a:buChar char="●"/>
            </a:pPr>
            <a:r>
              <a:rPr lang="en" sz="2300">
                <a:solidFill>
                  <a:srgbClr val="000000"/>
                </a:solidFill>
              </a:rPr>
              <a:t>A list is an </a:t>
            </a:r>
            <a:r>
              <a:rPr lang="en" sz="2300" u="sng">
                <a:solidFill>
                  <a:srgbClr val="000000"/>
                </a:solidFill>
              </a:rPr>
              <a:t>ordered</a:t>
            </a:r>
            <a:r>
              <a:rPr lang="en" sz="2300">
                <a:solidFill>
                  <a:srgbClr val="000000"/>
                </a:solidFill>
              </a:rPr>
              <a:t> sequence of values</a:t>
            </a:r>
            <a:endParaRPr sz="505">
              <a:solidFill>
                <a:srgbClr val="000000"/>
              </a:solidFill>
            </a:endParaRPr>
          </a:p>
          <a:p>
            <a:pPr marL="914400" marR="0" lvl="1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Char char="○"/>
            </a:pPr>
            <a:r>
              <a:rPr lang="en" sz="1900">
                <a:solidFill>
                  <a:srgbClr val="000000"/>
                </a:solidFill>
              </a:rPr>
              <a:t>A list of integers: 	</a:t>
            </a:r>
            <a:r>
              <a:rPr lang="en" sz="1500">
                <a:latin typeface="Roboto Mono"/>
                <a:ea typeface="Roboto Mono"/>
                <a:cs typeface="Roboto Mono"/>
                <a:sym typeface="Roboto Mono"/>
              </a:rPr>
              <a:t>[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3</a:t>
            </a:r>
            <a:r>
              <a:rPr lang="en" sz="1500"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12</a:t>
            </a:r>
            <a:r>
              <a:rPr lang="en" sz="1500"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10</a:t>
            </a:r>
            <a:r>
              <a:rPr lang="en" sz="1500">
                <a:latin typeface="Roboto Mono"/>
                <a:ea typeface="Roboto Mono"/>
                <a:cs typeface="Roboto Mono"/>
                <a:sym typeface="Roboto Mono"/>
              </a:rPr>
              <a:t>,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 7</a:t>
            </a:r>
            <a:r>
              <a:rPr lang="en" sz="1500">
                <a:latin typeface="Roboto Mono"/>
                <a:ea typeface="Roboto Mono"/>
                <a:cs typeface="Roboto Mono"/>
                <a:sym typeface="Roboto Mono"/>
              </a:rPr>
              <a:t>,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 9</a:t>
            </a:r>
            <a:r>
              <a:rPr lang="en" sz="1500"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7</a:t>
            </a:r>
            <a:r>
              <a:rPr lang="en" sz="1500">
                <a:latin typeface="Roboto Mono"/>
                <a:ea typeface="Roboto Mono"/>
                <a:cs typeface="Roboto Mono"/>
                <a:sym typeface="Roboto Mono"/>
              </a:rPr>
              <a:t>]</a:t>
            </a:r>
            <a:endParaRPr sz="1500">
              <a:latin typeface="Roboto Mono"/>
              <a:ea typeface="Roboto Mono"/>
              <a:cs typeface="Roboto Mono"/>
              <a:sym typeface="Roboto Mono"/>
            </a:endParaRPr>
          </a:p>
          <a:p>
            <a:pPr marL="914400" marR="0" lvl="1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Char char="○"/>
            </a:pPr>
            <a:r>
              <a:rPr lang="en" sz="1900">
                <a:solidFill>
                  <a:srgbClr val="000000"/>
                </a:solidFill>
              </a:rPr>
              <a:t>A list of strings: 	</a:t>
            </a:r>
            <a:r>
              <a:rPr lang="en" sz="1500">
                <a:latin typeface="Roboto Mono"/>
                <a:ea typeface="Roboto Mono"/>
                <a:cs typeface="Roboto Mono"/>
                <a:sym typeface="Roboto Mono"/>
              </a:rPr>
              <a:t>[</a:t>
            </a:r>
            <a:r>
              <a:rPr lang="en" sz="15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"Four"</a:t>
            </a:r>
            <a:r>
              <a:rPr lang="en" sz="1500"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"score</a:t>
            </a:r>
            <a:r>
              <a:rPr lang="en" sz="1500">
                <a:latin typeface="Roboto Mono"/>
                <a:ea typeface="Roboto Mono"/>
                <a:cs typeface="Roboto Mono"/>
                <a:sym typeface="Roboto Mono"/>
              </a:rPr>
              <a:t>", </a:t>
            </a:r>
            <a:r>
              <a:rPr lang="en" sz="15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"and"</a:t>
            </a:r>
            <a:r>
              <a:rPr lang="en" sz="1500"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"seven"</a:t>
            </a:r>
            <a:r>
              <a:rPr lang="en" sz="1500"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"years"</a:t>
            </a:r>
            <a:r>
              <a:rPr lang="en" sz="1500">
                <a:latin typeface="Roboto Mono"/>
                <a:ea typeface="Roboto Mono"/>
                <a:cs typeface="Roboto Mono"/>
                <a:sym typeface="Roboto Mono"/>
              </a:rPr>
              <a:t>]</a:t>
            </a:r>
            <a:endParaRPr sz="2900">
              <a:latin typeface="Roboto Mono"/>
              <a:ea typeface="Roboto Mono"/>
              <a:cs typeface="Roboto Mono"/>
              <a:sym typeface="Roboto Mono"/>
            </a:endParaRPr>
          </a:p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" sz="2300">
                <a:solidFill>
                  <a:srgbClr val="000000"/>
                </a:solidFill>
              </a:rPr>
              <a:t>Each value has an </a:t>
            </a:r>
            <a:r>
              <a:rPr lang="en" sz="2300" b="1">
                <a:solidFill>
                  <a:schemeClr val="accent4"/>
                </a:solidFill>
              </a:rPr>
              <a:t>index</a:t>
            </a:r>
            <a:endParaRPr sz="2300" b="1">
              <a:solidFill>
                <a:schemeClr val="accent4"/>
              </a:solidFill>
            </a:endParaRPr>
          </a:p>
          <a:p>
            <a:pPr marL="914400" marR="0" lvl="1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Char char="○"/>
            </a:pPr>
            <a:r>
              <a:rPr lang="en" sz="1900">
                <a:solidFill>
                  <a:srgbClr val="000000"/>
                </a:solidFill>
              </a:rPr>
              <a:t>Indexing is zero-based (counting starts with zero)</a:t>
            </a:r>
            <a:endParaRPr sz="1100"/>
          </a:p>
        </p:txBody>
      </p:sp>
      <p:sp>
        <p:nvSpPr>
          <p:cNvPr id="321" name="Google Shape;321;g3f43459481c_0_1091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a List?</a:t>
            </a:r>
            <a:endParaRPr/>
          </a:p>
        </p:txBody>
      </p:sp>
      <p:graphicFrame>
        <p:nvGraphicFramePr>
          <p:cNvPr id="322" name="Google Shape;322;g3f43459481c_0_1091"/>
          <p:cNvGraphicFramePr/>
          <p:nvPr/>
        </p:nvGraphicFramePr>
        <p:xfrm>
          <a:off x="3485700" y="3934525"/>
          <a:ext cx="4986750" cy="807660"/>
        </p:xfrm>
        <a:graphic>
          <a:graphicData uri="http://schemas.openxmlformats.org/drawingml/2006/table">
            <a:tbl>
              <a:tblPr>
                <a:noFill/>
                <a:tableStyleId>{FA5CE535-6634-4516-8CFE-4E6FC7313590}</a:tableStyleId>
              </a:tblPr>
              <a:tblGrid>
                <a:gridCol w="9973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73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73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73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73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086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0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1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2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3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4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86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500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"Four"</a:t>
                      </a:r>
                      <a:endParaRPr sz="1500"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500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"score</a:t>
                      </a:r>
                      <a:r>
                        <a:rPr lang="en" b="1"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"</a:t>
                      </a:r>
                      <a:endParaRPr b="1"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500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"and"</a:t>
                      </a:r>
                      <a:endParaRPr b="1"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500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"seven</a:t>
                      </a:r>
                      <a:r>
                        <a:rPr lang="en" b="1"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"</a:t>
                      </a:r>
                      <a:endParaRPr b="1"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500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"years"</a:t>
                      </a:r>
                      <a:endParaRPr b="1"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323" name="Google Shape;323;g3f43459481c_0_1091"/>
          <p:cNvGraphicFramePr/>
          <p:nvPr/>
        </p:nvGraphicFramePr>
        <p:xfrm>
          <a:off x="760050" y="2982875"/>
          <a:ext cx="3863100" cy="792420"/>
        </p:xfrm>
        <a:graphic>
          <a:graphicData uri="http://schemas.openxmlformats.org/drawingml/2006/table">
            <a:tbl>
              <a:tblPr>
                <a:noFill/>
                <a:tableStyleId>{FA5CE535-6634-4516-8CFE-4E6FC7313590}</a:tableStyleId>
              </a:tblPr>
              <a:tblGrid>
                <a:gridCol w="643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3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3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3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38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38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086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0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1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2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3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4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5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86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3</a:t>
                      </a:r>
                      <a:endParaRPr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12</a:t>
                      </a:r>
                      <a:endParaRPr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10</a:t>
                      </a:r>
                      <a:endParaRPr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7</a:t>
                      </a:r>
                      <a:endParaRPr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9</a:t>
                      </a:r>
                      <a:endParaRPr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7</a:t>
                      </a:r>
                      <a:endParaRPr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24" name="Google Shape;324;g3f43459481c_0_1091"/>
          <p:cNvSpPr txBox="1"/>
          <p:nvPr/>
        </p:nvSpPr>
        <p:spPr>
          <a:xfrm>
            <a:off x="5976125" y="3323025"/>
            <a:ext cx="13536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List </a:t>
            </a:r>
            <a:r>
              <a:rPr lang="en" sz="1800" b="1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indexes</a:t>
            </a:r>
            <a:endParaRPr sz="1800" b="1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25" name="Google Shape;325;g3f43459481c_0_1091"/>
          <p:cNvCxnSpPr>
            <a:stCxn id="324" idx="1"/>
          </p:cNvCxnSpPr>
          <p:nvPr/>
        </p:nvCxnSpPr>
        <p:spPr>
          <a:xfrm rot="10800000">
            <a:off x="4511225" y="3179775"/>
            <a:ext cx="1464900" cy="3741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6" name="Google Shape;326;g3f43459481c_0_1091"/>
          <p:cNvCxnSpPr/>
          <p:nvPr/>
        </p:nvCxnSpPr>
        <p:spPr>
          <a:xfrm flipH="1">
            <a:off x="6183125" y="3657425"/>
            <a:ext cx="382200" cy="3504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7" name="Google Shape;327;g3f43459481c_0_1091"/>
          <p:cNvCxnSpPr/>
          <p:nvPr/>
        </p:nvCxnSpPr>
        <p:spPr>
          <a:xfrm>
            <a:off x="6788250" y="3689275"/>
            <a:ext cx="207000" cy="3027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8" name="Google Shape;328;g3f43459481c_0_1091"/>
          <p:cNvCxnSpPr/>
          <p:nvPr/>
        </p:nvCxnSpPr>
        <p:spPr>
          <a:xfrm>
            <a:off x="7122675" y="3689275"/>
            <a:ext cx="780300" cy="3186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Google Shape;333;g3f373fa6c80_0_675"/>
          <p:cNvSpPr txBox="1"/>
          <p:nvPr/>
        </p:nvSpPr>
        <p:spPr>
          <a:xfrm>
            <a:off x="522532" y="1597835"/>
            <a:ext cx="38631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list_name.</a:t>
            </a:r>
            <a:r>
              <a:rPr lang="en" sz="1800" b="1" i="0" u="none" strike="noStrike" cap="none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reverse</a:t>
            </a:r>
            <a:r>
              <a:rPr lang="en" sz="1800" b="1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()</a:t>
            </a:r>
            <a:r>
              <a:rPr lang="en" sz="18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endParaRPr sz="1800" b="1" i="0" u="none" strike="noStrike" cap="none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334" name="Google Shape;334;g3f373fa6c80_0_675"/>
          <p:cNvSpPr txBox="1"/>
          <p:nvPr/>
        </p:nvSpPr>
        <p:spPr>
          <a:xfrm>
            <a:off x="3470700" y="1633500"/>
            <a:ext cx="4794000" cy="79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Reverses the order of elements in </a:t>
            </a:r>
            <a:r>
              <a:rPr lang="en" sz="1800" b="1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list_name </a:t>
            </a:r>
            <a:r>
              <a:rPr lang="en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"in place". Modifies the original list.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5" name="Google Shape;335;g3f373fa6c80_0_67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  <p:sp>
        <p:nvSpPr>
          <p:cNvPr id="336" name="Google Shape;336;g3f373fa6c80_0_675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en"/>
              <a:t>Rearrange elements in a list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endParaRPr/>
          </a:p>
        </p:txBody>
      </p:sp>
      <p:graphicFrame>
        <p:nvGraphicFramePr>
          <p:cNvPr id="337" name="Google Shape;337;g3f373fa6c80_0_675"/>
          <p:cNvGraphicFramePr/>
          <p:nvPr/>
        </p:nvGraphicFramePr>
        <p:xfrm>
          <a:off x="4401650" y="3785250"/>
          <a:ext cx="3863100" cy="792420"/>
        </p:xfrm>
        <a:graphic>
          <a:graphicData uri="http://schemas.openxmlformats.org/drawingml/2006/table">
            <a:tbl>
              <a:tblPr>
                <a:noFill/>
                <a:tableStyleId>{0B9FE1B9-59EC-4757-90F5-4A5089F6C37E}</a:tableStyleId>
              </a:tblPr>
              <a:tblGrid>
                <a:gridCol w="643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3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3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3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38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38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086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strike="noStrike" cap="none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0</a:t>
                      </a:r>
                      <a:endParaRPr sz="1400" u="none" strike="noStrike" cap="none"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strike="noStrike" cap="none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1</a:t>
                      </a:r>
                      <a:endParaRPr sz="1400" u="none" strike="noStrike" cap="none"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strike="noStrike" cap="none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2</a:t>
                      </a:r>
                      <a:endParaRPr sz="1400" u="none" strike="noStrike" cap="none"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strike="noStrike" cap="none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3</a:t>
                      </a:r>
                      <a:endParaRPr sz="1400" u="none" strike="noStrike" cap="none"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strike="noStrike" cap="none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4</a:t>
                      </a:r>
                      <a:endParaRPr sz="1400" u="none" strike="noStrike" cap="none"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strike="noStrike" cap="none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5</a:t>
                      </a:r>
                      <a:endParaRPr sz="1400" u="none" strike="noStrike" cap="none"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86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strike="noStrike" cap="none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3</a:t>
                      </a:r>
                      <a:endParaRPr sz="1400" u="none" strike="noStrike" cap="none"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strike="noStrike" cap="none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12</a:t>
                      </a:r>
                      <a:endParaRPr sz="1400" u="none" strike="noStrike" cap="none"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strike="noStrike" cap="none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10</a:t>
                      </a:r>
                      <a:endParaRPr sz="1400" u="none" strike="noStrike" cap="none"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strike="noStrike" cap="none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7</a:t>
                      </a:r>
                      <a:endParaRPr sz="1400" u="none" strike="noStrike" cap="none"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strike="noStrike" cap="none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9</a:t>
                      </a:r>
                      <a:endParaRPr sz="1400" u="none" strike="noStrike" cap="none"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strike="noStrike" cap="none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7</a:t>
                      </a:r>
                      <a:endParaRPr sz="1400" u="none" strike="noStrike" cap="none"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38" name="Google Shape;338;g3f373fa6c80_0_675"/>
          <p:cNvSpPr/>
          <p:nvPr/>
        </p:nvSpPr>
        <p:spPr>
          <a:xfrm>
            <a:off x="522525" y="2571750"/>
            <a:ext cx="7675500" cy="8757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" sz="15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ticket_buyers</a:t>
            </a:r>
            <a:r>
              <a:rPr lang="en" sz="1500" b="0" i="0" u="none" strike="noStrike" cap="none">
                <a:solidFill>
                  <a:srgbClr val="000000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500" b="1" i="0" u="none" strike="noStrike" cap="none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500" b="0" i="0" u="none" strike="noStrike" cap="none">
                <a:solidFill>
                  <a:srgbClr val="000000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5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[</a:t>
            </a:r>
            <a:r>
              <a:rPr lang="en" sz="1500" b="0" i="0" u="none" strike="noStrike" cap="none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3</a:t>
            </a:r>
            <a:r>
              <a:rPr lang="en" sz="1500" b="1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 b="0" i="0" u="none" strike="noStrike" cap="none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12</a:t>
            </a:r>
            <a:r>
              <a:rPr lang="en" sz="1500" b="1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 b="0" i="0" u="none" strike="noStrike" cap="none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10</a:t>
            </a:r>
            <a:r>
              <a:rPr lang="en" sz="1500" b="1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  <a:r>
              <a:rPr lang="en" sz="1500" b="0" i="0" u="none" strike="noStrike" cap="none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 7</a:t>
            </a:r>
            <a:r>
              <a:rPr lang="en" sz="1500" b="1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  <a:r>
              <a:rPr lang="en" sz="1500" b="0" i="0" u="none" strike="noStrike" cap="none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 9</a:t>
            </a:r>
            <a:r>
              <a:rPr lang="en" sz="1500" b="1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 b="0" i="0" u="none" strike="noStrike" cap="none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7</a:t>
            </a:r>
            <a:r>
              <a:rPr lang="en" sz="15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</a:t>
            </a:r>
            <a:endParaRPr sz="1500" b="0" i="0" u="none" strike="noStrike" cap="none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" sz="15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ticket_buyers.</a:t>
            </a:r>
            <a:r>
              <a:rPr lang="en" sz="1500" b="0" i="0" u="none" strike="noStrike" cap="none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sort</a:t>
            </a:r>
            <a:r>
              <a:rPr lang="en" sz="15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()</a:t>
            </a:r>
            <a:endParaRPr sz="1500" b="0" i="0" u="none" strike="noStrike" cap="none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" sz="15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ticket_buyers.</a:t>
            </a:r>
            <a:r>
              <a:rPr lang="en" sz="1500" b="0" i="0" u="none" strike="noStrike" cap="none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reverse</a:t>
            </a:r>
            <a:r>
              <a:rPr lang="en" sz="15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()</a:t>
            </a:r>
            <a:endParaRPr sz="1500" b="0" i="0" u="none" strike="noStrike" cap="none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339" name="Google Shape;339;g3f373fa6c80_0_675"/>
          <p:cNvSpPr txBox="1"/>
          <p:nvPr/>
        </p:nvSpPr>
        <p:spPr>
          <a:xfrm>
            <a:off x="514150" y="951659"/>
            <a:ext cx="38631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list_name.</a:t>
            </a:r>
            <a:r>
              <a:rPr lang="en" sz="1800" b="1" i="0" u="none" strike="noStrike" cap="none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sort</a:t>
            </a:r>
            <a:r>
              <a:rPr lang="en" sz="1800" b="1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()</a:t>
            </a:r>
            <a:r>
              <a:rPr lang="en" sz="18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0" name="Google Shape;340;g3f373fa6c80_0_675"/>
          <p:cNvSpPr txBox="1"/>
          <p:nvPr/>
        </p:nvSpPr>
        <p:spPr>
          <a:xfrm>
            <a:off x="3462329" y="987325"/>
            <a:ext cx="4590600" cy="79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Sorts the elements in </a:t>
            </a:r>
            <a:r>
              <a:rPr lang="en" sz="1800" b="1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list_name</a:t>
            </a:r>
            <a:r>
              <a:rPr lang="en"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"in place". Modifies the original list.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1" name="Google Shape;341;g3f373fa6c80_0_675"/>
          <p:cNvSpPr txBox="1"/>
          <p:nvPr/>
        </p:nvSpPr>
        <p:spPr>
          <a:xfrm>
            <a:off x="252800" y="4249900"/>
            <a:ext cx="2839200" cy="7473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n" sz="1700" b="1" i="0" u="sng" strike="noStrike" cap="none">
                <a:solidFill>
                  <a:srgbClr val="000000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  <a:t>Note</a:t>
            </a:r>
            <a:r>
              <a:rPr lang="en" sz="1700" b="0" i="0" u="none" strike="noStrike" cap="none">
                <a:solidFill>
                  <a:srgbClr val="000000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  <a:t>: </a:t>
            </a:r>
            <a:r>
              <a:rPr lang="en" sz="1700" b="1" i="0" u="none" strike="noStrike" cap="none">
                <a:solidFill>
                  <a:srgbClr val="000000"/>
                </a:solidFill>
                <a:highlight>
                  <a:srgbClr val="FFFF00"/>
                </a:highlight>
                <a:latin typeface="Roboto Mono"/>
                <a:ea typeface="Roboto Mono"/>
                <a:cs typeface="Roboto Mono"/>
                <a:sym typeface="Roboto Mono"/>
              </a:rPr>
              <a:t>sort</a:t>
            </a:r>
            <a:r>
              <a:rPr lang="en" sz="1700" b="1" i="0" u="none" strike="noStrike" cap="none">
                <a:solidFill>
                  <a:srgbClr val="000000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700" b="0" i="0" u="none" strike="noStrike" cap="none">
                <a:solidFill>
                  <a:srgbClr val="000000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  <a:t>and </a:t>
            </a:r>
            <a:r>
              <a:rPr lang="en" sz="1700" b="1" i="0" u="none" strike="noStrike" cap="none">
                <a:solidFill>
                  <a:srgbClr val="000000"/>
                </a:solidFill>
                <a:highlight>
                  <a:srgbClr val="FFFF00"/>
                </a:highlight>
                <a:latin typeface="Roboto Mono"/>
                <a:ea typeface="Roboto Mono"/>
                <a:cs typeface="Roboto Mono"/>
                <a:sym typeface="Roboto Mono"/>
              </a:rPr>
              <a:t>reverse </a:t>
            </a:r>
            <a:r>
              <a:rPr lang="en" sz="1700" b="0" i="0" u="none" strike="noStrike" cap="none">
                <a:solidFill>
                  <a:srgbClr val="000000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  <a:t>return </a:t>
            </a:r>
            <a:r>
              <a:rPr lang="en" sz="1700" b="1" i="0" u="none" strike="noStrike" cap="none">
                <a:solidFill>
                  <a:srgbClr val="000000"/>
                </a:solidFill>
                <a:highlight>
                  <a:srgbClr val="FFFF00"/>
                </a:highlight>
                <a:latin typeface="Roboto Mono"/>
                <a:ea typeface="Roboto Mono"/>
                <a:cs typeface="Roboto Mono"/>
                <a:sym typeface="Roboto Mono"/>
              </a:rPr>
              <a:t>None</a:t>
            </a:r>
            <a:endParaRPr sz="1700" b="0" i="0" u="none" strike="noStrike" cap="none">
              <a:solidFill>
                <a:schemeClr val="dk1"/>
              </a:solidFill>
              <a:highlight>
                <a:srgbClr val="FFFF00"/>
              </a:highlight>
              <a:latin typeface="Roboto Mono"/>
              <a:ea typeface="Roboto Mono"/>
              <a:cs typeface="Roboto Mono"/>
              <a:sym typeface="Roboto Mono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Google Shape;346;g3f373fa6c80_0_47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  <p:sp>
        <p:nvSpPr>
          <p:cNvPr id="347" name="Google Shape;347;g3f373fa6c80_0_471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520600" cy="40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2500"/>
          </a:bodyPr>
          <a:lstStyle/>
          <a:p>
            <a:pPr marL="45720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 dirty="0"/>
              <a:t>What is the </a:t>
            </a:r>
            <a:r>
              <a:rPr lang="en" sz="2400" u="sng" dirty="0"/>
              <a:t>length</a:t>
            </a:r>
            <a:r>
              <a:rPr lang="en" sz="2400" b="1" dirty="0"/>
              <a:t> </a:t>
            </a:r>
            <a:r>
              <a:rPr lang="en" sz="2400" dirty="0"/>
              <a:t>of a list? 		</a:t>
            </a:r>
            <a:r>
              <a:rPr lang="en" sz="2400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len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(my_list)</a:t>
            </a:r>
            <a:endParaRPr sz="2400" dirty="0"/>
          </a:p>
          <a:p>
            <a:pPr marL="45720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 dirty="0"/>
              <a:t>Refer to a </a:t>
            </a:r>
            <a:r>
              <a:rPr lang="en" sz="2400" u="sng" dirty="0"/>
              <a:t>single element</a:t>
            </a:r>
            <a:r>
              <a:rPr lang="en" sz="2400" dirty="0"/>
              <a:t> of a list 	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my_list[</a:t>
            </a:r>
            <a:r>
              <a:rPr lang="en" sz="2400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3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]</a:t>
            </a:r>
            <a:endParaRPr sz="2400" dirty="0"/>
          </a:p>
          <a:p>
            <a:pPr marL="45720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 dirty="0"/>
              <a:t>Refer to a "</a:t>
            </a:r>
            <a:r>
              <a:rPr lang="en" sz="2400" u="sng" dirty="0"/>
              <a:t>slice</a:t>
            </a:r>
            <a:r>
              <a:rPr lang="en" sz="2400" dirty="0"/>
              <a:t>" of a list 		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my_list[</a:t>
            </a:r>
            <a:r>
              <a:rPr lang="en" sz="2400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:</a:t>
            </a:r>
            <a:r>
              <a:rPr lang="en" sz="2400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5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]</a:t>
            </a:r>
            <a:endParaRPr sz="2400" dirty="0"/>
          </a:p>
          <a:p>
            <a:pPr marL="45720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 u="sng" dirty="0"/>
              <a:t>Is</a:t>
            </a:r>
            <a:r>
              <a:rPr lang="en" sz="2400" dirty="0"/>
              <a:t> a value in a list? 			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x </a:t>
            </a:r>
            <a:r>
              <a:rPr lang="en" sz="2400" b="1" dirty="0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in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 my_list</a:t>
            </a:r>
            <a:endParaRPr sz="2400" dirty="0">
              <a:latin typeface="Roboto Mono"/>
              <a:ea typeface="Roboto Mono"/>
              <a:cs typeface="Roboto Mono"/>
              <a:sym typeface="Roboto Mono"/>
            </a:endParaRPr>
          </a:p>
          <a:p>
            <a:pPr marL="45720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 u="sng" dirty="0"/>
              <a:t>Where</a:t>
            </a:r>
            <a:r>
              <a:rPr lang="en" sz="2400" dirty="0"/>
              <a:t> is a value in a list? 		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my_list.</a:t>
            </a:r>
            <a:r>
              <a:rPr lang="en" sz="2400" dirty="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index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(x)</a:t>
            </a:r>
            <a:endParaRPr sz="2400" dirty="0"/>
          </a:p>
          <a:p>
            <a:pPr marL="45720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 u="sng" dirty="0"/>
              <a:t>How many</a:t>
            </a:r>
            <a:r>
              <a:rPr lang="en" sz="2400" dirty="0"/>
              <a:t> of a value are in a list? 	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my_list.</a:t>
            </a:r>
            <a:r>
              <a:rPr lang="en" sz="2400" dirty="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count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(x)</a:t>
            </a:r>
            <a:endParaRPr sz="2400" dirty="0"/>
          </a:p>
          <a:p>
            <a:pPr marL="0" lvl="0" indent="0" algn="l" rtl="0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SzPts val="1800"/>
              <a:buNone/>
            </a:pPr>
            <a:endParaRPr sz="2400" dirty="0"/>
          </a:p>
        </p:txBody>
      </p:sp>
      <p:sp>
        <p:nvSpPr>
          <p:cNvPr id="348" name="Google Shape;348;g3f373fa6c80_0_471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en"/>
              <a:t>Querying Lists Summary	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g3f373fa6c80_0_68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"/>
              <a:t>6</a:t>
            </a:fld>
            <a:endParaRPr/>
          </a:p>
        </p:txBody>
      </p:sp>
      <p:sp>
        <p:nvSpPr>
          <p:cNvPr id="355" name="Google Shape;355;g3f373fa6c80_0_687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952600" cy="40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85000" lnSpcReduction="10000"/>
          </a:bodyPr>
          <a:lstStyle/>
          <a:p>
            <a:pPr marL="457200" marR="0" lvl="0" indent="-36957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 sz="2400" u="sng" dirty="0"/>
              <a:t>Add</a:t>
            </a:r>
            <a:r>
              <a:rPr lang="en" sz="2400" dirty="0"/>
              <a:t> an element to the end			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my_list.</a:t>
            </a:r>
            <a:r>
              <a:rPr lang="en" sz="2400" dirty="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append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(x)</a:t>
            </a:r>
            <a:endParaRPr sz="2400" dirty="0"/>
          </a:p>
          <a:p>
            <a:pPr marL="457200" marR="0" lvl="0" indent="-36957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 sz="2400" u="sng" dirty="0"/>
              <a:t>Add</a:t>
            </a:r>
            <a:r>
              <a:rPr lang="en" sz="2400" dirty="0"/>
              <a:t> each element from L to the end		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my_list.</a:t>
            </a:r>
            <a:r>
              <a:rPr lang="en" sz="2400" dirty="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extend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(L)</a:t>
            </a:r>
            <a:endParaRPr sz="2400" dirty="0"/>
          </a:p>
          <a:p>
            <a:pPr marL="457200" marR="0" lvl="0" indent="-36957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 sz="2400" u="sng" dirty="0"/>
              <a:t>Insert</a:t>
            </a:r>
            <a:r>
              <a:rPr lang="en" sz="2400" dirty="0"/>
              <a:t> element x at index i			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my_list.</a:t>
            </a:r>
            <a:r>
              <a:rPr lang="en" sz="2400" dirty="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insert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(i, x)</a:t>
            </a:r>
            <a:endParaRPr sz="2400" dirty="0"/>
          </a:p>
          <a:p>
            <a:pPr marL="457200" marR="0" lvl="0" indent="-36957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 sz="2400" u="sng" dirty="0"/>
              <a:t>Remove</a:t>
            </a:r>
            <a:r>
              <a:rPr lang="en" sz="2400" dirty="0"/>
              <a:t> first occurrence of x			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my_list.</a:t>
            </a:r>
            <a:r>
              <a:rPr lang="en" sz="2400" dirty="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remove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(x)</a:t>
            </a:r>
            <a:endParaRPr sz="2400" dirty="0">
              <a:latin typeface="Roboto Mono"/>
              <a:ea typeface="Roboto Mono"/>
              <a:cs typeface="Roboto Mono"/>
              <a:sym typeface="Roboto Mono"/>
            </a:endParaRPr>
          </a:p>
          <a:p>
            <a:pPr marL="457200" lvl="0" indent="-36957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 sz="2400" u="sng" dirty="0"/>
              <a:t>Remove</a:t>
            </a:r>
            <a:r>
              <a:rPr lang="en" sz="2400" dirty="0"/>
              <a:t> and return element at index </a:t>
            </a:r>
            <a:r>
              <a:rPr lang="en-US" sz="2400" dirty="0"/>
              <a:t>I</a:t>
            </a:r>
            <a:r>
              <a:rPr lang="en" sz="2400" dirty="0"/>
              <a:t>		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my_list.</a:t>
            </a:r>
            <a:r>
              <a:rPr lang="en" sz="2400" dirty="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pop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(i)</a:t>
            </a:r>
            <a:endParaRPr sz="2400" dirty="0"/>
          </a:p>
          <a:p>
            <a:pPr marL="457200" lvl="0" indent="-36957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 sz="2400" u="sng" dirty="0"/>
              <a:t>Replace</a:t>
            </a:r>
            <a:r>
              <a:rPr lang="en" sz="2400" dirty="0"/>
              <a:t> value at index i			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my_list[i] </a:t>
            </a:r>
            <a:r>
              <a:rPr lang="en" sz="2400" b="1" dirty="0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 x</a:t>
            </a:r>
            <a:endParaRPr sz="2400" dirty="0">
              <a:latin typeface="Roboto Mono"/>
              <a:ea typeface="Roboto Mono"/>
              <a:cs typeface="Roboto Mono"/>
              <a:sym typeface="Roboto Mono"/>
            </a:endParaRPr>
          </a:p>
          <a:p>
            <a:pPr marL="457200" lvl="0" indent="-36957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Roboto Mono"/>
              <a:buChar char="●"/>
            </a:pPr>
            <a:r>
              <a:rPr lang="en" sz="2400" u="sng" dirty="0"/>
              <a:t>Sort</a:t>
            </a:r>
            <a:r>
              <a:rPr lang="en" sz="2400" dirty="0"/>
              <a:t> the list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					my_list.</a:t>
            </a:r>
            <a:r>
              <a:rPr lang="en" sz="2400" dirty="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sort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()</a:t>
            </a:r>
            <a:endParaRPr sz="2400" dirty="0">
              <a:latin typeface="Roboto Mono"/>
              <a:ea typeface="Roboto Mono"/>
              <a:cs typeface="Roboto Mono"/>
              <a:sym typeface="Roboto Mono"/>
            </a:endParaRPr>
          </a:p>
          <a:p>
            <a:pPr marL="457200" lvl="0" indent="-36957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Roboto Mono"/>
              <a:buChar char="●"/>
            </a:pPr>
            <a:r>
              <a:rPr lang="en" sz="2400" u="sng" dirty="0"/>
              <a:t>Reverse</a:t>
            </a:r>
            <a:r>
              <a:rPr lang="en" sz="2400" dirty="0"/>
              <a:t> the list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				my_list.</a:t>
            </a:r>
            <a:r>
              <a:rPr lang="en" sz="2400" dirty="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reverse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()</a:t>
            </a:r>
            <a:endParaRPr sz="2400" dirty="0"/>
          </a:p>
        </p:txBody>
      </p:sp>
      <p:sp>
        <p:nvSpPr>
          <p:cNvPr id="356" name="Google Shape;356;g3f373fa6c80_0_687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en"/>
              <a:t>Modifying Lists Summary	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g3f373fa6c80_0_693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en"/>
              <a:t>List Modification Examples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endParaRPr/>
          </a:p>
        </p:txBody>
      </p:sp>
      <p:sp>
        <p:nvSpPr>
          <p:cNvPr id="362" name="Google Shape;362;g3f373fa6c80_0_693"/>
          <p:cNvSpPr/>
          <p:nvPr/>
        </p:nvSpPr>
        <p:spPr>
          <a:xfrm>
            <a:off x="592800" y="1048450"/>
            <a:ext cx="7958400" cy="3453000"/>
          </a:xfrm>
          <a:prstGeom prst="roundRect">
            <a:avLst>
              <a:gd name="adj" fmla="val 628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" sz="15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lst </a:t>
            </a:r>
            <a:r>
              <a:rPr lang="en" sz="1500" b="1" i="0" u="none" strike="noStrike" cap="none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5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[</a:t>
            </a:r>
            <a:r>
              <a:rPr lang="en" sz="1500" b="0" i="0" u="none" strike="noStrike" cap="none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10</a:t>
            </a:r>
            <a:r>
              <a:rPr lang="en" sz="15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 b="0" i="0" u="none" strike="noStrike" cap="none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12</a:t>
            </a:r>
            <a:r>
              <a:rPr lang="en" sz="15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 b="0" i="0" u="none" strike="noStrike" cap="none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23</a:t>
            </a:r>
            <a:r>
              <a:rPr lang="en" sz="15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 b="0" i="0" u="none" strike="noStrike" cap="none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54</a:t>
            </a:r>
            <a:r>
              <a:rPr lang="en" sz="15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 b="0" i="0" u="none" strike="noStrike" cap="none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15</a:t>
            </a:r>
            <a:r>
              <a:rPr lang="en" sz="15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</a:t>
            </a:r>
            <a:endParaRPr sz="1500" b="0" i="0" u="none" strike="noStrike" cap="none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" sz="15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lst.</a:t>
            </a:r>
            <a:r>
              <a:rPr lang="en" sz="1500" b="0" i="0" u="none" strike="noStrike" cap="none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append</a:t>
            </a:r>
            <a:r>
              <a:rPr lang="en" sz="15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500" b="0" i="0" u="none" strike="noStrike" cap="none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7</a:t>
            </a:r>
            <a:r>
              <a:rPr lang="en" sz="15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)</a:t>
            </a:r>
            <a:endParaRPr sz="1500" b="0" i="0" u="none" strike="noStrike" cap="none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" sz="15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lst.</a:t>
            </a:r>
            <a:r>
              <a:rPr lang="en" sz="1500" b="0" i="0" u="none" strike="noStrike" cap="none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extend</a:t>
            </a:r>
            <a:r>
              <a:rPr lang="en" sz="15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([</a:t>
            </a:r>
            <a:r>
              <a:rPr lang="en" sz="1500" b="0" i="0" u="none" strike="noStrike" cap="none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8</a:t>
            </a:r>
            <a:r>
              <a:rPr lang="en" sz="15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 b="0" i="0" u="none" strike="noStrike" cap="none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9</a:t>
            </a:r>
            <a:r>
              <a:rPr lang="en" sz="15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 b="0" i="0" u="none" strike="noStrike" cap="none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3</a:t>
            </a:r>
            <a:r>
              <a:rPr lang="en" sz="15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])</a:t>
            </a:r>
            <a:endParaRPr sz="1500" b="0" i="0" u="none" strike="noStrike" cap="none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" sz="15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lst.</a:t>
            </a:r>
            <a:r>
              <a:rPr lang="en" sz="1500" b="0" i="0" u="none" strike="noStrike" cap="none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insert</a:t>
            </a:r>
            <a:r>
              <a:rPr lang="en" sz="15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500" b="0" i="0" u="none" strike="noStrike" cap="none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</a:t>
            </a:r>
            <a:r>
              <a:rPr lang="en" sz="15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 b="0" i="0" u="none" strike="noStrike" cap="none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2.75</a:t>
            </a:r>
            <a:r>
              <a:rPr lang="en" sz="15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)</a:t>
            </a:r>
            <a:endParaRPr sz="1500" b="0" i="0" u="none" strike="noStrike" cap="none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" sz="15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lst.</a:t>
            </a:r>
            <a:r>
              <a:rPr lang="en" sz="1500" b="0" i="0" u="none" strike="noStrike" cap="none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remove</a:t>
            </a:r>
            <a:r>
              <a:rPr lang="en" sz="15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500" b="0" i="0" u="none" strike="noStrike" cap="none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3</a:t>
            </a:r>
            <a:r>
              <a:rPr lang="en" sz="15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)</a:t>
            </a:r>
            <a:endParaRPr sz="1500" b="0" i="0" u="none" strike="noStrike" cap="none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" sz="1500" b="0" i="0" u="none" strike="noStrike" cap="none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5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(lst.</a:t>
            </a:r>
            <a:r>
              <a:rPr lang="en" sz="1500" b="0" i="0" u="none" strike="noStrike" cap="none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pop</a:t>
            </a:r>
            <a:r>
              <a:rPr lang="en" sz="15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())</a:t>
            </a:r>
            <a:endParaRPr sz="1500" b="0" i="0" u="none" strike="noStrike" cap="none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" sz="1500" b="0" i="0" u="none" strike="noStrike" cap="none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5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(lst.</a:t>
            </a:r>
            <a:r>
              <a:rPr lang="en" sz="1500" b="0" i="0" u="none" strike="noStrike" cap="none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pop</a:t>
            </a:r>
            <a:r>
              <a:rPr lang="en" sz="15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500" b="0" i="0" u="none" strike="noStrike" cap="none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4</a:t>
            </a:r>
            <a:r>
              <a:rPr lang="en" sz="15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))</a:t>
            </a:r>
            <a:endParaRPr sz="1500" b="0" i="0" u="none" strike="noStrike" cap="none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" sz="15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lst[</a:t>
            </a:r>
            <a:r>
              <a:rPr lang="en" sz="1500" b="0" i="0" u="none" strike="noStrike" cap="none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</a:t>
            </a:r>
            <a:r>
              <a:rPr lang="en" sz="15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</a:t>
            </a:r>
            <a:r>
              <a:rPr lang="en" sz="1500" b="0" i="0" u="none" strike="noStrike" cap="none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5</a:t>
            </a:r>
            <a:r>
              <a:rPr lang="en" sz="15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 </a:t>
            </a:r>
            <a:r>
              <a:rPr lang="en" sz="1500" b="1" i="0" u="none" strike="noStrike" cap="none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5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[</a:t>
            </a:r>
            <a:r>
              <a:rPr lang="en" sz="1500" b="0" i="0" u="none" strike="noStrike" cap="none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20</a:t>
            </a:r>
            <a:r>
              <a:rPr lang="en" sz="15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 b="0" i="0" u="none" strike="noStrike" cap="none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21</a:t>
            </a:r>
            <a:r>
              <a:rPr lang="en" sz="15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 b="0" i="0" u="none" strike="noStrike" cap="none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22</a:t>
            </a:r>
            <a:r>
              <a:rPr lang="en" sz="15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</a:t>
            </a:r>
            <a:endParaRPr sz="1500" b="0" i="0" u="none" strike="noStrike" cap="none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" sz="15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lst2 </a:t>
            </a:r>
            <a:r>
              <a:rPr lang="en" sz="1500" b="1" i="0" u="none" strike="noStrike" cap="none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5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[</a:t>
            </a:r>
            <a:r>
              <a:rPr lang="en" sz="1500" b="0" i="0" u="none" strike="noStrike" cap="none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4</a:t>
            </a:r>
            <a:r>
              <a:rPr lang="en" sz="15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 b="0" i="0" u="none" strike="noStrike" cap="none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6</a:t>
            </a:r>
            <a:r>
              <a:rPr lang="en" sz="15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 b="0" i="0" u="none" strike="noStrike" cap="none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8</a:t>
            </a:r>
            <a:r>
              <a:rPr lang="en" sz="15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 b="0" i="0" u="none" strike="noStrike" cap="none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</a:t>
            </a:r>
            <a:r>
              <a:rPr lang="en" sz="15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 b="0" i="0" u="none" strike="noStrike" cap="none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0</a:t>
            </a:r>
            <a:r>
              <a:rPr lang="en" sz="15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</a:t>
            </a:r>
            <a:endParaRPr sz="1500" b="0" i="0" u="none" strike="noStrike" cap="none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" sz="15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lst2.</a:t>
            </a:r>
            <a:r>
              <a:rPr lang="en" sz="1500" b="0" i="0" u="none" strike="noStrike" cap="none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sort</a:t>
            </a:r>
            <a:r>
              <a:rPr lang="en" sz="15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()</a:t>
            </a:r>
            <a:endParaRPr sz="1500" b="0" i="0" u="none" strike="noStrike" cap="none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" sz="15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lst2.</a:t>
            </a:r>
            <a:r>
              <a:rPr lang="en" sz="1500" b="0" i="0" u="none" strike="noStrike" cap="none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reverse</a:t>
            </a:r>
            <a:r>
              <a:rPr lang="en" sz="15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()</a:t>
            </a:r>
            <a:endParaRPr sz="1500" b="0" i="0" u="none" strike="noStrike" cap="none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" sz="15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lst3 </a:t>
            </a:r>
            <a:r>
              <a:rPr lang="en" sz="1500" b="1" i="0" u="none" strike="noStrike" cap="none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5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lst2</a:t>
            </a:r>
            <a:endParaRPr sz="1500" b="0" i="0" u="none" strike="noStrike" cap="none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" sz="15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lst4 </a:t>
            </a:r>
            <a:r>
              <a:rPr lang="en" sz="1500" b="1" i="0" u="none" strike="noStrike" cap="none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5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lst2[:]</a:t>
            </a:r>
            <a:endParaRPr sz="1500" b="0" i="0" u="none" strike="noStrike" cap="none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" sz="15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lst2[</a:t>
            </a:r>
            <a:r>
              <a:rPr lang="en" sz="1500" b="1" i="0" u="none" strike="noStrike" cap="none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-</a:t>
            </a:r>
            <a:r>
              <a:rPr lang="en" sz="1500" b="0" i="0" u="none" strike="noStrike" cap="none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</a:t>
            </a:r>
            <a:r>
              <a:rPr lang="en" sz="15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]= </a:t>
            </a:r>
            <a:r>
              <a:rPr lang="en" sz="1500" b="0" i="0" u="none" strike="noStrike" cap="none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17</a:t>
            </a:r>
            <a:endParaRPr sz="1500" b="0" i="0" u="none" strike="noStrike" cap="none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363" name="Google Shape;363;g3f373fa6c80_0_693"/>
          <p:cNvSpPr/>
          <p:nvPr/>
        </p:nvSpPr>
        <p:spPr>
          <a:xfrm>
            <a:off x="6001588" y="225975"/>
            <a:ext cx="2181000" cy="640500"/>
          </a:xfrm>
          <a:prstGeom prst="roundRect">
            <a:avLst>
              <a:gd name="adj" fmla="val 16667"/>
            </a:avLst>
          </a:prstGeom>
          <a:solidFill>
            <a:srgbClr val="3A4C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" sz="2400" b="1" i="0" u="sng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Python Tutor</a:t>
            </a:r>
            <a:endParaRPr sz="2400" b="1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4" name="Google Shape;364;g3f373fa6c80_0_69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"/>
              <a:t>7</a:t>
            </a:fld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Google Shape;369;g3f43459481c_0_108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8</a:t>
            </a:fld>
            <a:endParaRPr/>
          </a:p>
        </p:txBody>
      </p:sp>
      <p:sp>
        <p:nvSpPr>
          <p:cNvPr id="370" name="Google Shape;370;g3f43459481c_0_1084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520600" cy="354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" sz="2400"/>
              <a:t>Modifying Lists</a:t>
            </a:r>
            <a:endParaRPr sz="2400"/>
          </a:p>
          <a:p>
            <a:pPr marL="45720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" sz="2400"/>
              <a:t>Loops and Lists</a:t>
            </a:r>
            <a:endParaRPr sz="2400"/>
          </a:p>
          <a:p>
            <a:pPr marL="45720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" sz="2400"/>
              <a:t>Nested Lists</a:t>
            </a:r>
            <a:endParaRPr sz="2400"/>
          </a:p>
          <a:p>
            <a:pPr marL="0" lvl="0" indent="0" algn="l" rtl="0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 sz="2400"/>
          </a:p>
        </p:txBody>
      </p:sp>
      <p:sp>
        <p:nvSpPr>
          <p:cNvPr id="371" name="Google Shape;371;g3f43459481c_0_1084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Today’s Roadmap</a:t>
            </a:r>
            <a:endParaRPr/>
          </a:p>
        </p:txBody>
      </p:sp>
      <p:sp>
        <p:nvSpPr>
          <p:cNvPr id="372" name="Google Shape;372;g3f43459481c_0_1084"/>
          <p:cNvSpPr/>
          <p:nvPr/>
        </p:nvSpPr>
        <p:spPr>
          <a:xfrm>
            <a:off x="5878300" y="2251500"/>
            <a:ext cx="2181000" cy="640500"/>
          </a:xfrm>
          <a:prstGeom prst="roundRect">
            <a:avLst>
              <a:gd name="adj" fmla="val 16667"/>
            </a:avLst>
          </a:prstGeom>
          <a:solidFill>
            <a:srgbClr val="3A4C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u="sng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Jupyter Hub</a:t>
            </a:r>
            <a:endParaRPr sz="2400" b="1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g3f43459481c_0_1161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List Modification Examples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8" name="Google Shape;378;g3f43459481c_0_1161"/>
          <p:cNvSpPr/>
          <p:nvPr/>
        </p:nvSpPr>
        <p:spPr>
          <a:xfrm>
            <a:off x="592800" y="1048450"/>
            <a:ext cx="7958400" cy="3453000"/>
          </a:xfrm>
          <a:prstGeom prst="roundRect">
            <a:avLst>
              <a:gd name="adj" fmla="val 628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lst </a:t>
            </a:r>
            <a:r>
              <a:rPr lang="en" sz="1500" b="1" dirty="0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5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[</a:t>
            </a:r>
            <a:r>
              <a:rPr lang="en" sz="1500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10</a:t>
            </a:r>
            <a:r>
              <a:rPr lang="en" sz="15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12</a:t>
            </a:r>
            <a:r>
              <a:rPr lang="en" sz="15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23</a:t>
            </a:r>
            <a:r>
              <a:rPr lang="en" sz="15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54</a:t>
            </a:r>
            <a:r>
              <a:rPr lang="en" sz="15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15</a:t>
            </a:r>
            <a:r>
              <a:rPr lang="en" sz="15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</a:t>
            </a:r>
            <a:endParaRPr sz="1500" dirty="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lst.</a:t>
            </a:r>
            <a:r>
              <a:rPr lang="en" sz="1500" dirty="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append</a:t>
            </a:r>
            <a:r>
              <a:rPr lang="en" sz="15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500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7</a:t>
            </a:r>
            <a:r>
              <a:rPr lang="en" sz="15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)</a:t>
            </a:r>
            <a:endParaRPr sz="1500" dirty="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lst.</a:t>
            </a:r>
            <a:r>
              <a:rPr lang="en" sz="1500" dirty="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extend</a:t>
            </a:r>
            <a:r>
              <a:rPr lang="en" sz="15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([</a:t>
            </a:r>
            <a:r>
              <a:rPr lang="en" sz="1500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8</a:t>
            </a:r>
            <a:r>
              <a:rPr lang="en" sz="15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9</a:t>
            </a:r>
            <a:r>
              <a:rPr lang="en" sz="15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3</a:t>
            </a:r>
            <a:r>
              <a:rPr lang="en" sz="15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])</a:t>
            </a:r>
            <a:endParaRPr sz="1500" dirty="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lst.</a:t>
            </a:r>
            <a:r>
              <a:rPr lang="en" sz="1500" dirty="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insert</a:t>
            </a:r>
            <a:r>
              <a:rPr lang="en" sz="15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500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</a:t>
            </a:r>
            <a:r>
              <a:rPr lang="en" sz="15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2.75</a:t>
            </a:r>
            <a:r>
              <a:rPr lang="en" sz="15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)</a:t>
            </a:r>
            <a:endParaRPr sz="1500" dirty="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lst.</a:t>
            </a:r>
            <a:r>
              <a:rPr lang="en" sz="1500" dirty="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remove</a:t>
            </a:r>
            <a:r>
              <a:rPr lang="en" sz="15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500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3</a:t>
            </a:r>
            <a:r>
              <a:rPr lang="en" sz="15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)</a:t>
            </a:r>
            <a:endParaRPr sz="1500" dirty="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5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(lst.</a:t>
            </a:r>
            <a:r>
              <a:rPr lang="en" sz="1500" dirty="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pop</a:t>
            </a:r>
            <a:r>
              <a:rPr lang="en" sz="15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())</a:t>
            </a:r>
            <a:endParaRPr sz="1500" dirty="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5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(lst.</a:t>
            </a:r>
            <a:r>
              <a:rPr lang="en" sz="1500" dirty="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pop</a:t>
            </a:r>
            <a:r>
              <a:rPr lang="en" sz="15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500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4</a:t>
            </a:r>
            <a:r>
              <a:rPr lang="en" sz="15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))</a:t>
            </a:r>
            <a:endParaRPr sz="1500" dirty="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lst[</a:t>
            </a:r>
            <a:r>
              <a:rPr lang="en" sz="1500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</a:t>
            </a:r>
            <a:r>
              <a:rPr lang="en" sz="15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</a:t>
            </a:r>
            <a:r>
              <a:rPr lang="en" sz="1500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5</a:t>
            </a:r>
            <a:r>
              <a:rPr lang="en" sz="15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 </a:t>
            </a:r>
            <a:r>
              <a:rPr lang="en" sz="1500" b="1" dirty="0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5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[</a:t>
            </a:r>
            <a:r>
              <a:rPr lang="en" sz="1500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20</a:t>
            </a:r>
            <a:r>
              <a:rPr lang="en" sz="15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21</a:t>
            </a:r>
            <a:r>
              <a:rPr lang="en" sz="15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22</a:t>
            </a:r>
            <a:r>
              <a:rPr lang="en" sz="15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</a:t>
            </a:r>
            <a:endParaRPr sz="1500" dirty="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lst2 </a:t>
            </a:r>
            <a:r>
              <a:rPr lang="en" sz="1500" b="1" dirty="0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5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[</a:t>
            </a:r>
            <a:r>
              <a:rPr lang="en" sz="1500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4</a:t>
            </a:r>
            <a:r>
              <a:rPr lang="en" sz="15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6</a:t>
            </a:r>
            <a:r>
              <a:rPr lang="en" sz="15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8</a:t>
            </a:r>
            <a:r>
              <a:rPr lang="en" sz="15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</a:t>
            </a:r>
            <a:r>
              <a:rPr lang="en" sz="15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0</a:t>
            </a:r>
            <a:r>
              <a:rPr lang="en" sz="15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</a:t>
            </a:r>
            <a:endParaRPr sz="1500" dirty="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lst2.</a:t>
            </a:r>
            <a:r>
              <a:rPr lang="en" sz="1500" dirty="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sort</a:t>
            </a:r>
            <a:r>
              <a:rPr lang="en" sz="15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()</a:t>
            </a:r>
            <a:endParaRPr sz="1500" dirty="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lst2.</a:t>
            </a:r>
            <a:r>
              <a:rPr lang="en" sz="1500" dirty="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reverse</a:t>
            </a:r>
            <a:r>
              <a:rPr lang="en" sz="15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()</a:t>
            </a:r>
            <a:endParaRPr sz="1500" dirty="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lst3 </a:t>
            </a:r>
            <a:r>
              <a:rPr lang="en" sz="1500" b="1" dirty="0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5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lst2		</a:t>
            </a:r>
            <a:r>
              <a:rPr lang="en" sz="1500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# Creates a reference to lst2</a:t>
            </a:r>
            <a:endParaRPr sz="1500" dirty="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lst4 </a:t>
            </a:r>
            <a:r>
              <a:rPr lang="en" sz="1500" b="1" dirty="0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5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lst2[:]		</a:t>
            </a:r>
            <a:r>
              <a:rPr lang="en" sz="1500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# Creates a copy of lst2</a:t>
            </a:r>
            <a:endParaRPr sz="1500" dirty="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lst2[</a:t>
            </a:r>
            <a:r>
              <a:rPr lang="en" sz="1500" b="1" dirty="0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-</a:t>
            </a:r>
            <a:r>
              <a:rPr lang="en" sz="1500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</a:t>
            </a:r>
            <a:r>
              <a:rPr lang="en" sz="15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]= </a:t>
            </a:r>
            <a:r>
              <a:rPr lang="en" sz="1500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17</a:t>
            </a:r>
            <a:endParaRPr sz="1500" dirty="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379" name="Google Shape;379;g3f43459481c_0_1161"/>
          <p:cNvSpPr/>
          <p:nvPr/>
        </p:nvSpPr>
        <p:spPr>
          <a:xfrm>
            <a:off x="6001588" y="225975"/>
            <a:ext cx="2181000" cy="640500"/>
          </a:xfrm>
          <a:prstGeom prst="roundRect">
            <a:avLst>
              <a:gd name="adj" fmla="val 16667"/>
            </a:avLst>
          </a:prstGeom>
          <a:solidFill>
            <a:srgbClr val="3A4C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u="sng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Python Tutor</a:t>
            </a: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0" name="Google Shape;380;g3f43459481c_0_116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9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UW Simple Lecture Slides">
  <a:themeElements>
    <a:clrScheme name="Simple Light">
      <a:dk1>
        <a:srgbClr val="434343"/>
      </a:dk1>
      <a:lt1>
        <a:srgbClr val="FFFFFF"/>
      </a:lt1>
      <a:dk2>
        <a:srgbClr val="767676"/>
      </a:dk2>
      <a:lt2>
        <a:srgbClr val="FDF6E7"/>
      </a:lt2>
      <a:accent1>
        <a:srgbClr val="475D9A"/>
      </a:accent1>
      <a:accent2>
        <a:srgbClr val="8264A6"/>
      </a:accent2>
      <a:accent3>
        <a:srgbClr val="577656"/>
      </a:accent3>
      <a:accent4>
        <a:srgbClr val="AB5457"/>
      </a:accent4>
      <a:accent5>
        <a:srgbClr val="C48554"/>
      </a:accent5>
      <a:accent6>
        <a:srgbClr val="DAB153"/>
      </a:accent6>
      <a:hlink>
        <a:srgbClr val="475D9A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UW Simple Lecture Slides">
  <a:themeElements>
    <a:clrScheme name="Simple Light">
      <a:dk1>
        <a:srgbClr val="434343"/>
      </a:dk1>
      <a:lt1>
        <a:srgbClr val="FFFFFF"/>
      </a:lt1>
      <a:dk2>
        <a:srgbClr val="767676"/>
      </a:dk2>
      <a:lt2>
        <a:srgbClr val="FDF6E7"/>
      </a:lt2>
      <a:accent1>
        <a:srgbClr val="475D9A"/>
      </a:accent1>
      <a:accent2>
        <a:srgbClr val="8264A6"/>
      </a:accent2>
      <a:accent3>
        <a:srgbClr val="577656"/>
      </a:accent3>
      <a:accent4>
        <a:srgbClr val="AB5457"/>
      </a:accent4>
      <a:accent5>
        <a:srgbClr val="C48554"/>
      </a:accent5>
      <a:accent6>
        <a:srgbClr val="DAB153"/>
      </a:accent6>
      <a:hlink>
        <a:srgbClr val="475D9A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UW Simple Lecture Slides">
  <a:themeElements>
    <a:clrScheme name="Simple Light">
      <a:dk1>
        <a:srgbClr val="434343"/>
      </a:dk1>
      <a:lt1>
        <a:srgbClr val="FFFFFF"/>
      </a:lt1>
      <a:dk2>
        <a:srgbClr val="767676"/>
      </a:dk2>
      <a:lt2>
        <a:srgbClr val="FDF6E7"/>
      </a:lt2>
      <a:accent1>
        <a:srgbClr val="475D9A"/>
      </a:accent1>
      <a:accent2>
        <a:srgbClr val="8264A6"/>
      </a:accent2>
      <a:accent3>
        <a:srgbClr val="577656"/>
      </a:accent3>
      <a:accent4>
        <a:srgbClr val="AB5457"/>
      </a:accent4>
      <a:accent5>
        <a:srgbClr val="C48554"/>
      </a:accent5>
      <a:accent6>
        <a:srgbClr val="DAB153"/>
      </a:accent6>
      <a:hlink>
        <a:srgbClr val="475D9A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1825</Words>
  <Application>Microsoft Office PowerPoint</Application>
  <PresentationFormat>On-screen Show (16:9)</PresentationFormat>
  <Paragraphs>263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Courier New</vt:lpstr>
      <vt:lpstr>Calibri</vt:lpstr>
      <vt:lpstr>Roboto Mono</vt:lpstr>
      <vt:lpstr>UW Simple Lecture Slides</vt:lpstr>
      <vt:lpstr>UW Simple Lecture Slides</vt:lpstr>
      <vt:lpstr>UW Simple Lecture Slides</vt:lpstr>
      <vt:lpstr>More Lists</vt:lpstr>
      <vt:lpstr>Announcements</vt:lpstr>
      <vt:lpstr>What is a List?</vt:lpstr>
      <vt:lpstr>Rearrange elements in a list </vt:lpstr>
      <vt:lpstr>Querying Lists Summary </vt:lpstr>
      <vt:lpstr>Modifying Lists Summary </vt:lpstr>
      <vt:lpstr>List Modification Examples </vt:lpstr>
      <vt:lpstr>Today’s Roadmap</vt:lpstr>
      <vt:lpstr>List Modification Examples </vt:lpstr>
      <vt:lpstr>Think Pair Share:  What will convert a into [1, 2, 3, 4, 5]?</vt:lpstr>
      <vt:lpstr>Exercise: list lookup</vt:lpstr>
      <vt:lpstr>Exercise: list lookup (for-each loop)</vt:lpstr>
      <vt:lpstr>Exercise: list lookup (using indexing)</vt:lpstr>
      <vt:lpstr>Nested Lists</vt:lpstr>
      <vt:lpstr>Visualizing Nested Lists using Grids</vt:lpstr>
      <vt:lpstr>Think Pair Share</vt:lpstr>
      <vt:lpstr>Traversing through a Nested List</vt:lpstr>
      <vt:lpstr>A list of lists of lists?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Adrian Salguero</cp:lastModifiedBy>
  <cp:revision>1</cp:revision>
  <dcterms:modified xsi:type="dcterms:W3CDTF">2026-07-10T15:19:21Z</dcterms:modified>
</cp:coreProperties>
</file>