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2" r:id="rId2"/>
  </p:sldMasterIdLst>
  <p:notesMasterIdLst>
    <p:notesMasterId r:id="rId3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embeddedFontLst>
    <p:embeddedFont>
      <p:font typeface="Roboto Mono" panose="00000009000000000000" pitchFamily="49" charset="0"/>
      <p:regular r:id="rId37"/>
      <p:bold r:id="rId38"/>
      <p:italic r:id="rId39"/>
      <p:boldItalic r:id="rId4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5" roundtripDataSignature="AMtx7mi21icMg0R8XbQ7RN0uHWpV5So78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67F49A-9A23-4405-BBA9-2D7CCAD8C2E5}" v="1" dt="2026-07-08T17:57:20.265"/>
  </p1510:revLst>
</p1510:revInfo>
</file>

<file path=ppt/tableStyles.xml><?xml version="1.0" encoding="utf-8"?>
<a:tblStyleLst xmlns:a="http://schemas.openxmlformats.org/drawingml/2006/main" def="{0840DC81-BA2C-4E2B-A25C-D9FB316B113E}">
  <a:tblStyle styleId="{0840DC81-BA2C-4E2B-A25C-D9FB316B113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99" d="100"/>
          <a:sy n="199" d="100"/>
        </p:scale>
        <p:origin x="684" y="1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font" Target="fonts/font3.fntdata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45" Type="http://customschemas.google.com/relationships/presentationmetadata" Target="meta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49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8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microsoft.com/office/2015/10/relationships/revisionInfo" Target="revisionInfo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font" Target="fonts/font2.fntdata"/><Relationship Id="rId46" Type="http://schemas.openxmlformats.org/officeDocument/2006/relationships/presProps" Target="presProps.xml"/><Relationship Id="rId20" Type="http://schemas.openxmlformats.org/officeDocument/2006/relationships/slide" Target="slides/slide1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Salguero" userId="f921b06be2346e4d" providerId="LiveId" clId="{42694335-63BB-46EC-AF38-63FE051D1C63}"/>
    <pc:docChg chg="modSld">
      <pc:chgData name="Adrian Salguero" userId="f921b06be2346e4d" providerId="LiveId" clId="{42694335-63BB-46EC-AF38-63FE051D1C63}" dt="2026-07-08T17:57:20.264" v="0"/>
      <pc:docMkLst>
        <pc:docMk/>
      </pc:docMkLst>
      <pc:sldChg chg="modNotes">
        <pc:chgData name="Adrian Salguero" userId="f921b06be2346e4d" providerId="LiveId" clId="{42694335-63BB-46EC-AF38-63FE051D1C63}" dt="2026-07-08T17:57:20.264" v="0"/>
        <pc:sldMkLst>
          <pc:docMk/>
          <pc:sldMk cId="0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render.html#code=%23%20Want%3A%209%204%207%0Aa%20%3D%20%5B2,%207,%203,%209,%204%5D%20%20%0Aprint%28a%5B4%5D,%20a%5B5%5D,%20a%5B2%5D%29%20%20%20%20%20%23%20A%0Aprint%28a%5B3%5D,%20a%5B-1%5D,%20a%5B1%5D%29%20%20%20%20%23%20B%0Aprint%28a%5B4%3A6%5D,%20a%5B2%5D%29%20%20%20%20%20%20%20%20%20%23%20C%0Aprint%28a%5B9%5D,%20a%5B4%5D,%20a%5B7%5D%29%20%20%20%20%20%23%20D%0Aprint%28a%5B3%5D,%20a%5B5%5D,%20a%5B1%5D%29%20%20%20%20%20%23%20E&amp;cumulative=false&amp;curInstr=2&amp;heapPrimitives=false&amp;mode=display&amp;origin=opt-frontend.js&amp;py=311&amp;rawInputLstJSON=%5B%5D&amp;textReferences=false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ef6940a823_0_3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g3ef6940a823_0_3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3f373fa6c80_0_3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3f373fa6c80_0_3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3f373fa6c80_0_3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Google Shape;309;g3f373fa6c80_0_3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3f373fa6c80_0_3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6" name="Google Shape;326;g3f373fa6c80_0_3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f373fa6c80_0_4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3f373fa6c80_0_4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3f373fa6c80_0_4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3f373fa6c80_0_4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3f373fa6c80_0_4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3f373fa6c80_0_4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 Want: 9 4 7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= [2, 7, 3, 9, 4]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print(a[4], a[5], a[2])     # A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print(a[3], a[-1], a[1])    # B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print(a[4:6], a[2])         # C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print(a[9], a[4], a[7])     # 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print(a[3], a[5], a[1])     # 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Python Tutor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g3f373fa6c80_0_4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9" name="Google Shape;369;g3f373fa6c80_0_4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g3f373fa6c80_0_4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1" name="Google Shape;381;g3f373fa6c80_0_4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3f373fa6c80_0_4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Google Shape;392;g3f373fa6c80_0_4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3f373fa6c80_0_4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" name="Google Shape;402;g3f373fa6c80_0_4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ef6940a8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3" name="Google Shape;213;g3ef6940a8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g3f373fa6c80_0_4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1" name="Google Shape;411;g3f373fa6c80_0_4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3f373fa6c80_0_4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3f373fa6c80_0_4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g3f373fa6c80_0_4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6" name="Google Shape;426;g3f373fa6c80_0_4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g3f373fa6c80_0_4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4" name="Google Shape;434;g3f373fa6c80_0_4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g3f373fa6c80_0_5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7" name="Google Shape;447;g3f373fa6c80_0_5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g3f373fa6c80_0_5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9" name="Google Shape;459;g3f373fa6c80_0_5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3f373fa6c80_0_5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" name="Google Shape;467;g3f373fa6c80_0_5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g3f373fa6c80_0_5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5" name="Google Shape;485;g3f373fa6c80_0_5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g3f373fa6c80_0_5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7" name="Google Shape;497;g3f373fa6c80_0_5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g3f373fa6c80_0_6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9" name="Google Shape;509;g3f373fa6c80_0_6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Replaces a list with another list. Note that a list can contain only one element, or could even be empty [] !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f373fa6c80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f373fa6c80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g3f373fa6c80_0_6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1" name="Google Shape;521;g3f373fa6c80_0_6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3f373fa6c80_0_6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3f373fa6c80_0_6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g3f373fa6c80_0_6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" name="Google Shape;542;g3f373fa6c80_0_6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g3f373fa6c80_0_6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9" name="Google Shape;549;g3f373fa6c80_0_6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f373fa6c80_0_2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3f373fa6c80_0_2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f373fa6c80_0_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3f373fa6c80_0_2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Slide from lecture 4 26wi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3f373fa6c80_0_2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3f373fa6c80_0_2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Slide from lecture 4 26wi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f373fa6c80_0_3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3f373fa6c80_0_3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3f373fa6c80_0_3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3f373fa6c80_0_3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could be useful for storing data!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The list of integers could represent people standing in line to buy concert tickets, and how many tickets each person wants to buy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Char char="-"/>
            </a:pPr>
            <a:r>
              <a:rPr lang="en"/>
              <a:t>The list of strings could be a document you want to analyze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3f373fa6c80_0_3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3f373fa6c80_0_3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g3ef67936621_0_21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" name="Google Shape;13;g3ef67936621_0_2135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g3ef67936621_0_2135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g3ef67936621_0_2135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ef67936621_0_216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g3ef67936621_0_2162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g3ef67936621_0_216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5" name="Google Shape;55;g3ef67936621_0_216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6" name="Google Shape;56;g3ef67936621_0_216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g3ef67936621_0_216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g3ef67936621_0_2162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g3ef67936621_0_2162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Lists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ef67936621_0_2180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2" name="Google Shape;62;g3ef67936621_0_218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ef67936621_0_218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ef67936621_0_2189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g3ef67936621_0_2189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 sz="14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g3ef67936621_0_2189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g3ef67936621_0_2189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g3ef67936621_0_2189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g3ef67936621_0_2189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g3ef67936621_0_2189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g3ef67936621_0_2189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g3ef67936621_0_2189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g3ef67936621_0_2189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g3ef67936621_0_2189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g3ef67936621_0_2189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g3ef67936621_0_2189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 i="0" u="none" strike="noStrike" cap="none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g3ef67936621_0_2189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3ef67936621_0_2189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g3ef67936621_0_2189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g3ef67936621_0_2189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g3ef67936621_0_2189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g3ef67936621_0_2189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3ef67936621_0_2189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3ef67936621_0_2189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3ef67936621_0_2189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g3ef67936621_0_218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9" name="Google Shape;89;g3ef67936621_0_2189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g3ef67936621_0_2189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g3ef67936621_0_2189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g3ef67936621_0_2189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3ef67936621_0_2189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3ef67936621_0_2189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3ef67936621_0_2189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3ef67936621_0_2189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3ef67936621_0_2189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g3ef67936621_0_2189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1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3ef67936621_0_2189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3ef67936621_0_2189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g3ef67936621_0_2189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f373fa6c80_0_1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0" name="Google Shape;110;g3f373fa6c80_0_115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g3f373fa6c80_0_115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g3f373fa6c80_0_115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f373fa6c80_0_1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5" name="Google Shape;115;g3f373fa6c80_0_120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f373fa6c80_0_1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8" name="Google Shape;118;g3f373fa6c80_0_12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9" name="Google Shape;119;g3f373fa6c80_0_12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f373fa6c80_0_1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2" name="Google Shape;122;g3f373fa6c80_0_127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3" name="Google Shape;123;g3f373fa6c80_0_127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4" name="Google Shape;124;g3f373fa6c80_0_12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f373fa6c80_0_13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g3f373fa6c80_0_1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f373fa6c80_0_1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0" name="Google Shape;130;g3f373fa6c80_0_13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g3f373fa6c80_0_135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ef67936621_0_21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" name="Google Shape;18;g3ef67936621_0_214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g3ef67936621_0_214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f373fa6c80_0_139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4" name="Google Shape;134;g3f373fa6c80_0_13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f373fa6c80_0_14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7" name="Google Shape;137;g3f373fa6c80_0_142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g3f373fa6c80_0_14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39" name="Google Shape;139;g3f373fa6c80_0_14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0" name="Google Shape;140;g3f373fa6c80_0_14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1" name="Google Shape;141;g3f373fa6c80_0_14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2" name="Google Shape;142;g3f373fa6c80_0_142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g3f373fa6c80_0_142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Lists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f373fa6c80_0_15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6" name="Google Shape;146;g3f373fa6c80_0_151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g3f373fa6c80_0_15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8" name="Google Shape;148;g3f373fa6c80_0_15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49" name="Google Shape;149;g3f373fa6c80_0_151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g3f373fa6c80_0_151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Lists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g3f373fa6c80_0_151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152" name="Google Shape;152;g3f373fa6c80_0_151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f373fa6c80_0_160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55" name="Google Shape;155;g3f373fa6c80_0_16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f373fa6c80_0_16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58" name="Google Shape;158;g3f373fa6c80_0_16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9" name="Google Shape;159;g3f373fa6c80_0_16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f373fa6c80_0_16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f373fa6c80_0_169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g3f373fa6c80_0_169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g3f373fa6c80_0_169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g3f373fa6c80_0_169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g3f373fa6c80_0_169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g3f373fa6c80_0_169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g3f373fa6c80_0_169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g3f373fa6c80_0_169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g3f373fa6c80_0_169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f373fa6c80_0_169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g3f373fa6c80_0_169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g3f373fa6c80_0_169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3f373fa6c80_0_169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3f373fa6c80_0_169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3f373fa6c80_0_169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g3f373fa6c80_0_169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g3f373fa6c80_0_169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3f373fa6c80_0_169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g3f373fa6c80_0_169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g3f373fa6c80_0_169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g3f373fa6c80_0_169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3f373fa6c80_0_169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3f373fa6c80_0_16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6" name="Google Shape;186;g3f373fa6c80_0_169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3f373fa6c80_0_169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3f373fa6c80_0_169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g3f373fa6c80_0_169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g3f373fa6c80_0_169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g3f373fa6c80_0_169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3f373fa6c80_0_169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3f373fa6c80_0_169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g3f373fa6c80_0_169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g3f373fa6c80_0_169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i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g3f373fa6c80_0_169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g3f373fa6c80_0_169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g3f373fa6c80_0_169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ef67936621_0_218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2" name="Google Shape;22;g3ef67936621_0_218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g3ef67936621_0_21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3ef67936621_0_217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g3ef67936621_0_2171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g3ef67936621_0_217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" name="Google Shape;28;g3ef67936621_0_217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g3ef67936621_0_2171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g3ef67936621_0_2171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Nested Loops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g3ef67936621_0_2171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32" name="Google Shape;32;g3ef67936621_0_2171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ef67936621_0_21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" name="Google Shape;35;g3ef67936621_0_2140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3ef67936621_0_21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" name="Google Shape;38;g3ef67936621_0_2147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g3ef67936621_0_2147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g3ef67936621_0_214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ef67936621_0_215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g3ef67936621_0_215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ef67936621_0_21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6" name="Google Shape;46;g3ef67936621_0_215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g3ef67936621_0_2155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ef67936621_0_2159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0" name="Google Shape;50;g3ef67936621_0_21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g3ef67936621_0_2129" descr="University of Washington &quot;W&quot; logo in purpl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g3ef67936621_0_21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Google Shape;8;g3ef67936621_0_2129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Lists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g3ef67936621_0_212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g3ef67936621_0_212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g3f373fa6c80_0_109" descr="University of Washington &quot;W&quot; logo in purple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g3f373fa6c80_0_10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5" name="Google Shape;105;g3f373fa6c80_0_109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Lists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g3f373fa6c80_0_10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7" name="Google Shape;107;g3f373fa6c80_0_10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render.html#code=a%20%3D%20%5B3,%2012,%2010,%207,%209,%207%5D%0Aprint%28a%5B0%5D%29%0Aprint%28a%5B5%5D%29%0A%23print%28a%5B6%5D%29%20%20%23%20IndexError%3A%20list%20index%20out%20of%20range%20%20%0Aprint%28a%5B-1%5D%29%20%23%20last%20element%20in%20list%0Aprint%28a%5B-2%5D%29%20%23%20next%20to%20last%20element%0A%0Aprint%28a%5B1%3A3%5D%29%0Aprint%28a%5B2%3A5%5D%29%0Aprint%28a%5B%3A%5D%29%0Aprint%28a%5B0%3Alen%28a%29%5D%29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render.html#code=a%20%3D%20%5B3,%2012,%2010,%207,%209,%207%5D%0Aprint%289%20in%20a%29%0Aprint%2816%20in%20a%29%0Aprint%28a.index%287%29%29%0A%23print%28a.index%2816%29%29%0Aprint%28a.count%287%29%29%20%0Aprint%28a.count%2816%29%29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160/26su/programming_activitie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urses.cs.washington.edu/courses/cse160/26su/homework/a2/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render.html#code=lst%20%3D%20%5B1,%202,%203,%204%5D%0Alst.append%285%29%0Alst.extend%28%5B6,%207,%208%5D%29%0Alst.insert%283,%203.5%29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render.html#code=lst%20%3D%20%5B1,%202,%203,%204,%205,%206,%207%5D%0Aprint%28lst.pop%28%29%29%0Aprint%28lst.pop%281%29%29%0Alst.remove%283%29%0Alst%5B3%5D%20%3D%20'blue'%0Alst%5B1%3A3%5D%20%3D%20%5B10,%2011,%2012%5D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render.html#code=lst%20%3D%20%5B10,%2012,%2023,%2054,%2015%5D%0Alst.append%287%29%0Alst.extend%28%5B8,%209,%203%5D%29%0Alst.insert%282,%202.75%29%0Alst.remove%283%29%0Aprint%28lst.pop%28%29%29%0Aprint%28lst.pop%284%29%29%0Alst%5B1%3A5%5D%20%3D%20%5B20,%2021,%2022%5D%0Alst2%20%3D%20%5B4,%206,%208,%202,%200%5D%0Alst2.sort%28%29%0Alst2.reverse%28%29%0Alst3%20%3D%20lst2%0Alst4%20%3D%20lst2%5B%3A%5D%0Alst2%5B-1%5D%3D%2017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jupyter.rttl.uw.edu/2026-summer-cse-160-a/hub/user-redirect/lab/tree/COURSE_MATERIALS/lectures/lec07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render.html#code=x%20%3D%20%5B1,%202,%203%5D%0Aa%20%3D%20%5B3,%201,%202%20*%202,%201,%2010%20/%202,%2010%20-%201%5D%0Ab%20%3D%20%5B5,%203,%20'hi'%5D%0Ac%20%3D%20%5B4,%20'a',%20a%5D%0Ad%20%3D%20%5B%5B1,%202%5D,%20%5B3,%204%5D,%20%5B5,%206%5D%5D&amp;cumulative=false&amp;curInstr=0&amp;heapPrimitives=false&amp;mode=display&amp;origin=opt-frontend.js&amp;py=311&amp;rawInputLstJSON=%5B%5D&amp;textReferences=fals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ef6940a823_0_319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/>
              <a:t>Summer 2026</a:t>
            </a:r>
            <a:endParaRPr/>
          </a:p>
        </p:txBody>
      </p:sp>
      <p:sp>
        <p:nvSpPr>
          <p:cNvPr id="204" name="Google Shape;204;g3ef6940a823_0_319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Lists</a:t>
            </a:r>
            <a:endParaRPr/>
          </a:p>
        </p:txBody>
      </p:sp>
      <p:sp>
        <p:nvSpPr>
          <p:cNvPr id="205" name="Google Shape;205;g3ef6940a823_0_319"/>
          <p:cNvSpPr/>
          <p:nvPr/>
        </p:nvSpPr>
        <p:spPr>
          <a:xfrm>
            <a:off x="138846" y="4717784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sz="1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g3ef6940a823_0_319"/>
          <p:cNvSpPr txBox="1"/>
          <p:nvPr/>
        </p:nvSpPr>
        <p:spPr>
          <a:xfrm>
            <a:off x="849528" y="4666069"/>
            <a:ext cx="8589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sz="14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g3ef6940a823_0_3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208" name="Google Shape;208;g3ef6940a823_0_319"/>
          <p:cNvSpPr txBox="1"/>
          <p:nvPr/>
        </p:nvSpPr>
        <p:spPr>
          <a:xfrm>
            <a:off x="7787175" y="3530275"/>
            <a:ext cx="1285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sz="18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9" name="Google Shape;209;g3ef6940a823_0_3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0173" y="414976"/>
            <a:ext cx="1495600" cy="1128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g3ef6940a823_0_319" title="slido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86562" y="3991974"/>
            <a:ext cx="1087025" cy="1090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3f373fa6c80_0_36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296" name="Google Shape;296;g3f373fa6c80_0_36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8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3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297" name="Google Shape;297;g3f373fa6c80_0_36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length of a list?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298" name="Google Shape;298;g3f373fa6c80_0_363"/>
          <p:cNvGraphicFramePr/>
          <p:nvPr/>
        </p:nvGraphicFramePr>
        <p:xfrm>
          <a:off x="3485700" y="3934525"/>
          <a:ext cx="4986750" cy="80766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997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"Four"</a:t>
                      </a:r>
                      <a:endParaRPr sz="1500"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"score</a:t>
                      </a:r>
                      <a:r>
                        <a:rPr lang="en" b="1"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"and"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"seven</a:t>
                      </a:r>
                      <a:r>
                        <a:rPr lang="en" b="1"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"years"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9" name="Google Shape;299;g3f373fa6c80_0_363"/>
          <p:cNvGraphicFramePr/>
          <p:nvPr/>
        </p:nvGraphicFramePr>
        <p:xfrm>
          <a:off x="760050" y="2982875"/>
          <a:ext cx="3863100" cy="79242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0" name="Google Shape;300;g3f373fa6c80_0_363"/>
          <p:cNvSpPr txBox="1"/>
          <p:nvPr/>
        </p:nvSpPr>
        <p:spPr>
          <a:xfrm>
            <a:off x="5976125" y="3323025"/>
            <a:ext cx="1353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 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indexes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1" name="Google Shape;301;g3f373fa6c80_0_363"/>
          <p:cNvCxnSpPr>
            <a:stCxn id="300" idx="1"/>
          </p:cNvCxnSpPr>
          <p:nvPr/>
        </p:nvCxnSpPr>
        <p:spPr>
          <a:xfrm rot="10800000">
            <a:off x="4511225" y="3179775"/>
            <a:ext cx="1464900" cy="374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2" name="Google Shape;302;g3f373fa6c80_0_363"/>
          <p:cNvCxnSpPr/>
          <p:nvPr/>
        </p:nvCxnSpPr>
        <p:spPr>
          <a:xfrm flipH="1">
            <a:off x="6183125" y="3657425"/>
            <a:ext cx="382200" cy="350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3" name="Google Shape;303;g3f373fa6c80_0_363"/>
          <p:cNvCxnSpPr/>
          <p:nvPr/>
        </p:nvCxnSpPr>
        <p:spPr>
          <a:xfrm>
            <a:off x="6788250" y="3689275"/>
            <a:ext cx="207000" cy="302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4" name="Google Shape;304;g3f373fa6c80_0_363"/>
          <p:cNvCxnSpPr/>
          <p:nvPr/>
        </p:nvCxnSpPr>
        <p:spPr>
          <a:xfrm>
            <a:off x="7122675" y="3689275"/>
            <a:ext cx="780300" cy="318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05" name="Google Shape;305;g3f373fa6c80_0_363"/>
          <p:cNvSpPr/>
          <p:nvPr/>
        </p:nvSpPr>
        <p:spPr>
          <a:xfrm>
            <a:off x="734250" y="1713350"/>
            <a:ext cx="7675500" cy="1154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important_document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"Four"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"score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",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"and"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"seven"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"years"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len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(ticket_buyers))	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6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len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(important_document))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5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06" name="Google Shape;306;g3f373fa6c80_0_363"/>
          <p:cNvSpPr txBox="1"/>
          <p:nvPr/>
        </p:nvSpPr>
        <p:spPr>
          <a:xfrm>
            <a:off x="514150" y="1136825"/>
            <a:ext cx="49869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len()</a:t>
            </a:r>
            <a:r>
              <a:rPr lang="en" sz="18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function, returns the length of a list.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3f373fa6c80_0_37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312" name="Google Shape;312;g3f373fa6c80_0_378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8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23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313" name="Google Shape;313;g3f373fa6c80_0_37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Referring to a single element of a list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314" name="Google Shape;314;g3f373fa6c80_0_378"/>
          <p:cNvGraphicFramePr/>
          <p:nvPr/>
        </p:nvGraphicFramePr>
        <p:xfrm>
          <a:off x="3485700" y="3934525"/>
          <a:ext cx="4986750" cy="80766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997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"Four"</a:t>
                      </a:r>
                      <a:endParaRPr sz="1500"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"score</a:t>
                      </a:r>
                      <a:r>
                        <a:rPr lang="en" b="1"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"and"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"seven</a:t>
                      </a:r>
                      <a:r>
                        <a:rPr lang="en" b="1"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"years"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15" name="Google Shape;315;g3f373fa6c80_0_378"/>
          <p:cNvGraphicFramePr/>
          <p:nvPr/>
        </p:nvGraphicFramePr>
        <p:xfrm>
          <a:off x="760050" y="2982875"/>
          <a:ext cx="3863100" cy="79242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6" name="Google Shape;316;g3f373fa6c80_0_378"/>
          <p:cNvSpPr txBox="1"/>
          <p:nvPr/>
        </p:nvSpPr>
        <p:spPr>
          <a:xfrm>
            <a:off x="5976125" y="3323025"/>
            <a:ext cx="1353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 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indexes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7" name="Google Shape;317;g3f373fa6c80_0_378"/>
          <p:cNvCxnSpPr>
            <a:stCxn id="316" idx="1"/>
          </p:cNvCxnSpPr>
          <p:nvPr/>
        </p:nvCxnSpPr>
        <p:spPr>
          <a:xfrm rot="10800000">
            <a:off x="4511225" y="3179775"/>
            <a:ext cx="1464900" cy="374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8" name="Google Shape;318;g3f373fa6c80_0_378"/>
          <p:cNvCxnSpPr/>
          <p:nvPr/>
        </p:nvCxnSpPr>
        <p:spPr>
          <a:xfrm flipH="1">
            <a:off x="6183125" y="3657425"/>
            <a:ext cx="382200" cy="350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9" name="Google Shape;319;g3f373fa6c80_0_378"/>
          <p:cNvCxnSpPr/>
          <p:nvPr/>
        </p:nvCxnSpPr>
        <p:spPr>
          <a:xfrm>
            <a:off x="6788250" y="3689275"/>
            <a:ext cx="207000" cy="302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0" name="Google Shape;320;g3f373fa6c80_0_378"/>
          <p:cNvCxnSpPr/>
          <p:nvPr/>
        </p:nvCxnSpPr>
        <p:spPr>
          <a:xfrm>
            <a:off x="7122675" y="3689275"/>
            <a:ext cx="780300" cy="318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21" name="Google Shape;321;g3f373fa6c80_0_378"/>
          <p:cNvSpPr/>
          <p:nvPr/>
        </p:nvSpPr>
        <p:spPr>
          <a:xfrm>
            <a:off x="734250" y="1713350"/>
            <a:ext cx="7675500" cy="1154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important_document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"Four"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"score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",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"and"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"seven"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"years"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(ticket_buyers[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		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12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(important_document[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"years"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22" name="Google Shape;322;g3f373fa6c80_0_378"/>
          <p:cNvSpPr txBox="1"/>
          <p:nvPr/>
        </p:nvSpPr>
        <p:spPr>
          <a:xfrm>
            <a:off x="592800" y="941550"/>
            <a:ext cx="2499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list_name[</a:t>
            </a:r>
            <a:r>
              <a:rPr lang="en"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index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g3f373fa6c80_0_378"/>
          <p:cNvSpPr txBox="1"/>
          <p:nvPr/>
        </p:nvSpPr>
        <p:spPr>
          <a:xfrm>
            <a:off x="3172917" y="929350"/>
            <a:ext cx="52995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an expression that evaluates to a single element of a list, stored at that index.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3f373fa6c80_0_39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Referring to a "slice" of a list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g3f373fa6c80_0_394"/>
          <p:cNvSpPr/>
          <p:nvPr/>
        </p:nvSpPr>
        <p:spPr>
          <a:xfrm>
            <a:off x="592800" y="2234550"/>
            <a:ext cx="7958400" cy="9870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important_document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"Four"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"score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",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"and"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"seven"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"years"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(important_document[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["and", "seven"]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(important_document[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["Four", "score", "and"]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30" name="Google Shape;330;g3f373fa6c80_0_394"/>
          <p:cNvSpPr txBox="1"/>
          <p:nvPr/>
        </p:nvSpPr>
        <p:spPr>
          <a:xfrm>
            <a:off x="592800" y="941553"/>
            <a:ext cx="79584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list_name[</a:t>
            </a:r>
            <a:r>
              <a:rPr lang="en"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start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end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an expression that evaluates to a "slice" or a sublist of a list.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sublist begins with the value stored at index </a:t>
            </a:r>
            <a:r>
              <a:rPr lang="en"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start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ends with the value stored at index </a:t>
            </a:r>
            <a:r>
              <a:rPr lang="en"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end - 1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331" name="Google Shape;331;g3f373fa6c80_0_394"/>
          <p:cNvGraphicFramePr/>
          <p:nvPr/>
        </p:nvGraphicFramePr>
        <p:xfrm>
          <a:off x="3485700" y="3934525"/>
          <a:ext cx="4986750" cy="80766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997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"Four"</a:t>
                      </a:r>
                      <a:endParaRPr sz="1500"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"score</a:t>
                      </a:r>
                      <a:r>
                        <a:rPr lang="en" b="1"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"and"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"seven</a:t>
                      </a:r>
                      <a:r>
                        <a:rPr lang="en" b="1"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"years"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32" name="Google Shape;332;g3f373fa6c80_0_394"/>
          <p:cNvCxnSpPr/>
          <p:nvPr/>
        </p:nvCxnSpPr>
        <p:spPr>
          <a:xfrm flipH="1">
            <a:off x="6183125" y="3657425"/>
            <a:ext cx="382200" cy="350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3" name="Google Shape;333;g3f373fa6c80_0_394"/>
          <p:cNvCxnSpPr/>
          <p:nvPr/>
        </p:nvCxnSpPr>
        <p:spPr>
          <a:xfrm>
            <a:off x="6788250" y="3689275"/>
            <a:ext cx="207000" cy="302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4" name="Google Shape;334;g3f373fa6c80_0_394"/>
          <p:cNvCxnSpPr/>
          <p:nvPr/>
        </p:nvCxnSpPr>
        <p:spPr>
          <a:xfrm>
            <a:off x="7122675" y="3689275"/>
            <a:ext cx="780300" cy="318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35" name="Google Shape;335;g3f373fa6c80_0_394"/>
          <p:cNvSpPr txBox="1"/>
          <p:nvPr/>
        </p:nvSpPr>
        <p:spPr>
          <a:xfrm>
            <a:off x="5976125" y="3323025"/>
            <a:ext cx="1353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 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indexes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36" name="Google Shape;336;g3f373fa6c80_0_394"/>
          <p:cNvCxnSpPr/>
          <p:nvPr/>
        </p:nvCxnSpPr>
        <p:spPr>
          <a:xfrm flipH="1">
            <a:off x="5148225" y="3751200"/>
            <a:ext cx="1082700" cy="350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37" name="Google Shape;337;g3f373fa6c80_0_394"/>
          <p:cNvCxnSpPr/>
          <p:nvPr/>
        </p:nvCxnSpPr>
        <p:spPr>
          <a:xfrm flipH="1">
            <a:off x="4176725" y="3553875"/>
            <a:ext cx="1799400" cy="468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38" name="Google Shape;338;g3f373fa6c80_0_39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3f373fa6c80_0_40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"slicing" details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g3f373fa6c80_0_408"/>
          <p:cNvSpPr txBox="1"/>
          <p:nvPr/>
        </p:nvSpPr>
        <p:spPr>
          <a:xfrm>
            <a:off x="592800" y="941553"/>
            <a:ext cx="7958400" cy="21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list_name[</a:t>
            </a:r>
            <a:r>
              <a:rPr lang="en"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start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end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an expression that evaluates to a "slice" or a sublist of a list.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sublist begins with the value stored at index </a:t>
            </a:r>
            <a:r>
              <a:rPr lang="en"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start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ends with the value stored at index </a:t>
            </a:r>
            <a:r>
              <a:rPr lang="en"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end - 1</a:t>
            </a:r>
            <a:endParaRPr sz="1800" b="1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"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start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omitted, it defaults to 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"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end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omitted, it defaults to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len()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the list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both are omitted, it evaluates to the whole list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g3f373fa6c80_0_408"/>
          <p:cNvSpPr/>
          <p:nvPr/>
        </p:nvSpPr>
        <p:spPr>
          <a:xfrm>
            <a:off x="592800" y="3065550"/>
            <a:ext cx="7958400" cy="8691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important_document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"Four"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"score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",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"and"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"seven"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"years"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(important_document[: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["Four", "score", "and"]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(important_document[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:])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["seven", "years"]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aphicFrame>
        <p:nvGraphicFramePr>
          <p:cNvPr id="346" name="Google Shape;346;g3f373fa6c80_0_408"/>
          <p:cNvGraphicFramePr/>
          <p:nvPr/>
        </p:nvGraphicFramePr>
        <p:xfrm>
          <a:off x="3485700" y="3934525"/>
          <a:ext cx="4986750" cy="80766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997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"Four"</a:t>
                      </a:r>
                      <a:endParaRPr sz="1500"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"score</a:t>
                      </a:r>
                      <a:r>
                        <a:rPr lang="en" b="1"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"and"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"seven</a:t>
                      </a:r>
                      <a:r>
                        <a:rPr lang="en" b="1"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"years"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7" name="Google Shape;347;g3f373fa6c80_0_40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3f373fa6c80_0_416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Indexing and Slicing Examples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g3f373fa6c80_0_416"/>
          <p:cNvSpPr/>
          <p:nvPr/>
        </p:nvSpPr>
        <p:spPr>
          <a:xfrm>
            <a:off x="592800" y="1048450"/>
            <a:ext cx="7958400" cy="2886300"/>
          </a:xfrm>
          <a:prstGeom prst="roundRect">
            <a:avLst>
              <a:gd name="adj" fmla="val 82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 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IndexError: list index out of range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-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last element in list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-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next to last element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(a[:])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len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(a)])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aphicFrame>
        <p:nvGraphicFramePr>
          <p:cNvPr id="354" name="Google Shape;354;g3f373fa6c80_0_416"/>
          <p:cNvGraphicFramePr/>
          <p:nvPr/>
        </p:nvGraphicFramePr>
        <p:xfrm>
          <a:off x="4688100" y="3993875"/>
          <a:ext cx="3863100" cy="79242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55" name="Google Shape;355;g3f373fa6c80_0_416"/>
          <p:cNvSpPr/>
          <p:nvPr/>
        </p:nvSpPr>
        <p:spPr>
          <a:xfrm>
            <a:off x="6370188" y="18535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g3f373fa6c80_0_4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f373fa6c80_0_4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362" name="Google Shape;362;g3f373fa6c80_0_424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41712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Think Pair Share:</a:t>
            </a:r>
            <a:r>
              <a:rPr lang="en"/>
              <a:t> </a:t>
            </a:r>
            <a:br>
              <a:rPr lang="en"/>
            </a:br>
            <a:r>
              <a:rPr lang="en"/>
              <a:t>What Python code will print: 9 4 7</a:t>
            </a:r>
            <a:endParaRPr>
              <a:highlight>
                <a:srgbClr val="FFFF00"/>
              </a:highlight>
            </a:endParaRPr>
          </a:p>
        </p:txBody>
      </p:sp>
      <p:sp>
        <p:nvSpPr>
          <p:cNvPr id="363" name="Google Shape;363;g3f373fa6c80_0_424"/>
          <p:cNvSpPr txBox="1">
            <a:spLocks noGrp="1"/>
          </p:cNvSpPr>
          <p:nvPr>
            <p:ph type="body" idx="2"/>
          </p:nvPr>
        </p:nvSpPr>
        <p:spPr>
          <a:xfrm>
            <a:off x="339450" y="1217925"/>
            <a:ext cx="3976500" cy="310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a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AutoNum type="alphaUcPeriod"/>
            </a:pP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], a[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], a[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AutoNum type="alphaUcPeriod"/>
            </a:pP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], a[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-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], a[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AutoNum type="alphaUcPeriod"/>
            </a:pP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], a[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AutoNum type="alphaUcPeriod"/>
            </a:pP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], a[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], a[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AutoNum type="alphaUcPeriod"/>
            </a:pP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(a[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], a[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], a[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64" name="Google Shape;364;g3f373fa6c80_0_424"/>
          <p:cNvSpPr/>
          <p:nvPr/>
        </p:nvSpPr>
        <p:spPr>
          <a:xfrm>
            <a:off x="6039006" y="2941399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g3f373fa6c80_0_424"/>
          <p:cNvSpPr txBox="1"/>
          <p:nvPr/>
        </p:nvSpPr>
        <p:spPr>
          <a:xfrm>
            <a:off x="6749697" y="2889690"/>
            <a:ext cx="8193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Google Shape;210;g3ef6940a823_0_319" title="slido.png">
            <a:extLst>
              <a:ext uri="{FF2B5EF4-FFF2-40B4-BE49-F238E27FC236}">
                <a16:creationId xmlns:a16="http://schemas.microsoft.com/office/drawing/2014/main" id="{54323D27-0163-1E8D-3570-B5594E87852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05406" y="1420351"/>
            <a:ext cx="1488582" cy="145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3f373fa6c80_0_433"/>
          <p:cNvSpPr txBox="1"/>
          <p:nvPr/>
        </p:nvSpPr>
        <p:spPr>
          <a:xfrm>
            <a:off x="522532" y="1597835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not in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list_name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g3f373fa6c80_0_433"/>
          <p:cNvSpPr txBox="1"/>
          <p:nvPr/>
        </p:nvSpPr>
        <p:spPr>
          <a:xfrm>
            <a:off x="3470705" y="1633500"/>
            <a:ext cx="45906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a boolean expression that evaluates to </a:t>
            </a: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True </a:t>
            </a:r>
            <a:b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en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found in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g3f373fa6c80_0_4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sp>
        <p:nvSpPr>
          <p:cNvPr id="374" name="Google Shape;374;g3f373fa6c80_0_43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 a value in a list?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375" name="Google Shape;375;g3f373fa6c80_0_433"/>
          <p:cNvGraphicFramePr/>
          <p:nvPr/>
        </p:nvGraphicFramePr>
        <p:xfrm>
          <a:off x="4401650" y="3785250"/>
          <a:ext cx="3863100" cy="79242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76" name="Google Shape;376;g3f373fa6c80_0_433"/>
          <p:cNvSpPr/>
          <p:nvPr/>
        </p:nvSpPr>
        <p:spPr>
          <a:xfrm>
            <a:off x="522525" y="2571750"/>
            <a:ext cx="7675500" cy="10848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ticket_buyers)	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True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ticket_buyers)	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False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not in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ticket_buyers)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True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77" name="Google Shape;377;g3f373fa6c80_0_433"/>
          <p:cNvSpPr txBox="1"/>
          <p:nvPr/>
        </p:nvSpPr>
        <p:spPr>
          <a:xfrm>
            <a:off x="514150" y="951659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g3f373fa6c80_0_433"/>
          <p:cNvSpPr txBox="1"/>
          <p:nvPr/>
        </p:nvSpPr>
        <p:spPr>
          <a:xfrm>
            <a:off x="3462329" y="987325"/>
            <a:ext cx="45906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a boolean expression that evaluates to </a:t>
            </a: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True </a:t>
            </a:r>
            <a:b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found in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g3f373fa6c80_0_444"/>
          <p:cNvSpPr txBox="1"/>
          <p:nvPr/>
        </p:nvSpPr>
        <p:spPr>
          <a:xfrm>
            <a:off x="522525" y="1964100"/>
            <a:ext cx="75387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Note: It is an </a:t>
            </a:r>
            <a:r>
              <a:rPr lang="en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Error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if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en" sz="18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found in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g3f373fa6c80_0_44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sp>
        <p:nvSpPr>
          <p:cNvPr id="385" name="Google Shape;385;g3f373fa6c80_0_44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Where is a value in a list?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386" name="Google Shape;386;g3f373fa6c80_0_444"/>
          <p:cNvGraphicFramePr/>
          <p:nvPr/>
        </p:nvGraphicFramePr>
        <p:xfrm>
          <a:off x="4401650" y="3785250"/>
          <a:ext cx="3863100" cy="79242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87" name="Google Shape;387;g3f373fa6c80_0_444"/>
          <p:cNvSpPr/>
          <p:nvPr/>
        </p:nvSpPr>
        <p:spPr>
          <a:xfrm>
            <a:off x="522525" y="2571750"/>
            <a:ext cx="7675500" cy="10848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(ticket_buyers.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index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2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(ticket_buyers.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index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3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(ticket_buyers.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index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ValueError: 4 is not in list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88" name="Google Shape;388;g3f373fa6c80_0_444"/>
          <p:cNvSpPr txBox="1"/>
          <p:nvPr/>
        </p:nvSpPr>
        <p:spPr>
          <a:xfrm>
            <a:off x="514150" y="951646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list_name.</a:t>
            </a:r>
            <a:r>
              <a:rPr lang="en" sz="18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index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g3f373fa6c80_0_444"/>
          <p:cNvSpPr txBox="1"/>
          <p:nvPr/>
        </p:nvSpPr>
        <p:spPr>
          <a:xfrm>
            <a:off x="3462329" y="987325"/>
            <a:ext cx="45906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returns the integer index of the first occurrence of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3f373fa6c80_0_45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sp>
        <p:nvSpPr>
          <p:cNvPr id="395" name="Google Shape;395;g3f373fa6c80_0_45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many of a value are in a list?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396" name="Google Shape;396;g3f373fa6c80_0_454"/>
          <p:cNvGraphicFramePr/>
          <p:nvPr/>
        </p:nvGraphicFramePr>
        <p:xfrm>
          <a:off x="4401650" y="3785250"/>
          <a:ext cx="3863100" cy="79242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97" name="Google Shape;397;g3f373fa6c80_0_454"/>
          <p:cNvSpPr/>
          <p:nvPr/>
        </p:nvSpPr>
        <p:spPr>
          <a:xfrm>
            <a:off x="522525" y="2571750"/>
            <a:ext cx="7675500" cy="10848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(ticket_buyers.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count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1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(ticket_buyers.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count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2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(ticket_buyers.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count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	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Prints 0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98" name="Google Shape;398;g3f373fa6c80_0_454"/>
          <p:cNvSpPr txBox="1"/>
          <p:nvPr/>
        </p:nvSpPr>
        <p:spPr>
          <a:xfrm>
            <a:off x="514150" y="951646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list_name.</a:t>
            </a:r>
            <a:r>
              <a:rPr lang="en" sz="18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count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g3f373fa6c80_0_454"/>
          <p:cNvSpPr txBox="1"/>
          <p:nvPr/>
        </p:nvSpPr>
        <p:spPr>
          <a:xfrm>
            <a:off x="3462329" y="987325"/>
            <a:ext cx="45906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returns the number of times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occurs in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g3f373fa6c80_0_46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Querying Examples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g3f373fa6c80_0_463"/>
          <p:cNvSpPr/>
          <p:nvPr/>
        </p:nvSpPr>
        <p:spPr>
          <a:xfrm>
            <a:off x="592800" y="1048450"/>
            <a:ext cx="7958400" cy="2008200"/>
          </a:xfrm>
          <a:prstGeom prst="roundRect">
            <a:avLst>
              <a:gd name="adj" fmla="val 10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a)</a:t>
            </a:r>
            <a:b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16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a)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index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index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16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count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 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(a.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count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16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aphicFrame>
        <p:nvGraphicFramePr>
          <p:cNvPr id="406" name="Google Shape;406;g3f373fa6c80_0_463"/>
          <p:cNvGraphicFramePr/>
          <p:nvPr/>
        </p:nvGraphicFramePr>
        <p:xfrm>
          <a:off x="4688100" y="3993875"/>
          <a:ext cx="3863100" cy="79242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07" name="Google Shape;407;g3f373fa6c80_0_463"/>
          <p:cNvSpPr/>
          <p:nvPr/>
        </p:nvSpPr>
        <p:spPr>
          <a:xfrm>
            <a:off x="6370188" y="18535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g3f373fa6c80_0_46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ef6940a823_0_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216" name="Google Shape;216;g3ef6940a823_0_0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709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hlink"/>
                </a:solidFill>
                <a:hlinkClick r:id="rId3"/>
              </a:rPr>
              <a:t>Programming Practice 2</a:t>
            </a:r>
            <a:r>
              <a:rPr lang="en" b="1"/>
              <a:t> </a:t>
            </a:r>
            <a:r>
              <a:rPr lang="en"/>
              <a:t>due Sunday, July 12th at 11:59PM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>
                <a:solidFill>
                  <a:schemeClr val="accent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Homework Assignment 2</a:t>
            </a:r>
            <a:r>
              <a:rPr lang="en" b="1"/>
              <a:t> </a:t>
            </a:r>
            <a:r>
              <a:rPr lang="en"/>
              <a:t>due Monday, July 13th at 11:59 PM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Processing DNA Files!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You should have everything you need to complete HW 2!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Section tomorrow!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Written Check-in 2 due Friday, July 10th at 11:59PM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you are not seeing new files in JupyterHub, </a:t>
            </a:r>
            <a:r>
              <a:rPr lang="en" b="1" u="sng"/>
              <a:t>restart your server.</a:t>
            </a:r>
            <a:endParaRPr b="1" u="sng"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File → Hub Control Panel → Stop My Server</a:t>
            </a:r>
            <a:endParaRPr/>
          </a:p>
          <a:p>
            <a:pPr marL="914400" lvl="1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Start My Server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b="1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217" name="Google Shape;217;g3ef6940a823_0_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Announcements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g3f373fa6c80_0_47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sp>
        <p:nvSpPr>
          <p:cNvPr id="414" name="Google Shape;414;g3f373fa6c80_0_471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40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What is the </a:t>
            </a:r>
            <a:r>
              <a:rPr lang="en" sz="2400" u="sng" dirty="0"/>
              <a:t>length</a:t>
            </a:r>
            <a:r>
              <a:rPr lang="en" sz="2400" b="1" dirty="0"/>
              <a:t> </a:t>
            </a:r>
            <a:r>
              <a:rPr lang="en" sz="2400" dirty="0"/>
              <a:t>of a list? 		</a:t>
            </a:r>
            <a:r>
              <a:rPr lang="en" sz="24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len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(my_list)</a:t>
            </a: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Refer to a </a:t>
            </a:r>
            <a:r>
              <a:rPr lang="en" sz="2400" u="sng" dirty="0"/>
              <a:t>single element</a:t>
            </a:r>
            <a:r>
              <a:rPr lang="en" sz="2400" dirty="0"/>
              <a:t> of a list 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my_list[</a:t>
            </a:r>
            <a:r>
              <a:rPr lang="en" sz="24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Refer to a "</a:t>
            </a:r>
            <a:r>
              <a:rPr lang="en" sz="2400" u="sng" dirty="0"/>
              <a:t>slice</a:t>
            </a:r>
            <a:r>
              <a:rPr lang="en" sz="2400" dirty="0"/>
              <a:t>" of a list 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my_list[</a:t>
            </a:r>
            <a:r>
              <a:rPr lang="en" sz="24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24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u="sng" dirty="0"/>
              <a:t>Is</a:t>
            </a:r>
            <a:r>
              <a:rPr lang="en" sz="2400" dirty="0"/>
              <a:t> a value in a list? 	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24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 my_list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u="sng" dirty="0"/>
              <a:t>Where</a:t>
            </a:r>
            <a:r>
              <a:rPr lang="en" sz="2400" dirty="0"/>
              <a:t> is a value in a list? 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index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400" dirty="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u="sng" dirty="0"/>
              <a:t>How many</a:t>
            </a:r>
            <a:r>
              <a:rPr lang="en" sz="2400" dirty="0"/>
              <a:t> of a value are in a list? 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count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400" dirty="0"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2400" dirty="0"/>
          </a:p>
        </p:txBody>
      </p:sp>
      <p:sp>
        <p:nvSpPr>
          <p:cNvPr id="415" name="Google Shape;415;g3f373fa6c80_0_47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Querying Lists Summary	</a:t>
            </a:r>
            <a:endParaRPr/>
          </a:p>
        </p:txBody>
      </p:sp>
      <p:graphicFrame>
        <p:nvGraphicFramePr>
          <p:cNvPr id="416" name="Google Shape;416;g3f373fa6c80_0_471"/>
          <p:cNvGraphicFramePr/>
          <p:nvPr/>
        </p:nvGraphicFramePr>
        <p:xfrm>
          <a:off x="100100" y="4289378"/>
          <a:ext cx="3863100" cy="79242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 dirty="0"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 dirty="0"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 dirty="0"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g3f373fa6c80_0_47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  <p:sp>
        <p:nvSpPr>
          <p:cNvPr id="422" name="Google Shape;422;g3f373fa6c80_0_478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 strike="sngStrike"/>
              <a:t>What is a List?</a:t>
            </a:r>
            <a:endParaRPr sz="2400" strike="sngStrike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 strike="sngStrike"/>
              <a:t>Creating Lists</a:t>
            </a:r>
            <a:endParaRPr sz="2400" strike="sngStrike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 strike="sngStrike"/>
              <a:t>Querying Lists</a:t>
            </a:r>
            <a:endParaRPr sz="2400" strike="sngStrike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Modifying Lists</a:t>
            </a:r>
            <a:endParaRPr sz="2400"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2400"/>
          </a:p>
        </p:txBody>
      </p:sp>
      <p:sp>
        <p:nvSpPr>
          <p:cNvPr id="423" name="Google Shape;423;g3f373fa6c80_0_47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Roadmap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g3f373fa6c80_0_48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  <p:sp>
        <p:nvSpPr>
          <p:cNvPr id="429" name="Google Shape;429;g3f373fa6c80_0_484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40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Add elements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Remove elements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Replace elements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Rearrange elements</a:t>
            </a:r>
            <a:endParaRPr sz="2400"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2400"/>
          </a:p>
        </p:txBody>
      </p:sp>
      <p:sp>
        <p:nvSpPr>
          <p:cNvPr id="430" name="Google Shape;430;g3f373fa6c80_0_48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Ways to modify a list</a:t>
            </a:r>
            <a:endParaRPr/>
          </a:p>
        </p:txBody>
      </p:sp>
      <p:graphicFrame>
        <p:nvGraphicFramePr>
          <p:cNvPr id="431" name="Google Shape;431;g3f373fa6c80_0_484"/>
          <p:cNvGraphicFramePr/>
          <p:nvPr/>
        </p:nvGraphicFramePr>
        <p:xfrm>
          <a:off x="4572000" y="3404678"/>
          <a:ext cx="3863100" cy="79242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3f373fa6c80_0_491"/>
          <p:cNvSpPr txBox="1"/>
          <p:nvPr/>
        </p:nvSpPr>
        <p:spPr>
          <a:xfrm>
            <a:off x="522532" y="1597835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list_name.</a:t>
            </a:r>
            <a:r>
              <a:rPr lang="en" sz="18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extend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(L)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 b="1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37" name="Google Shape;437;g3f373fa6c80_0_491"/>
          <p:cNvSpPr txBox="1"/>
          <p:nvPr/>
        </p:nvSpPr>
        <p:spPr>
          <a:xfrm>
            <a:off x="3470705" y="1633500"/>
            <a:ext cx="45906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Adds each of the elements in the list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the end of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g3f373fa6c80_0_49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  <p:sp>
        <p:nvSpPr>
          <p:cNvPr id="439" name="Google Shape;439;g3f373fa6c80_0_49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Adding elements to the end of a list</a:t>
            </a:r>
            <a:endParaRPr/>
          </a:p>
        </p:txBody>
      </p:sp>
      <p:graphicFrame>
        <p:nvGraphicFramePr>
          <p:cNvPr id="440" name="Google Shape;440;g3f373fa6c80_0_491"/>
          <p:cNvGraphicFramePr/>
          <p:nvPr/>
        </p:nvGraphicFramePr>
        <p:xfrm>
          <a:off x="4401650" y="3785250"/>
          <a:ext cx="3863100" cy="79242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41" name="Google Shape;441;g3f373fa6c80_0_491"/>
          <p:cNvSpPr/>
          <p:nvPr/>
        </p:nvSpPr>
        <p:spPr>
          <a:xfrm>
            <a:off x="522525" y="2571750"/>
            <a:ext cx="7675500" cy="875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append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34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extend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14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42" name="Google Shape;442;g3f373fa6c80_0_491"/>
          <p:cNvSpPr txBox="1"/>
          <p:nvPr/>
        </p:nvSpPr>
        <p:spPr>
          <a:xfrm>
            <a:off x="514150" y="951659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list_name.</a:t>
            </a:r>
            <a:r>
              <a:rPr lang="en" sz="18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append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g3f373fa6c80_0_491"/>
          <p:cNvSpPr txBox="1"/>
          <p:nvPr/>
        </p:nvSpPr>
        <p:spPr>
          <a:xfrm>
            <a:off x="3462329" y="987325"/>
            <a:ext cx="45906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Adds item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the end of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g3f373fa6c80_0_491"/>
          <p:cNvSpPr txBox="1"/>
          <p:nvPr/>
        </p:nvSpPr>
        <p:spPr>
          <a:xfrm>
            <a:off x="252800" y="4249900"/>
            <a:ext cx="2839200" cy="7473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 u="sng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Note</a:t>
            </a:r>
            <a:r>
              <a:rPr lang="en" sz="1700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" sz="1700" b="1">
                <a:highlight>
                  <a:srgbClr val="FFFF00"/>
                </a:highlight>
                <a:latin typeface="Roboto Mono"/>
                <a:ea typeface="Roboto Mono"/>
                <a:cs typeface="Roboto Mono"/>
                <a:sym typeface="Roboto Mono"/>
              </a:rPr>
              <a:t>append</a:t>
            </a:r>
            <a:r>
              <a:rPr lang="en" sz="1700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" sz="1700" b="1">
                <a:highlight>
                  <a:srgbClr val="FFFF00"/>
                </a:highlight>
                <a:latin typeface="Roboto Mono"/>
                <a:ea typeface="Roboto Mono"/>
                <a:cs typeface="Roboto Mono"/>
                <a:sym typeface="Roboto Mono"/>
              </a:rPr>
              <a:t>extend</a:t>
            </a:r>
            <a:r>
              <a:rPr lang="en" sz="1700">
                <a:highlight>
                  <a:srgbClr val="FFFF00"/>
                </a:highlight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700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return </a:t>
            </a:r>
            <a:r>
              <a:rPr lang="en" sz="1700" b="1">
                <a:highlight>
                  <a:srgbClr val="FFFF00"/>
                </a:highlight>
                <a:latin typeface="Roboto Mono"/>
                <a:ea typeface="Roboto Mono"/>
                <a:cs typeface="Roboto Mono"/>
                <a:sym typeface="Roboto Mono"/>
              </a:rPr>
              <a:t>None</a:t>
            </a:r>
            <a:endParaRPr sz="1700">
              <a:solidFill>
                <a:schemeClr val="dk1"/>
              </a:solidFill>
              <a:highlight>
                <a:srgbClr val="FFFF00"/>
              </a:highlight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g3f373fa6c80_0_503"/>
          <p:cNvSpPr txBox="1"/>
          <p:nvPr/>
        </p:nvSpPr>
        <p:spPr>
          <a:xfrm>
            <a:off x="522522" y="1596400"/>
            <a:ext cx="76755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Note: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 not replace the value at index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all values are shifted to the right (and the length of the list grows by 1).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g3f373fa6c80_0_50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  <p:sp>
        <p:nvSpPr>
          <p:cNvPr id="451" name="Google Shape;451;g3f373fa6c80_0_50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Inserting elements into a list</a:t>
            </a:r>
            <a:endParaRPr/>
          </a:p>
        </p:txBody>
      </p:sp>
      <p:graphicFrame>
        <p:nvGraphicFramePr>
          <p:cNvPr id="452" name="Google Shape;452;g3f373fa6c80_0_503"/>
          <p:cNvGraphicFramePr/>
          <p:nvPr/>
        </p:nvGraphicFramePr>
        <p:xfrm>
          <a:off x="4401650" y="3785250"/>
          <a:ext cx="3863100" cy="79242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53" name="Google Shape;453;g3f373fa6c80_0_503"/>
          <p:cNvSpPr/>
          <p:nvPr/>
        </p:nvSpPr>
        <p:spPr>
          <a:xfrm>
            <a:off x="628837" y="2443600"/>
            <a:ext cx="7886325" cy="875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</a:t>
            </a:r>
            <a:r>
              <a:rPr lang="en" sz="1500" dirty="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 dirty="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7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 dirty="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ticket_buyers.</a:t>
            </a:r>
            <a:r>
              <a:rPr lang="en" sz="15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insert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34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	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Insert at the beginning of list</a:t>
            </a:r>
            <a:endParaRPr sz="15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ticket_buyers.</a:t>
            </a:r>
            <a:r>
              <a:rPr lang="en" sz="15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insert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r>
              <a:rPr lang="en" sz="1500" dirty="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500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54" name="Google Shape;454;g3f373fa6c80_0_503"/>
          <p:cNvSpPr txBox="1"/>
          <p:nvPr/>
        </p:nvSpPr>
        <p:spPr>
          <a:xfrm>
            <a:off x="514150" y="951659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list_name.</a:t>
            </a:r>
            <a:r>
              <a:rPr lang="en" sz="18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insert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(i, x)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g3f373fa6c80_0_503"/>
          <p:cNvSpPr txBox="1"/>
          <p:nvPr/>
        </p:nvSpPr>
        <p:spPr>
          <a:xfrm>
            <a:off x="3791525" y="987325"/>
            <a:ext cx="42615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Inserts item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index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g3f373fa6c80_0_503"/>
          <p:cNvSpPr txBox="1"/>
          <p:nvPr/>
        </p:nvSpPr>
        <p:spPr>
          <a:xfrm>
            <a:off x="252800" y="4249900"/>
            <a:ext cx="2839200" cy="446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 u="sng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Note</a:t>
            </a:r>
            <a:r>
              <a:rPr lang="en" sz="1700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" sz="1700" b="1">
                <a:highlight>
                  <a:srgbClr val="FFFF00"/>
                </a:highlight>
                <a:latin typeface="Roboto Mono"/>
                <a:ea typeface="Roboto Mono"/>
                <a:cs typeface="Roboto Mono"/>
                <a:sym typeface="Roboto Mono"/>
              </a:rPr>
              <a:t>insert</a:t>
            </a:r>
            <a:r>
              <a:rPr lang="en" sz="1700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 returns </a:t>
            </a:r>
            <a:r>
              <a:rPr lang="en" sz="1700" b="1">
                <a:highlight>
                  <a:srgbClr val="FFFF00"/>
                </a:highlight>
                <a:latin typeface="Roboto Mono"/>
                <a:ea typeface="Roboto Mono"/>
                <a:cs typeface="Roboto Mono"/>
                <a:sym typeface="Roboto Mono"/>
              </a:rPr>
              <a:t>None</a:t>
            </a:r>
            <a:endParaRPr sz="1700">
              <a:solidFill>
                <a:schemeClr val="dk1"/>
              </a:solidFill>
              <a:highlight>
                <a:srgbClr val="FFFF00"/>
              </a:highlight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3f373fa6c80_0_51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Adding Elements Examples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Google Shape;462;g3f373fa6c80_0_514"/>
          <p:cNvSpPr/>
          <p:nvPr/>
        </p:nvSpPr>
        <p:spPr>
          <a:xfrm>
            <a:off x="592800" y="1048450"/>
            <a:ext cx="7958400" cy="1192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append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extend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insert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3.5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63" name="Google Shape;463;g3f373fa6c80_0_514"/>
          <p:cNvSpPr/>
          <p:nvPr/>
        </p:nvSpPr>
        <p:spPr>
          <a:xfrm>
            <a:off x="6370188" y="18535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g3f373fa6c80_0_5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g3f373fa6c80_0_5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  <p:sp>
        <p:nvSpPr>
          <p:cNvPr id="470" name="Google Shape;470;g3f373fa6c80_0_52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 Pair Share</a:t>
            </a:r>
            <a:endParaRPr/>
          </a:p>
        </p:txBody>
      </p:sp>
      <p:sp>
        <p:nvSpPr>
          <p:cNvPr id="471" name="Google Shape;471;g3f373fa6c80_0_521"/>
          <p:cNvSpPr txBox="1">
            <a:spLocks noGrp="1"/>
          </p:cNvSpPr>
          <p:nvPr>
            <p:ph type="body" idx="2"/>
          </p:nvPr>
        </p:nvSpPr>
        <p:spPr>
          <a:xfrm>
            <a:off x="403650" y="843475"/>
            <a:ext cx="4066800" cy="62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What is </a:t>
            </a:r>
            <a:r>
              <a:rPr lang="en" b="1"/>
              <a:t>printed</a:t>
            </a:r>
            <a:r>
              <a:rPr lang="en"/>
              <a:t> when this program runs?</a:t>
            </a:r>
            <a:endParaRPr/>
          </a:p>
        </p:txBody>
      </p:sp>
      <p:sp>
        <p:nvSpPr>
          <p:cNvPr id="472" name="Google Shape;472;g3f373fa6c80_0_521"/>
          <p:cNvSpPr/>
          <p:nvPr/>
        </p:nvSpPr>
        <p:spPr>
          <a:xfrm>
            <a:off x="5295675" y="296850"/>
            <a:ext cx="2968200" cy="1342200"/>
          </a:xfrm>
          <a:prstGeom prst="roundRect">
            <a:avLst>
              <a:gd name="adj" fmla="val 4214"/>
            </a:avLst>
          </a:prstGeom>
          <a:solidFill>
            <a:srgbClr val="FDF6E7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insert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(lst[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473" name="Google Shape;473;g3f373fa6c80_0_521"/>
          <p:cNvGrpSpPr/>
          <p:nvPr/>
        </p:nvGrpSpPr>
        <p:grpSpPr>
          <a:xfrm>
            <a:off x="6466256" y="4056423"/>
            <a:ext cx="1529991" cy="387900"/>
            <a:chOff x="2413156" y="3587548"/>
            <a:chExt cx="1529991" cy="387900"/>
          </a:xfrm>
        </p:grpSpPr>
        <p:sp>
          <p:nvSpPr>
            <p:cNvPr id="474" name="Google Shape;474;g3f373fa6c80_0_521"/>
            <p:cNvSpPr/>
            <p:nvPr/>
          </p:nvSpPr>
          <p:spPr>
            <a:xfrm>
              <a:off x="2413156" y="3639257"/>
              <a:ext cx="664500" cy="296400"/>
            </a:xfrm>
            <a:prstGeom prst="roundRect">
              <a:avLst>
                <a:gd name="adj" fmla="val 18636"/>
              </a:avLst>
            </a:prstGeom>
            <a:solidFill>
              <a:srgbClr val="4159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Sli.do</a:t>
              </a:r>
              <a:endParaRPr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g3f373fa6c80_0_521"/>
            <p:cNvSpPr txBox="1"/>
            <p:nvPr/>
          </p:nvSpPr>
          <p:spPr>
            <a:xfrm>
              <a:off x="3123847" y="3587548"/>
              <a:ext cx="819300" cy="38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#cse160</a:t>
              </a:r>
              <a:endParaRPr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6" name="Google Shape;476;g3f373fa6c80_0_521"/>
          <p:cNvSpPr txBox="1">
            <a:spLocks noGrp="1"/>
          </p:cNvSpPr>
          <p:nvPr>
            <p:ph type="body" idx="1"/>
          </p:nvPr>
        </p:nvSpPr>
        <p:spPr>
          <a:xfrm>
            <a:off x="458250" y="1421239"/>
            <a:ext cx="3782700" cy="305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71500" lvl="0" indent="-4572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4</a:t>
            </a:r>
            <a:br>
              <a:rPr lang="en"/>
            </a:br>
            <a:endParaRPr/>
          </a:p>
          <a:p>
            <a:pPr marL="571500" lvl="0" indent="-4572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5</a:t>
            </a:r>
            <a:br>
              <a:rPr lang="en"/>
            </a:br>
            <a:br>
              <a:rPr lang="en"/>
            </a:br>
            <a:r>
              <a:rPr lang="en"/>
              <a:t>3</a:t>
            </a:r>
            <a:br>
              <a:rPr lang="en"/>
            </a:br>
            <a:br>
              <a:rPr lang="en"/>
            </a:br>
            <a:r>
              <a:rPr lang="en"/>
              <a:t>[4, 6]</a:t>
            </a:r>
            <a:br>
              <a:rPr lang="en"/>
            </a:br>
            <a:endParaRPr/>
          </a:p>
          <a:p>
            <a:pPr marL="571500" lvl="0" indent="-4572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IndexError: list index out of range</a:t>
            </a:r>
            <a:endParaRPr/>
          </a:p>
        </p:txBody>
      </p:sp>
      <p:sp>
        <p:nvSpPr>
          <p:cNvPr id="477" name="Google Shape;477;g3f373fa6c80_0_521"/>
          <p:cNvSpPr/>
          <p:nvPr/>
        </p:nvSpPr>
        <p:spPr>
          <a:xfrm>
            <a:off x="509393" y="1421247"/>
            <a:ext cx="406200" cy="39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g3f373fa6c80_0_521"/>
          <p:cNvSpPr/>
          <p:nvPr/>
        </p:nvSpPr>
        <p:spPr>
          <a:xfrm>
            <a:off x="509393" y="2055799"/>
            <a:ext cx="406200" cy="3936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g3f373fa6c80_0_521"/>
          <p:cNvSpPr/>
          <p:nvPr/>
        </p:nvSpPr>
        <p:spPr>
          <a:xfrm>
            <a:off x="509393" y="2690335"/>
            <a:ext cx="406200" cy="3936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g3f373fa6c80_0_521"/>
          <p:cNvSpPr/>
          <p:nvPr/>
        </p:nvSpPr>
        <p:spPr>
          <a:xfrm>
            <a:off x="509393" y="3324897"/>
            <a:ext cx="406200" cy="393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g3f373fa6c80_0_521"/>
          <p:cNvSpPr/>
          <p:nvPr/>
        </p:nvSpPr>
        <p:spPr>
          <a:xfrm>
            <a:off x="509393" y="3959447"/>
            <a:ext cx="406200" cy="393600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2" name="Google Shape;482;g3f373fa6c80_0_521" title="slido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32225" y="1961762"/>
            <a:ext cx="1964025" cy="19696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g3f373fa6c80_0_538"/>
          <p:cNvSpPr txBox="1"/>
          <p:nvPr/>
        </p:nvSpPr>
        <p:spPr>
          <a:xfrm>
            <a:off x="522525" y="1719844"/>
            <a:ext cx="76755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Note: It is an </a:t>
            </a:r>
            <a:r>
              <a:rPr lang="en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Error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if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not in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g3f373fa6c80_0_53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27</a:t>
            </a:fld>
            <a:endParaRPr/>
          </a:p>
        </p:txBody>
      </p:sp>
      <p:sp>
        <p:nvSpPr>
          <p:cNvPr id="489" name="Google Shape;489;g3f373fa6c80_0_53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Removing elements from a list</a:t>
            </a:r>
            <a:endParaRPr/>
          </a:p>
        </p:txBody>
      </p:sp>
      <p:graphicFrame>
        <p:nvGraphicFramePr>
          <p:cNvPr id="490" name="Google Shape;490;g3f373fa6c80_0_538"/>
          <p:cNvGraphicFramePr/>
          <p:nvPr/>
        </p:nvGraphicFramePr>
        <p:xfrm>
          <a:off x="4401650" y="3785250"/>
          <a:ext cx="3863100" cy="79242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91" name="Google Shape;491;g3f373fa6c80_0_538"/>
          <p:cNvSpPr/>
          <p:nvPr/>
        </p:nvSpPr>
        <p:spPr>
          <a:xfrm>
            <a:off x="522525" y="2571750"/>
            <a:ext cx="7675500" cy="875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7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remove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	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remove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 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Error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92" name="Google Shape;492;g3f373fa6c80_0_538"/>
          <p:cNvSpPr txBox="1"/>
          <p:nvPr/>
        </p:nvSpPr>
        <p:spPr>
          <a:xfrm>
            <a:off x="514150" y="951659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list_name.</a:t>
            </a:r>
            <a:r>
              <a:rPr lang="en" sz="18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remove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g3f373fa6c80_0_538"/>
          <p:cNvSpPr txBox="1"/>
          <p:nvPr/>
        </p:nvSpPr>
        <p:spPr>
          <a:xfrm>
            <a:off x="3791525" y="987325"/>
            <a:ext cx="42615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Removes the first occurrence of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g3f373fa6c80_0_538"/>
          <p:cNvSpPr txBox="1"/>
          <p:nvPr/>
        </p:nvSpPr>
        <p:spPr>
          <a:xfrm>
            <a:off x="252800" y="4249900"/>
            <a:ext cx="2839200" cy="446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 u="sng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Note</a:t>
            </a:r>
            <a:r>
              <a:rPr lang="en" sz="1700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" sz="1700" b="1">
                <a:highlight>
                  <a:srgbClr val="FFFF00"/>
                </a:highlight>
                <a:latin typeface="Roboto Mono"/>
                <a:ea typeface="Roboto Mono"/>
                <a:cs typeface="Roboto Mono"/>
                <a:sym typeface="Roboto Mono"/>
              </a:rPr>
              <a:t>remove</a:t>
            </a:r>
            <a:r>
              <a:rPr lang="en" sz="1700" b="1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700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returns </a:t>
            </a:r>
            <a:r>
              <a:rPr lang="en" sz="1700" b="1">
                <a:highlight>
                  <a:srgbClr val="FFFF00"/>
                </a:highlight>
                <a:latin typeface="Roboto Mono"/>
                <a:ea typeface="Roboto Mono"/>
                <a:cs typeface="Roboto Mono"/>
                <a:sym typeface="Roboto Mono"/>
              </a:rPr>
              <a:t>None</a:t>
            </a:r>
            <a:endParaRPr sz="1700">
              <a:solidFill>
                <a:schemeClr val="dk1"/>
              </a:solidFill>
              <a:highlight>
                <a:srgbClr val="FFFF00"/>
              </a:highlight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3f373fa6c80_0_549"/>
          <p:cNvSpPr txBox="1"/>
          <p:nvPr/>
        </p:nvSpPr>
        <p:spPr>
          <a:xfrm>
            <a:off x="522532" y="1597835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list_name.</a:t>
            </a:r>
            <a:r>
              <a:rPr lang="en" sz="18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 b="1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00" name="Google Shape;500;g3f373fa6c80_0_549"/>
          <p:cNvSpPr txBox="1"/>
          <p:nvPr/>
        </p:nvSpPr>
        <p:spPr>
          <a:xfrm>
            <a:off x="3470705" y="1633500"/>
            <a:ext cx="45906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Removes </a:t>
            </a:r>
            <a:r>
              <a:rPr lang="en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returns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last element from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g3f373fa6c80_0_5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28</a:t>
            </a:fld>
            <a:endParaRPr/>
          </a:p>
        </p:txBody>
      </p:sp>
      <p:sp>
        <p:nvSpPr>
          <p:cNvPr id="502" name="Google Shape;502;g3f373fa6c80_0_54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Another way to remove elements from a list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503" name="Google Shape;503;g3f373fa6c80_0_549"/>
          <p:cNvGraphicFramePr/>
          <p:nvPr/>
        </p:nvGraphicFramePr>
        <p:xfrm>
          <a:off x="4401650" y="3785250"/>
          <a:ext cx="3863100" cy="79242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04" name="Google Shape;504;g3f373fa6c80_0_549"/>
          <p:cNvSpPr/>
          <p:nvPr/>
        </p:nvSpPr>
        <p:spPr>
          <a:xfrm>
            <a:off x="522525" y="2571750"/>
            <a:ext cx="7675500" cy="875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7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 = ticket_buyers.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y = ticket_buyers.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05" name="Google Shape;505;g3f373fa6c80_0_549"/>
          <p:cNvSpPr txBox="1"/>
          <p:nvPr/>
        </p:nvSpPr>
        <p:spPr>
          <a:xfrm>
            <a:off x="514150" y="951659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list_name.</a:t>
            </a:r>
            <a:r>
              <a:rPr lang="en" sz="1800"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g3f373fa6c80_0_549"/>
          <p:cNvSpPr txBox="1"/>
          <p:nvPr/>
        </p:nvSpPr>
        <p:spPr>
          <a:xfrm>
            <a:off x="3462325" y="987325"/>
            <a:ext cx="45906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Removes </a:t>
            </a:r>
            <a:r>
              <a:rPr lang="en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returns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element at index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g3f373fa6c80_0_657"/>
          <p:cNvSpPr txBox="1"/>
          <p:nvPr/>
        </p:nvSpPr>
        <p:spPr>
          <a:xfrm>
            <a:off x="522522" y="1800858"/>
            <a:ext cx="55047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list_name[</a:t>
            </a:r>
            <a:r>
              <a:rPr lang="en"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start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8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end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= new_sublist</a:t>
            </a:r>
            <a:endParaRPr sz="1800" b="1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12" name="Google Shape;512;g3f373fa6c80_0_657"/>
          <p:cNvSpPr txBox="1"/>
          <p:nvPr/>
        </p:nvSpPr>
        <p:spPr>
          <a:xfrm>
            <a:off x="522525" y="2249813"/>
            <a:ext cx="76755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Replaces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list_name[start]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. . .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list_name[end - 1]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with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new_sublist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Note: This can change the length of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3" name="Google Shape;513;g3f373fa6c80_0_65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29</a:t>
            </a:fld>
            <a:endParaRPr/>
          </a:p>
        </p:txBody>
      </p:sp>
      <p:sp>
        <p:nvSpPr>
          <p:cNvPr id="514" name="Google Shape;514;g3f373fa6c80_0_65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Replace elements in a list</a:t>
            </a:r>
            <a:endParaRPr/>
          </a:p>
        </p:txBody>
      </p:sp>
      <p:graphicFrame>
        <p:nvGraphicFramePr>
          <p:cNvPr id="515" name="Google Shape;515;g3f373fa6c80_0_657"/>
          <p:cNvGraphicFramePr/>
          <p:nvPr/>
        </p:nvGraphicFramePr>
        <p:xfrm>
          <a:off x="56750" y="4264425"/>
          <a:ext cx="3863100" cy="79242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16" name="Google Shape;516;g3f373fa6c80_0_657"/>
          <p:cNvSpPr/>
          <p:nvPr/>
        </p:nvSpPr>
        <p:spPr>
          <a:xfrm>
            <a:off x="522525" y="3259475"/>
            <a:ext cx="7675500" cy="875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7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25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21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17" name="Google Shape;517;g3f373fa6c80_0_657"/>
          <p:cNvSpPr txBox="1"/>
          <p:nvPr/>
        </p:nvSpPr>
        <p:spPr>
          <a:xfrm>
            <a:off x="514150" y="951659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list_name[i] = new_value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g3f373fa6c80_0_657"/>
          <p:cNvSpPr txBox="1"/>
          <p:nvPr/>
        </p:nvSpPr>
        <p:spPr>
          <a:xfrm>
            <a:off x="522525" y="1339150"/>
            <a:ext cx="7181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Replaces the value currently stored at index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with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new_value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f373fa6c80_0_10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223" name="Google Shape;223;g3f373fa6c80_0_10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709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Print Statements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Expressions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Assignment Statements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Loops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Conditionals (aka "if statements")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Functions</a:t>
            </a:r>
            <a:endParaRPr sz="2400"/>
          </a:p>
        </p:txBody>
      </p:sp>
      <p:sp>
        <p:nvSpPr>
          <p:cNvPr id="224" name="Google Shape;224;g3f373fa6c80_0_10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Python Building Blocks so Far</a:t>
            </a:r>
            <a:endParaRPr b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g3f373fa6c80_0_66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Removing and Replacing Elements Examples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4" name="Google Shape;524;g3f373fa6c80_0_668"/>
          <p:cNvSpPr/>
          <p:nvPr/>
        </p:nvSpPr>
        <p:spPr>
          <a:xfrm>
            <a:off x="592800" y="1048450"/>
            <a:ext cx="7958400" cy="1598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(lst.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(lst.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(1))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remove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=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'blue'</a:t>
            </a:r>
            <a:endParaRPr sz="15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= 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11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25" name="Google Shape;525;g3f373fa6c80_0_668"/>
          <p:cNvSpPr/>
          <p:nvPr/>
        </p:nvSpPr>
        <p:spPr>
          <a:xfrm>
            <a:off x="6651288" y="363692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g3f373fa6c80_0_66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30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g3f373fa6c80_0_675"/>
          <p:cNvSpPr txBox="1"/>
          <p:nvPr/>
        </p:nvSpPr>
        <p:spPr>
          <a:xfrm>
            <a:off x="522532" y="1597835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list_name.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reverse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 b="1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32" name="Google Shape;532;g3f373fa6c80_0_675"/>
          <p:cNvSpPr txBox="1"/>
          <p:nvPr/>
        </p:nvSpPr>
        <p:spPr>
          <a:xfrm>
            <a:off x="3470700" y="1633500"/>
            <a:ext cx="47940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Reverses the order of elements in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"in place". Modifies the original list.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g3f373fa6c80_0_67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31</a:t>
            </a:fld>
            <a:endParaRPr/>
          </a:p>
        </p:txBody>
      </p:sp>
      <p:sp>
        <p:nvSpPr>
          <p:cNvPr id="534" name="Google Shape;534;g3f373fa6c80_0_67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Rearrange elements in a list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535" name="Google Shape;535;g3f373fa6c80_0_675"/>
          <p:cNvGraphicFramePr/>
          <p:nvPr/>
        </p:nvGraphicFramePr>
        <p:xfrm>
          <a:off x="4401650" y="3785250"/>
          <a:ext cx="3863100" cy="79242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36" name="Google Shape;536;g3f373fa6c80_0_675"/>
          <p:cNvSpPr/>
          <p:nvPr/>
        </p:nvSpPr>
        <p:spPr>
          <a:xfrm>
            <a:off x="522525" y="2571750"/>
            <a:ext cx="7675500" cy="875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7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5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sort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ticket_buyers.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reverse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37" name="Google Shape;537;g3f373fa6c80_0_675"/>
          <p:cNvSpPr txBox="1"/>
          <p:nvPr/>
        </p:nvSpPr>
        <p:spPr>
          <a:xfrm>
            <a:off x="514150" y="951659"/>
            <a:ext cx="3863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list_name.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sort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8" name="Google Shape;538;g3f373fa6c80_0_675"/>
          <p:cNvSpPr txBox="1"/>
          <p:nvPr/>
        </p:nvSpPr>
        <p:spPr>
          <a:xfrm>
            <a:off x="3462329" y="987325"/>
            <a:ext cx="45906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Sorts the elements in </a:t>
            </a:r>
            <a:r>
              <a:rPr lang="en" sz="1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list_name</a:t>
            </a: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"in place". Modifies the original list.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9" name="Google Shape;539;g3f373fa6c80_0_675"/>
          <p:cNvSpPr txBox="1"/>
          <p:nvPr/>
        </p:nvSpPr>
        <p:spPr>
          <a:xfrm>
            <a:off x="252800" y="4249900"/>
            <a:ext cx="2839200" cy="7473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 u="sng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Note</a:t>
            </a:r>
            <a:r>
              <a:rPr lang="en" sz="1700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" sz="1700" b="1">
                <a:highlight>
                  <a:srgbClr val="FFFF00"/>
                </a:highlight>
                <a:latin typeface="Roboto Mono"/>
                <a:ea typeface="Roboto Mono"/>
                <a:cs typeface="Roboto Mono"/>
                <a:sym typeface="Roboto Mono"/>
              </a:rPr>
              <a:t>sort</a:t>
            </a:r>
            <a:r>
              <a:rPr lang="en" sz="1700" b="1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700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en" sz="1700" b="1">
                <a:highlight>
                  <a:srgbClr val="FFFF00"/>
                </a:highlight>
                <a:latin typeface="Roboto Mono"/>
                <a:ea typeface="Roboto Mono"/>
                <a:cs typeface="Roboto Mono"/>
                <a:sym typeface="Roboto Mono"/>
              </a:rPr>
              <a:t>reverse </a:t>
            </a:r>
            <a:r>
              <a:rPr lang="en" sz="1700"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return </a:t>
            </a:r>
            <a:r>
              <a:rPr lang="en" sz="1700" b="1">
                <a:highlight>
                  <a:srgbClr val="FFFF00"/>
                </a:highlight>
                <a:latin typeface="Roboto Mono"/>
                <a:ea typeface="Roboto Mono"/>
                <a:cs typeface="Roboto Mono"/>
                <a:sym typeface="Roboto Mono"/>
              </a:rPr>
              <a:t>None</a:t>
            </a:r>
            <a:endParaRPr sz="1700">
              <a:solidFill>
                <a:schemeClr val="dk1"/>
              </a:solidFill>
              <a:highlight>
                <a:srgbClr val="FFFF00"/>
              </a:highlight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g3f373fa6c80_0_68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32</a:t>
            </a:fld>
            <a:endParaRPr/>
          </a:p>
        </p:txBody>
      </p:sp>
      <p:sp>
        <p:nvSpPr>
          <p:cNvPr id="545" name="Google Shape;545;g3f373fa6c80_0_687"/>
          <p:cNvSpPr txBox="1">
            <a:spLocks noGrp="1"/>
          </p:cNvSpPr>
          <p:nvPr>
            <p:ph type="body" idx="1"/>
          </p:nvPr>
        </p:nvSpPr>
        <p:spPr>
          <a:xfrm>
            <a:off x="191400" y="827117"/>
            <a:ext cx="8952600" cy="40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Add</a:t>
            </a:r>
            <a:r>
              <a:rPr lang="en" sz="2400" dirty="0"/>
              <a:t> an element to the end	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append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400" dirty="0"/>
          </a:p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Add</a:t>
            </a:r>
            <a:r>
              <a:rPr lang="en" sz="2400" dirty="0"/>
              <a:t> each element from L to the end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extend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(L)</a:t>
            </a:r>
            <a:endParaRPr sz="2400" dirty="0"/>
          </a:p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Insert</a:t>
            </a:r>
            <a:r>
              <a:rPr lang="en" sz="2400" dirty="0"/>
              <a:t> element x at index i 	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insert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(i, x)</a:t>
            </a:r>
            <a:endParaRPr sz="2400" dirty="0"/>
          </a:p>
          <a:p>
            <a:pPr marL="457200" marR="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Remove</a:t>
            </a:r>
            <a:r>
              <a:rPr lang="en" sz="2400" dirty="0"/>
              <a:t> first occurrence of x			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remove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Remove</a:t>
            </a:r>
            <a:r>
              <a:rPr lang="en" sz="2400" dirty="0"/>
              <a:t> and return element at index i	                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(i)</a:t>
            </a:r>
            <a:endParaRPr sz="2400" dirty="0"/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2400" u="sng" dirty="0"/>
              <a:t>Replace</a:t>
            </a:r>
            <a:r>
              <a:rPr lang="en" sz="2400" dirty="0"/>
              <a:t> value at index </a:t>
            </a:r>
            <a:r>
              <a:rPr lang="en-US" sz="2400" dirty="0"/>
              <a:t>I</a:t>
            </a:r>
            <a:r>
              <a:rPr lang="en" sz="2400" dirty="0"/>
              <a:t>			</a:t>
            </a:r>
            <a:r>
              <a:rPr lang="en" sz="2400" dirty="0">
                <a:latin typeface="Roboto Mono"/>
                <a:ea typeface="Roboto Mono"/>
                <a:sym typeface="Roboto Mono"/>
              </a:rPr>
              <a:t>m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y_list[i] </a:t>
            </a:r>
            <a:r>
              <a:rPr lang="en" sz="24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 x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Roboto Mono"/>
              <a:buChar char="●"/>
            </a:pPr>
            <a:r>
              <a:rPr lang="en" sz="2400" u="sng" dirty="0"/>
              <a:t>Sort</a:t>
            </a:r>
            <a:r>
              <a:rPr lang="en" sz="2400" dirty="0"/>
              <a:t> the list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			            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sort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24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6957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Roboto Mono"/>
              <a:buChar char="●"/>
            </a:pPr>
            <a:r>
              <a:rPr lang="en" sz="2400" u="sng" dirty="0"/>
              <a:t>Reverse</a:t>
            </a:r>
            <a:r>
              <a:rPr lang="en" sz="2400" dirty="0"/>
              <a:t> the list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			      my_list.</a:t>
            </a:r>
            <a:r>
              <a:rPr lang="en" sz="2400" dirty="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reverse</a:t>
            </a:r>
            <a:r>
              <a:rPr lang="en" sz="2400" dirty="0"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2400" dirty="0"/>
          </a:p>
        </p:txBody>
      </p:sp>
      <p:sp>
        <p:nvSpPr>
          <p:cNvPr id="546" name="Google Shape;546;g3f373fa6c80_0_687"/>
          <p:cNvSpPr txBox="1">
            <a:spLocks noGrp="1"/>
          </p:cNvSpPr>
          <p:nvPr>
            <p:ph type="title"/>
          </p:nvPr>
        </p:nvSpPr>
        <p:spPr>
          <a:xfrm>
            <a:off x="311700" y="6007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Modifying Lists Summary	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g3f373fa6c80_0_69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Modification Examples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g3f373fa6c80_0_693"/>
          <p:cNvSpPr/>
          <p:nvPr/>
        </p:nvSpPr>
        <p:spPr>
          <a:xfrm>
            <a:off x="592800" y="1048450"/>
            <a:ext cx="7958400" cy="3453000"/>
          </a:xfrm>
          <a:prstGeom prst="roundRect">
            <a:avLst>
              <a:gd name="adj" fmla="val 628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54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15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append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extend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insert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2.75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remove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(lst.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(lst.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pop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21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lst2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lst2.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sort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lst2.</a:t>
            </a:r>
            <a:r>
              <a:rPr lang="en" sz="15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reverse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()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lst3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lst2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lst4 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lst2[:]</a:t>
            </a:r>
            <a:endParaRPr sz="1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lst2[</a:t>
            </a:r>
            <a:r>
              <a:rPr lang="en" sz="1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-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]=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17</a:t>
            </a:r>
            <a:endParaRPr sz="15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53" name="Google Shape;553;g3f373fa6c80_0_693"/>
          <p:cNvSpPr/>
          <p:nvPr/>
        </p:nvSpPr>
        <p:spPr>
          <a:xfrm>
            <a:off x="6001588" y="22597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4" name="Google Shape;554;g3f373fa6c80_0_69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f373fa6c80_0_20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230" name="Google Shape;230;g3f373fa6c80_0_206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709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b="1" dirty="0"/>
              <a:t>Individual values</a:t>
            </a:r>
            <a:r>
              <a:rPr lang="en" sz="2400" dirty="0"/>
              <a:t> of type: int, float, string, bool can be assigned to variables:</a:t>
            </a:r>
            <a:endParaRPr sz="2400" dirty="0"/>
          </a:p>
          <a:p>
            <a:pPr marL="9144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What if I have </a:t>
            </a:r>
            <a:r>
              <a:rPr lang="en" sz="2400" b="1" dirty="0"/>
              <a:t>multiple values</a:t>
            </a:r>
            <a:r>
              <a:rPr lang="en" sz="2400" dirty="0"/>
              <a:t>?</a:t>
            </a:r>
            <a:endParaRPr sz="2400"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 dirty="0"/>
              <a:t>HW2: examine the individual characters in a string of DNA</a:t>
            </a:r>
            <a:endParaRPr sz="2400" dirty="0"/>
          </a:p>
          <a:p>
            <a:pPr marL="1371600" lvl="2" indent="-3810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Mono"/>
              <a:buChar char="■"/>
            </a:pPr>
            <a:r>
              <a:rPr lang="en" sz="24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"GTGGGGGTGATGTCCACGAT"</a:t>
            </a:r>
            <a:endParaRPr sz="2400" dirty="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 dirty="0"/>
              <a:t>We have also seen </a:t>
            </a:r>
            <a:r>
              <a:rPr lang="en" sz="2400" b="1" dirty="0"/>
              <a:t>Lists </a:t>
            </a:r>
            <a:r>
              <a:rPr lang="en" sz="2400" dirty="0"/>
              <a:t>that contain multiple values </a:t>
            </a:r>
            <a:endParaRPr sz="2400" dirty="0"/>
          </a:p>
        </p:txBody>
      </p:sp>
      <p:sp>
        <p:nvSpPr>
          <p:cNvPr id="231" name="Google Shape;231;g3f373fa6c80_0_206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Ways to Store Data so Far</a:t>
            </a:r>
            <a:endParaRPr b="0"/>
          </a:p>
        </p:txBody>
      </p:sp>
      <p:sp>
        <p:nvSpPr>
          <p:cNvPr id="232" name="Google Shape;232;g3f373fa6c80_0_206"/>
          <p:cNvSpPr/>
          <p:nvPr/>
        </p:nvSpPr>
        <p:spPr>
          <a:xfrm>
            <a:off x="122700" y="2044075"/>
            <a:ext cx="8898458" cy="6024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x </a:t>
            </a:r>
            <a:r>
              <a:rPr lang="en" sz="23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23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		y </a:t>
            </a:r>
            <a:r>
              <a:rPr lang="en" sz="23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2300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2.5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		z </a:t>
            </a:r>
            <a:r>
              <a:rPr lang="en" sz="23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2300" dirty="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"hi"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	w </a:t>
            </a:r>
            <a:r>
              <a:rPr lang="en" sz="2300" b="1" dirty="0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2300" dirty="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2300" b="1" dirty="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True</a:t>
            </a:r>
            <a:endParaRPr sz="2300" b="1" dirty="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3f373fa6c80_0_2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238" name="Google Shape;238;g3f373fa6c80_0_21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Loop Example 3:</a:t>
            </a:r>
            <a:r>
              <a:rPr lang="en"/>
              <a:t> Lists</a:t>
            </a:r>
            <a:endParaRPr/>
          </a:p>
        </p:txBody>
      </p:sp>
      <p:sp>
        <p:nvSpPr>
          <p:cNvPr id="239" name="Google Shape;239;g3f373fa6c80_0_213"/>
          <p:cNvSpPr/>
          <p:nvPr/>
        </p:nvSpPr>
        <p:spPr>
          <a:xfrm>
            <a:off x="379375" y="2312625"/>
            <a:ext cx="4747200" cy="1025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"Hi"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"Ciao"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"Hola"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240" name="Google Shape;240;g3f373fa6c80_0_213"/>
          <p:cNvGrpSpPr/>
          <p:nvPr/>
        </p:nvGrpSpPr>
        <p:grpSpPr>
          <a:xfrm>
            <a:off x="5321025" y="736007"/>
            <a:ext cx="2996100" cy="3669868"/>
            <a:chOff x="5321025" y="736007"/>
            <a:chExt cx="2996100" cy="3669868"/>
          </a:xfrm>
        </p:grpSpPr>
        <p:sp>
          <p:nvSpPr>
            <p:cNvPr id="241" name="Google Shape;241;g3f373fa6c80_0_213"/>
            <p:cNvSpPr/>
            <p:nvPr/>
          </p:nvSpPr>
          <p:spPr>
            <a:xfrm>
              <a:off x="5321025" y="1244475"/>
              <a:ext cx="2996100" cy="3161400"/>
            </a:xfrm>
            <a:prstGeom prst="roundRect">
              <a:avLst>
                <a:gd name="adj" fmla="val 4221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Hi</a:t>
              </a: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Ciao</a:t>
              </a: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45720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Hola</a:t>
              </a: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g3f373fa6c80_0_213"/>
            <p:cNvSpPr/>
            <p:nvPr/>
          </p:nvSpPr>
          <p:spPr>
            <a:xfrm>
              <a:off x="7385013" y="736007"/>
              <a:ext cx="932100" cy="393600"/>
            </a:xfrm>
            <a:prstGeom prst="roundRect">
              <a:avLst>
                <a:gd name="adj" fmla="val 16667"/>
              </a:avLst>
            </a:prstGeom>
            <a:solidFill>
              <a:srgbClr val="3A4C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Output</a:t>
              </a:r>
              <a:endParaRPr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3" name="Google Shape;243;g3f373fa6c80_0_213"/>
          <p:cNvGrpSpPr/>
          <p:nvPr/>
        </p:nvGrpSpPr>
        <p:grpSpPr>
          <a:xfrm>
            <a:off x="1713729" y="1650825"/>
            <a:ext cx="3062400" cy="1189850"/>
            <a:chOff x="1713729" y="1650825"/>
            <a:chExt cx="3062400" cy="1189850"/>
          </a:xfrm>
        </p:grpSpPr>
        <p:sp>
          <p:nvSpPr>
            <p:cNvPr id="244" name="Google Shape;244;g3f373fa6c80_0_213"/>
            <p:cNvSpPr txBox="1"/>
            <p:nvPr/>
          </p:nvSpPr>
          <p:spPr>
            <a:xfrm>
              <a:off x="1869725" y="1650825"/>
              <a:ext cx="2750400" cy="46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is a </a:t>
              </a:r>
              <a:r>
                <a:rPr lang="en" b="1" i="1">
                  <a:solidFill>
                    <a:schemeClr val="accent5"/>
                  </a:solidFill>
                  <a:latin typeface="Calibri"/>
                  <a:ea typeface="Calibri"/>
                  <a:cs typeface="Calibri"/>
                  <a:sym typeface="Calibri"/>
                </a:rPr>
                <a:t>list</a:t>
              </a: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of </a:t>
              </a:r>
              <a:r>
                <a:rPr lang="en" b="1" i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strings</a:t>
              </a: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!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g3f373fa6c80_0_213"/>
            <p:cNvSpPr/>
            <p:nvPr/>
          </p:nvSpPr>
          <p:spPr>
            <a:xfrm>
              <a:off x="1713729" y="2519675"/>
              <a:ext cx="3062400" cy="3210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46" name="Google Shape;246;g3f373fa6c80_0_213"/>
            <p:cNvCxnSpPr>
              <a:stCxn id="244" idx="2"/>
              <a:endCxn id="245" idx="0"/>
            </p:cNvCxnSpPr>
            <p:nvPr/>
          </p:nvCxnSpPr>
          <p:spPr>
            <a:xfrm>
              <a:off x="3244925" y="2111025"/>
              <a:ext cx="0" cy="408600"/>
            </a:xfrm>
            <a:prstGeom prst="straightConnector1">
              <a:avLst/>
            </a:prstGeom>
            <a:noFill/>
            <a:ln w="1905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f373fa6c80_0_2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252" name="Google Shape;252;g3f373fa6c80_0_226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Example:</a:t>
            </a:r>
            <a:r>
              <a:rPr lang="en"/>
              <a:t> Courses</a:t>
            </a:r>
            <a:endParaRPr/>
          </a:p>
        </p:txBody>
      </p:sp>
      <p:sp>
        <p:nvSpPr>
          <p:cNvPr id="253" name="Google Shape;253;g3f373fa6c80_0_226"/>
          <p:cNvSpPr/>
          <p:nvPr/>
        </p:nvSpPr>
        <p:spPr>
          <a:xfrm>
            <a:off x="1909350" y="1878051"/>
            <a:ext cx="5325300" cy="1760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dept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"CSE"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"BIO"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"INFO"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]: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for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num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in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180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331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480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]: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 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(dept, num)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254" name="Google Shape;254;g3f373fa6c80_0_226"/>
          <p:cNvGrpSpPr/>
          <p:nvPr/>
        </p:nvGrpSpPr>
        <p:grpSpPr>
          <a:xfrm>
            <a:off x="3830500" y="1295600"/>
            <a:ext cx="2750400" cy="868800"/>
            <a:chOff x="1869725" y="1650825"/>
            <a:chExt cx="2750400" cy="868800"/>
          </a:xfrm>
        </p:grpSpPr>
        <p:sp>
          <p:nvSpPr>
            <p:cNvPr id="255" name="Google Shape;255;g3f373fa6c80_0_226"/>
            <p:cNvSpPr txBox="1"/>
            <p:nvPr/>
          </p:nvSpPr>
          <p:spPr>
            <a:xfrm>
              <a:off x="1869725" y="1650825"/>
              <a:ext cx="2750400" cy="46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is a </a:t>
              </a:r>
              <a:r>
                <a:rPr lang="en" b="1" i="1">
                  <a:solidFill>
                    <a:schemeClr val="accent5"/>
                  </a:solidFill>
                  <a:latin typeface="Calibri"/>
                  <a:ea typeface="Calibri"/>
                  <a:cs typeface="Calibri"/>
                  <a:sym typeface="Calibri"/>
                </a:rPr>
                <a:t>list</a:t>
              </a: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of </a:t>
              </a:r>
              <a:r>
                <a:rPr lang="en" b="1" i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strings</a:t>
              </a: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!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56" name="Google Shape;256;g3f373fa6c80_0_226"/>
            <p:cNvCxnSpPr>
              <a:stCxn id="255" idx="2"/>
            </p:cNvCxnSpPr>
            <p:nvPr/>
          </p:nvCxnSpPr>
          <p:spPr>
            <a:xfrm>
              <a:off x="3244925" y="2111025"/>
              <a:ext cx="0" cy="408600"/>
            </a:xfrm>
            <a:prstGeom prst="straightConnector1">
              <a:avLst/>
            </a:prstGeom>
            <a:noFill/>
            <a:ln w="1905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grpSp>
        <p:nvGrpSpPr>
          <p:cNvPr id="257" name="Google Shape;257;g3f373fa6c80_0_226"/>
          <p:cNvGrpSpPr/>
          <p:nvPr/>
        </p:nvGrpSpPr>
        <p:grpSpPr>
          <a:xfrm>
            <a:off x="6199154" y="2849799"/>
            <a:ext cx="2633276" cy="868685"/>
            <a:chOff x="649634" y="1447000"/>
            <a:chExt cx="3970560" cy="664031"/>
          </a:xfrm>
        </p:grpSpPr>
        <p:sp>
          <p:nvSpPr>
            <p:cNvPr id="258" name="Google Shape;258;g3f373fa6c80_0_226"/>
            <p:cNvSpPr txBox="1"/>
            <p:nvPr/>
          </p:nvSpPr>
          <p:spPr>
            <a:xfrm>
              <a:off x="2299095" y="1650830"/>
              <a:ext cx="2321100" cy="46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is a </a:t>
              </a:r>
              <a:r>
                <a:rPr lang="en" b="1" i="1">
                  <a:solidFill>
                    <a:schemeClr val="accent5"/>
                  </a:solidFill>
                  <a:latin typeface="Calibri"/>
                  <a:ea typeface="Calibri"/>
                  <a:cs typeface="Calibri"/>
                  <a:sym typeface="Calibri"/>
                </a:rPr>
                <a:t>list</a:t>
              </a: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of </a:t>
              </a:r>
              <a:r>
                <a:rPr lang="en" b="1" i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integers</a:t>
              </a:r>
              <a:r>
                <a:rPr lang="en" b="1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!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59" name="Google Shape;259;g3f373fa6c80_0_226"/>
            <p:cNvCxnSpPr/>
            <p:nvPr/>
          </p:nvCxnSpPr>
          <p:spPr>
            <a:xfrm rot="10800000">
              <a:off x="649634" y="1447000"/>
              <a:ext cx="2056500" cy="271500"/>
            </a:xfrm>
            <a:prstGeom prst="straightConnector1">
              <a:avLst/>
            </a:prstGeom>
            <a:noFill/>
            <a:ln w="1905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f373fa6c80_0_3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265" name="Google Shape;265;g3f373fa6c80_0_33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What is a List?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Creating Lists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Querying Lists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Modifying Lists</a:t>
            </a:r>
            <a:endParaRPr sz="2400"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2400"/>
          </a:p>
        </p:txBody>
      </p:sp>
      <p:sp>
        <p:nvSpPr>
          <p:cNvPr id="266" name="Google Shape;266;g3f373fa6c80_0_33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Roadmap</a:t>
            </a:r>
            <a:endParaRPr/>
          </a:p>
        </p:txBody>
      </p:sp>
      <p:sp>
        <p:nvSpPr>
          <p:cNvPr id="267" name="Google Shape;267;g3f373fa6c80_0_335"/>
          <p:cNvSpPr/>
          <p:nvPr/>
        </p:nvSpPr>
        <p:spPr>
          <a:xfrm>
            <a:off x="5878300" y="22515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Jupyter Hub</a:t>
            </a:r>
            <a:endParaRPr sz="24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3f373fa6c80_0_34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273" name="Google Shape;273;g3f373fa6c80_0_342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8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l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300"/>
              <a:buChar char="●"/>
            </a:pPr>
            <a:r>
              <a:rPr lang="en" sz="2300">
                <a:solidFill>
                  <a:srgbClr val="000000"/>
                </a:solidFill>
              </a:rPr>
              <a:t>A list is an </a:t>
            </a:r>
            <a:r>
              <a:rPr lang="en" sz="2300" u="sng">
                <a:solidFill>
                  <a:srgbClr val="000000"/>
                </a:solidFill>
              </a:rPr>
              <a:t>ordered</a:t>
            </a:r>
            <a:r>
              <a:rPr lang="en" sz="2300">
                <a:solidFill>
                  <a:srgbClr val="000000"/>
                </a:solidFill>
              </a:rPr>
              <a:t> sequence of values</a:t>
            </a:r>
            <a:endParaRPr sz="505">
              <a:solidFill>
                <a:srgbClr val="000000"/>
              </a:solidFill>
            </a:endParaRPr>
          </a:p>
          <a:p>
            <a:pPr marL="914400" marR="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○"/>
            </a:pPr>
            <a:r>
              <a:rPr lang="en" sz="1900">
                <a:solidFill>
                  <a:srgbClr val="000000"/>
                </a:solidFill>
              </a:rPr>
              <a:t>A list of integers: 	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7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9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1500"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marR="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○"/>
            </a:pPr>
            <a:r>
              <a:rPr lang="en" sz="1900">
                <a:solidFill>
                  <a:srgbClr val="000000"/>
                </a:solidFill>
              </a:rPr>
              <a:t>A list of strings: 	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[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"Four"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"score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",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"and"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"seven"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"years"</a:t>
            </a:r>
            <a:r>
              <a:rPr lang="en" sz="1500"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2900"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>
                <a:solidFill>
                  <a:srgbClr val="000000"/>
                </a:solidFill>
              </a:rPr>
              <a:t>Each value has an </a:t>
            </a:r>
            <a:r>
              <a:rPr lang="en" sz="2300" b="1">
                <a:solidFill>
                  <a:schemeClr val="accent4"/>
                </a:solidFill>
              </a:rPr>
              <a:t>index</a:t>
            </a:r>
            <a:endParaRPr sz="2300" b="1">
              <a:solidFill>
                <a:schemeClr val="accent4"/>
              </a:solidFill>
            </a:endParaRPr>
          </a:p>
          <a:p>
            <a:pPr marL="914400" marR="0" lvl="1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Char char="○"/>
            </a:pPr>
            <a:r>
              <a:rPr lang="en" sz="1900">
                <a:solidFill>
                  <a:srgbClr val="000000"/>
                </a:solidFill>
              </a:rPr>
              <a:t>Indexing is zero-based (counting starts with zero)</a:t>
            </a:r>
            <a:endParaRPr sz="1100"/>
          </a:p>
        </p:txBody>
      </p:sp>
      <p:sp>
        <p:nvSpPr>
          <p:cNvPr id="274" name="Google Shape;274;g3f373fa6c80_0_34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a List?</a:t>
            </a:r>
            <a:endParaRPr/>
          </a:p>
        </p:txBody>
      </p:sp>
      <p:graphicFrame>
        <p:nvGraphicFramePr>
          <p:cNvPr id="275" name="Google Shape;275;g3f373fa6c80_0_342"/>
          <p:cNvGraphicFramePr/>
          <p:nvPr/>
        </p:nvGraphicFramePr>
        <p:xfrm>
          <a:off x="3485700" y="3934525"/>
          <a:ext cx="4986750" cy="80766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997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7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"Four"</a:t>
                      </a:r>
                      <a:endParaRPr sz="1500"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"score</a:t>
                      </a:r>
                      <a:r>
                        <a:rPr lang="en" b="1"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"and"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"seven</a:t>
                      </a:r>
                      <a:r>
                        <a:rPr lang="en" b="1"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500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"years"</a:t>
                      </a:r>
                      <a:endParaRPr b="1"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76" name="Google Shape;276;g3f373fa6c80_0_342"/>
          <p:cNvGraphicFramePr/>
          <p:nvPr/>
        </p:nvGraphicFramePr>
        <p:xfrm>
          <a:off x="760050" y="2982875"/>
          <a:ext cx="3863100" cy="792420"/>
        </p:xfrm>
        <a:graphic>
          <a:graphicData uri="http://schemas.openxmlformats.org/drawingml/2006/table">
            <a:tbl>
              <a:tblPr>
                <a:noFill/>
                <a:tableStyleId>{0840DC81-BA2C-4E2B-A25C-D9FB316B113E}</a:tableStyleId>
              </a:tblPr>
              <a:tblGrid>
                <a:gridCol w="64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3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0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2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4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4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5</a:t>
                      </a:r>
                      <a:endParaRPr>
                        <a:solidFill>
                          <a:schemeClr val="accent4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3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12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10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9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accent3"/>
                          </a:solidFill>
                          <a:latin typeface="Roboto Mono"/>
                          <a:ea typeface="Roboto Mono"/>
                          <a:cs typeface="Roboto Mono"/>
                          <a:sym typeface="Roboto Mono"/>
                        </a:rPr>
                        <a:t>7</a:t>
                      </a:r>
                      <a:endParaRPr>
                        <a:solidFill>
                          <a:schemeClr val="accent3"/>
                        </a:solidFill>
                        <a:latin typeface="Roboto Mono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91425" marR="91425" marT="91425" marB="91425">
                    <a:lnL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77" name="Google Shape;277;g3f373fa6c80_0_342"/>
          <p:cNvSpPr txBox="1"/>
          <p:nvPr/>
        </p:nvSpPr>
        <p:spPr>
          <a:xfrm>
            <a:off x="5976125" y="3323025"/>
            <a:ext cx="1353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 </a:t>
            </a: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indexes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8" name="Google Shape;278;g3f373fa6c80_0_342"/>
          <p:cNvCxnSpPr>
            <a:stCxn id="277" idx="1"/>
          </p:cNvCxnSpPr>
          <p:nvPr/>
        </p:nvCxnSpPr>
        <p:spPr>
          <a:xfrm rot="10800000">
            <a:off x="4511225" y="3179775"/>
            <a:ext cx="1464900" cy="374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79" name="Google Shape;279;g3f373fa6c80_0_342"/>
          <p:cNvCxnSpPr/>
          <p:nvPr/>
        </p:nvCxnSpPr>
        <p:spPr>
          <a:xfrm flipH="1">
            <a:off x="6183125" y="3657425"/>
            <a:ext cx="382200" cy="350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0" name="Google Shape;280;g3f373fa6c80_0_342"/>
          <p:cNvCxnSpPr/>
          <p:nvPr/>
        </p:nvCxnSpPr>
        <p:spPr>
          <a:xfrm>
            <a:off x="6788250" y="3689275"/>
            <a:ext cx="207000" cy="302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1" name="Google Shape;281;g3f373fa6c80_0_342"/>
          <p:cNvCxnSpPr/>
          <p:nvPr/>
        </p:nvCxnSpPr>
        <p:spPr>
          <a:xfrm>
            <a:off x="7122675" y="3689275"/>
            <a:ext cx="780300" cy="318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3f373fa6c80_0_3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287" name="Google Shape;287;g3f373fa6c80_0_35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Creating Lists in Python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g3f373fa6c80_0_355"/>
          <p:cNvSpPr/>
          <p:nvPr/>
        </p:nvSpPr>
        <p:spPr>
          <a:xfrm>
            <a:off x="433650" y="1154225"/>
            <a:ext cx="7437600" cy="2485500"/>
          </a:xfrm>
          <a:prstGeom prst="roundRect">
            <a:avLst>
              <a:gd name="adj" fmla="val 837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 </a:t>
            </a:r>
            <a:r>
              <a:rPr lang="en" sz="2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2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*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2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2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-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2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b </a:t>
            </a:r>
            <a:r>
              <a:rPr lang="en" sz="2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2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"hi"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</a:t>
            </a:r>
            <a:endParaRPr sz="2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2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25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"a"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a]</a:t>
            </a:r>
            <a:endParaRPr sz="2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d </a:t>
            </a:r>
            <a:r>
              <a:rPr lang="en" sz="2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[[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2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], [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]]</a:t>
            </a:r>
            <a:endParaRPr sz="25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 </a:t>
            </a:r>
            <a:r>
              <a:rPr lang="en" sz="25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25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[ ]   </a:t>
            </a:r>
            <a:r>
              <a:rPr lang="en" sz="25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An empty list</a:t>
            </a:r>
            <a:endParaRPr sz="13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89" name="Google Shape;289;g3f373fa6c80_0_355"/>
          <p:cNvSpPr/>
          <p:nvPr/>
        </p:nvSpPr>
        <p:spPr>
          <a:xfrm>
            <a:off x="5568663" y="315375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Python Tutor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g3f373fa6c80_0_355"/>
          <p:cNvSpPr txBox="1"/>
          <p:nvPr/>
        </p:nvSpPr>
        <p:spPr>
          <a:xfrm>
            <a:off x="673375" y="3958225"/>
            <a:ext cx="66246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Note: Elements in a list do not have to be of the same type!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3034</Words>
  <Application>Microsoft Office PowerPoint</Application>
  <PresentationFormat>On-screen Show (16:9)</PresentationFormat>
  <Paragraphs>562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Calibri</vt:lpstr>
      <vt:lpstr>Roboto Mono</vt:lpstr>
      <vt:lpstr>Arial</vt:lpstr>
      <vt:lpstr>UW Simple Lecture Slides</vt:lpstr>
      <vt:lpstr>UW Simple Lecture Slides</vt:lpstr>
      <vt:lpstr>Lists</vt:lpstr>
      <vt:lpstr>Announcements</vt:lpstr>
      <vt:lpstr>Python Building Blocks so Far</vt:lpstr>
      <vt:lpstr>Ways to Store Data so Far</vt:lpstr>
      <vt:lpstr>Loop Example 3: Lists</vt:lpstr>
      <vt:lpstr>Example: Courses</vt:lpstr>
      <vt:lpstr>Today’s Roadmap</vt:lpstr>
      <vt:lpstr>What is a List?</vt:lpstr>
      <vt:lpstr>Creating Lists in Python </vt:lpstr>
      <vt:lpstr>What is the length of a list? </vt:lpstr>
      <vt:lpstr>Referring to a single element of a list </vt:lpstr>
      <vt:lpstr>Referring to a "slice" of a list </vt:lpstr>
      <vt:lpstr>List "slicing" details </vt:lpstr>
      <vt:lpstr>List Indexing and Slicing Examples </vt:lpstr>
      <vt:lpstr>Think Pair Share:  What Python code will print: 9 4 7</vt:lpstr>
      <vt:lpstr>Is a value in a list? </vt:lpstr>
      <vt:lpstr>Where is a value in a list? </vt:lpstr>
      <vt:lpstr>How many of a value are in a list? </vt:lpstr>
      <vt:lpstr>List Querying Examples </vt:lpstr>
      <vt:lpstr>Querying Lists Summary </vt:lpstr>
      <vt:lpstr>Today’s Roadmap</vt:lpstr>
      <vt:lpstr>Ways to modify a list</vt:lpstr>
      <vt:lpstr>Adding elements to the end of a list</vt:lpstr>
      <vt:lpstr>Inserting elements into a list</vt:lpstr>
      <vt:lpstr>Adding Elements Examples </vt:lpstr>
      <vt:lpstr>Think Pair Share</vt:lpstr>
      <vt:lpstr>Removing elements from a list</vt:lpstr>
      <vt:lpstr>Another way to remove elements from a list </vt:lpstr>
      <vt:lpstr>Replace elements in a list</vt:lpstr>
      <vt:lpstr>Removing and Replacing Elements Examples </vt:lpstr>
      <vt:lpstr>Rearrange elements in a list </vt:lpstr>
      <vt:lpstr>Modifying Lists Summary </vt:lpstr>
      <vt:lpstr>List Modification Examples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Adrian Salguero</cp:lastModifiedBy>
  <cp:revision>3</cp:revision>
  <dcterms:modified xsi:type="dcterms:W3CDTF">2026-07-08T17:57:25Z</dcterms:modified>
</cp:coreProperties>
</file>