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2" r:id="rId2"/>
  </p:sldMasterIdLst>
  <p:notesMasterIdLst>
    <p:notesMasterId r:id="rId3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embeddedFontLst>
    <p:embeddedFont>
      <p:font typeface="Roboto Mono" panose="00000009000000000000" pitchFamily="49" charset="0"/>
      <p:regular r:id="rId34"/>
      <p:bold r:id="rId35"/>
      <p:italic r:id="rId36"/>
      <p:boldItalic r:id="rId3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1" roundtripDataSignature="AMtx7mguVDiVM015MmTk3Z6z6W9BpSD1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36" y="10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font" Target="fonts/font1.fntdata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4.fntdata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font" Target="fonts/font3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font" Target="fonts/font2.fntdata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ef6940a823_0_3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g3ef6940a823_0_3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3ef912e4b8e_0_7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3ef912e4b8e_0_7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3ef912e4b8e_0_7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3ef912e4b8e_0_7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3ef912e4b8e_0_8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3ef912e4b8e_0_8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3ef912e4b8e_0_8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3ef912e4b8e_0_8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3ef912e4b8e_0_8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3ef912e4b8e_0_8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3ef912e4b8e_0_8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9" name="Google Shape;459;g3ef912e4b8e_0_8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g3ef912e4b8e_0_9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1" name="Google Shape;481;g3ef912e4b8e_0_9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3ef912e4b8e_0_9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3ef912e4b8e_0_9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g3ef912e4b8e_0_9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9" name="Google Shape;509;g3ef912e4b8e_0_9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3ef912e4b8e_0_9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9" name="Google Shape;519;g3ef912e4b8e_0_9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ef6940a82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g3ef6940a82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g3ef912e4b8e_0_9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9" name="Google Shape;549;g3ef912e4b8e_0_9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ef912e4b8e_0_10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0" name="Google Shape;580;g3ef912e4b8e_0_10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ef912e4b8e_0_10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7" name="Google Shape;597;g3ef912e4b8e_0_10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g3ef912e4b8e_0_10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7" name="Google Shape;607;g3ef912e4b8e_0_10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3ef912e4b8e_0_1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Google Shape;629;g3ef912e4b8e_0_1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g3ef912e4b8e_0_10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7" name="Google Shape;657;g3ef912e4b8e_0_10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g3ef912e4b8e_0_1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8" name="Google Shape;688;g3ef912e4b8e_0_1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g3ef912e4b8e_0_1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2" name="Google Shape;722;g3ef912e4b8e_0_1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3ef912e4b8e_0_1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3ef912e4b8e_0_1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g3ef912e4b8e_0_12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6" name="Google Shape;796;g3ef912e4b8e_0_12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f2e76410ab_0_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f2e76410ab_0_4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g3ef912e4b8e_0_12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1" name="Google Shape;831;g3ef912e4b8e_0_12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f2e76410ab_0_2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f2e76410ab_0_2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ef912e4b8e_0_6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3ef912e4b8e_0_6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ef912e4b8e_0_7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3ef912e4b8e_0_7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3ef912e4b8e_0_7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3ef912e4b8e_0_7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ef912e4b8e_0_7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Google Shape;291;g3ef912e4b8e_0_7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3ef912e4b8e_0_7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3ef912e4b8e_0_7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g3ef67936621_0_21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g3ef67936621_0_213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g3ef67936621_0_213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g3ef67936621_0_213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ef67936621_0_216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g3ef67936621_0_2162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g3ef67936621_0_216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g3ef67936621_0_216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g3ef67936621_0_216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g3ef67936621_0_21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g3ef67936621_0_216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g3ef67936621_0_216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Functions (II)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ef67936621_0_218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2" name="Google Shape;62;g3ef67936621_0_218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ef67936621_0_218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ef67936621_0_218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g3ef67936621_0_218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 sz="1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g3ef67936621_0_218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3ef67936621_0_218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g3ef67936621_0_218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g3ef67936621_0_218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g3ef67936621_0_218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 i="0" u="none" strike="noStrike" cap="none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g3ef67936621_0_218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g3ef67936621_0_218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g3ef67936621_0_218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g3ef67936621_0_218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g3ef67936621_0_218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g3ef67936621_0_218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 i="0" u="none" strike="noStrike" cap="none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g3ef67936621_0_218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3ef67936621_0_218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g3ef67936621_0_218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g3ef67936621_0_218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g3ef67936621_0_218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g3ef67936621_0_218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g3ef67936621_0_218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g3ef67936621_0_218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g3ef67936621_0_218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g3ef67936621_0_218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9" name="Google Shape;89;g3ef67936621_0_218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g3ef67936621_0_218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ef67936621_0_218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ef67936621_0_218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ef67936621_0_218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ef67936621_0_218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3ef67936621_0_218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sz="14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3ef67936621_0_218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ef67936621_0_218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g3ef67936621_0_218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1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g3ef67936621_0_218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3ef67936621_0_218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g3ef67936621_0_218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ef912e4b8e_0_128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0" name="Google Shape;110;g3ef912e4b8e_0_1285"/>
          <p:cNvSpPr/>
          <p:nvPr/>
        </p:nvSpPr>
        <p:spPr>
          <a:xfrm>
            <a:off x="1182313" y="2667746"/>
            <a:ext cx="1029600" cy="393600"/>
          </a:xfrm>
          <a:prstGeom prst="roundRect">
            <a:avLst>
              <a:gd name="adj" fmla="val 18636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160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ef912e4b8e_0_1285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g3ef912e4b8e_0_1285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ef912e4b8e_0_129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5" name="Google Shape;115;g3ef912e4b8e_0_129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ef912e4b8e_0_129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8" name="Google Shape;118;g3ef912e4b8e_0_129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9" name="Google Shape;119;g3ef912e4b8e_0_129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ef912e4b8e_0_129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2" name="Google Shape;122;g3ef912e4b8e_0_129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g3ef912e4b8e_0_129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4" name="Google Shape;124;g3ef912e4b8e_0_129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ef912e4b8e_0_130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3ef912e4b8e_0_130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ef912e4b8e_0_130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0" name="Google Shape;130;g3ef912e4b8e_0_130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g3ef912e4b8e_0_130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ef67936621_0_21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" name="Google Shape;18;g3ef67936621_0_214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ef67936621_0_214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ef912e4b8e_0_130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4" name="Google Shape;134;g3ef912e4b8e_0_130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ef912e4b8e_0_1312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7" name="Google Shape;137;g3ef912e4b8e_0_1312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3ef912e4b8e_0_131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9" name="Google Shape;139;g3ef912e4b8e_0_131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0" name="Google Shape;140;g3ef912e4b8e_0_1312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1" name="Google Shape;141;g3ef912e4b8e_0_13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2" name="Google Shape;142;g3ef912e4b8e_0_1312"/>
          <p:cNvSpPr/>
          <p:nvPr/>
        </p:nvSpPr>
        <p:spPr>
          <a:xfrm>
            <a:off x="1147175" y="4663150"/>
            <a:ext cx="34251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3ef912e4b8e_0_1312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Functions (II)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ef912e4b8e_0_13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6" name="Google Shape;146;g3ef912e4b8e_0_1321" descr="University of Washington &quot;W&quot; logo in purple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g3ef912e4b8e_0_13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8" name="Google Shape;148;g3ef912e4b8e_0_132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9" name="Google Shape;149;g3ef912e4b8e_0_132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g3ef912e4b8e_0_132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Functions (II)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g3ef912e4b8e_0_132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152" name="Google Shape;152;g3ef912e4b8e_0_132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ef912e4b8e_0_1330"/>
          <p:cNvSpPr txBox="1">
            <a:spLocks noGrp="1"/>
          </p:cNvSpPr>
          <p:nvPr>
            <p:ph type="body" idx="1"/>
          </p:nvPr>
        </p:nvSpPr>
        <p:spPr>
          <a:xfrm>
            <a:off x="311700" y="412863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55" name="Google Shape;155;g3ef912e4b8e_0_13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ef912e4b8e_0_133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8" name="Google Shape;158;g3ef912e4b8e_0_133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9" name="Google Shape;159;g3ef912e4b8e_0_13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ef912e4b8e_0_13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mplate Information">
  <p:cSld name="CUSTOM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ef912e4b8e_0_1339"/>
          <p:cNvSpPr txBox="1"/>
          <p:nvPr/>
        </p:nvSpPr>
        <p:spPr>
          <a:xfrm>
            <a:off x="417950" y="316025"/>
            <a:ext cx="4587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Template Information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3ef912e4b8e_0_1339"/>
          <p:cNvSpPr txBox="1"/>
          <p:nvPr/>
        </p:nvSpPr>
        <p:spPr>
          <a:xfrm>
            <a:off x="417950" y="856300"/>
            <a:ext cx="62898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This slide template was designed by James Weichert for UW CSE lectures.  </a:t>
            </a:r>
            <a:endParaRPr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g3ef912e4b8e_0_1339"/>
          <p:cNvSpPr txBox="1"/>
          <p:nvPr/>
        </p:nvSpPr>
        <p:spPr>
          <a:xfrm>
            <a:off x="1249300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Accent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g3ef912e4b8e_0_1339"/>
          <p:cNvSpPr/>
          <p:nvPr/>
        </p:nvSpPr>
        <p:spPr>
          <a:xfrm>
            <a:off x="1126975" y="2227095"/>
            <a:ext cx="336300" cy="32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3ef912e4b8e_0_1339"/>
          <p:cNvSpPr txBox="1"/>
          <p:nvPr/>
        </p:nvSpPr>
        <p:spPr>
          <a:xfrm>
            <a:off x="1626475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#475D9A</a:t>
            </a:r>
            <a:endParaRPr sz="1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g3ef912e4b8e_0_1339"/>
          <p:cNvSpPr/>
          <p:nvPr/>
        </p:nvSpPr>
        <p:spPr>
          <a:xfrm>
            <a:off x="1126975" y="2675595"/>
            <a:ext cx="336300" cy="3261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g3ef912e4b8e_0_1339"/>
          <p:cNvSpPr txBox="1"/>
          <p:nvPr/>
        </p:nvSpPr>
        <p:spPr>
          <a:xfrm>
            <a:off x="1626475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#8264A6</a:t>
            </a:r>
            <a:endParaRPr sz="18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g3ef912e4b8e_0_1339"/>
          <p:cNvSpPr/>
          <p:nvPr/>
        </p:nvSpPr>
        <p:spPr>
          <a:xfrm>
            <a:off x="1126975" y="3124095"/>
            <a:ext cx="336300" cy="3261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3ef912e4b8e_0_1339"/>
          <p:cNvSpPr txBox="1"/>
          <p:nvPr/>
        </p:nvSpPr>
        <p:spPr>
          <a:xfrm>
            <a:off x="1626475" y="3062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#577656</a:t>
            </a:r>
            <a:endParaRPr sz="1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3ef912e4b8e_0_1339"/>
          <p:cNvSpPr/>
          <p:nvPr/>
        </p:nvSpPr>
        <p:spPr>
          <a:xfrm>
            <a:off x="1126975" y="3572595"/>
            <a:ext cx="336300" cy="326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3ef912e4b8e_0_1339"/>
          <p:cNvSpPr txBox="1"/>
          <p:nvPr/>
        </p:nvSpPr>
        <p:spPr>
          <a:xfrm>
            <a:off x="1626475" y="3511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#AB5457</a:t>
            </a:r>
            <a:endParaRPr sz="1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3ef912e4b8e_0_1339"/>
          <p:cNvSpPr/>
          <p:nvPr/>
        </p:nvSpPr>
        <p:spPr>
          <a:xfrm>
            <a:off x="1126975" y="4021095"/>
            <a:ext cx="336300" cy="32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3ef912e4b8e_0_1339"/>
          <p:cNvSpPr txBox="1"/>
          <p:nvPr/>
        </p:nvSpPr>
        <p:spPr>
          <a:xfrm>
            <a:off x="1626475" y="3959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#AB5457 </a:t>
            </a:r>
            <a:endParaRPr sz="1800"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3ef912e4b8e_0_1339"/>
          <p:cNvSpPr txBox="1"/>
          <p:nvPr/>
        </p:nvSpPr>
        <p:spPr>
          <a:xfrm>
            <a:off x="2605096" y="3970293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3ef912e4b8e_0_1339"/>
          <p:cNvSpPr txBox="1"/>
          <p:nvPr/>
        </p:nvSpPr>
        <p:spPr>
          <a:xfrm>
            <a:off x="1126975" y="4490174"/>
            <a:ext cx="18144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 only WCAG 2.1 AA compliant for large text 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3ef912e4b8e_0_1339"/>
          <p:cNvSpPr txBox="1"/>
          <p:nvPr/>
        </p:nvSpPr>
        <p:spPr>
          <a:xfrm>
            <a:off x="3664800" y="1345577"/>
            <a:ext cx="18144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Background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g3ef912e4b8e_0_1339"/>
          <p:cNvSpPr/>
          <p:nvPr/>
        </p:nvSpPr>
        <p:spPr>
          <a:xfrm>
            <a:off x="3934650" y="2191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#3A4C7E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3ef912e4b8e_0_1339"/>
          <p:cNvSpPr/>
          <p:nvPr/>
        </p:nvSpPr>
        <p:spPr>
          <a:xfrm>
            <a:off x="3934650" y="2639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#5F477B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3ef912e4b8e_0_1339"/>
          <p:cNvSpPr/>
          <p:nvPr/>
        </p:nvSpPr>
        <p:spPr>
          <a:xfrm>
            <a:off x="3934650" y="30883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#415940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3ef912e4b8e_0_1339"/>
          <p:cNvSpPr/>
          <p:nvPr/>
        </p:nvSpPr>
        <p:spPr>
          <a:xfrm>
            <a:off x="3934650" y="3536895"/>
            <a:ext cx="1274700" cy="397500"/>
          </a:xfrm>
          <a:prstGeom prst="roundRect">
            <a:avLst>
              <a:gd name="adj" fmla="val 16667"/>
            </a:avLst>
          </a:prstGeom>
          <a:solidFill>
            <a:srgbClr val="883F4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#883F41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g3ef912e4b8e_0_1339"/>
          <p:cNvSpPr txBox="1"/>
          <p:nvPr/>
        </p:nvSpPr>
        <p:spPr>
          <a:xfrm>
            <a:off x="98425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g3ef912e4b8e_0_1339"/>
          <p:cNvSpPr txBox="1"/>
          <p:nvPr/>
        </p:nvSpPr>
        <p:spPr>
          <a:xfrm>
            <a:off x="3639300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with white text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3ef912e4b8e_0_13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6" name="Google Shape;186;g3ef912e4b8e_0_1339"/>
          <p:cNvSpPr txBox="1"/>
          <p:nvPr/>
        </p:nvSpPr>
        <p:spPr>
          <a:xfrm>
            <a:off x="6559388" y="1345569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Text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3ef912e4b8e_0_1339"/>
          <p:cNvSpPr/>
          <p:nvPr/>
        </p:nvSpPr>
        <p:spPr>
          <a:xfrm>
            <a:off x="6437063" y="2227095"/>
            <a:ext cx="336300" cy="3261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3ef912e4b8e_0_1339"/>
          <p:cNvSpPr txBox="1"/>
          <p:nvPr/>
        </p:nvSpPr>
        <p:spPr>
          <a:xfrm>
            <a:off x="6936563" y="21658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#434343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ef912e4b8e_0_1339"/>
          <p:cNvSpPr txBox="1"/>
          <p:nvPr/>
        </p:nvSpPr>
        <p:spPr>
          <a:xfrm>
            <a:off x="6294338" y="1656213"/>
            <a:ext cx="18654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least WCAG 2.1 </a:t>
            </a:r>
            <a:r>
              <a:rPr lang="en" sz="10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AA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compliant on a white background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3ef912e4b8e_0_1339"/>
          <p:cNvSpPr/>
          <p:nvPr/>
        </p:nvSpPr>
        <p:spPr>
          <a:xfrm>
            <a:off x="6437063" y="2675595"/>
            <a:ext cx="336300" cy="326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3ef912e4b8e_0_1339"/>
          <p:cNvSpPr txBox="1"/>
          <p:nvPr/>
        </p:nvSpPr>
        <p:spPr>
          <a:xfrm>
            <a:off x="6936563" y="2614395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#767676</a:t>
            </a:r>
            <a:endParaRPr sz="1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3ef912e4b8e_0_1339"/>
          <p:cNvSpPr txBox="1"/>
          <p:nvPr/>
        </p:nvSpPr>
        <p:spPr>
          <a:xfrm>
            <a:off x="6559388" y="3124107"/>
            <a:ext cx="13353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Misc. Colors</a:t>
            </a:r>
            <a:endParaRPr b="1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g3ef912e4b8e_0_1339"/>
          <p:cNvSpPr/>
          <p:nvPr/>
        </p:nvSpPr>
        <p:spPr>
          <a:xfrm>
            <a:off x="6437063" y="3892132"/>
            <a:ext cx="336300" cy="3261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g3ef912e4b8e_0_1339"/>
          <p:cNvSpPr txBox="1"/>
          <p:nvPr/>
        </p:nvSpPr>
        <p:spPr>
          <a:xfrm>
            <a:off x="6936563" y="3830932"/>
            <a:ext cx="1141800" cy="44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#DAB153</a:t>
            </a:r>
            <a:endParaRPr sz="1800" b="1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g3ef912e4b8e_0_1339"/>
          <p:cNvSpPr txBox="1"/>
          <p:nvPr/>
        </p:nvSpPr>
        <p:spPr>
          <a:xfrm>
            <a:off x="6294350" y="3434759"/>
            <a:ext cx="1865400" cy="2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non-text decoration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3ef912e4b8e_0_1339"/>
          <p:cNvSpPr/>
          <p:nvPr/>
        </p:nvSpPr>
        <p:spPr>
          <a:xfrm>
            <a:off x="3934650" y="4015770"/>
            <a:ext cx="1274700" cy="397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#FDF6E7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3ef912e4b8e_0_1339"/>
          <p:cNvSpPr txBox="1"/>
          <p:nvPr/>
        </p:nvSpPr>
        <p:spPr>
          <a:xfrm>
            <a:off x="5173451" y="3995380"/>
            <a:ext cx="336300" cy="3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g3ef912e4b8e_0_1339"/>
          <p:cNvSpPr txBox="1"/>
          <p:nvPr/>
        </p:nvSpPr>
        <p:spPr>
          <a:xfrm>
            <a:off x="6253250" y="4490175"/>
            <a:ext cx="1947600" cy="5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** WCAG 2.1 AA compliant with grey,  blue, purple, and green text</a:t>
            </a:r>
            <a:endParaRPr sz="1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ef67936621_0_218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2" name="Google Shape;22;g3ef67936621_0_218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3ef67936621_0_218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de Diagram">
  <p:cSld name="SECTION_TITLE_AND_DESCRIPTION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3ef67936621_0_217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g3ef67936621_0_2171" descr="University of Washington &quot;W&quot; logo in purpl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g3ef67936621_0_21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g3ef67936621_0_217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g3ef67936621_0_2171"/>
          <p:cNvSpPr/>
          <p:nvPr/>
        </p:nvSpPr>
        <p:spPr>
          <a:xfrm>
            <a:off x="556875" y="4710200"/>
            <a:ext cx="4015200" cy="346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g3ef67936621_0_2171"/>
          <p:cNvSpPr txBox="1"/>
          <p:nvPr/>
        </p:nvSpPr>
        <p:spPr>
          <a:xfrm>
            <a:off x="348948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Nested Loops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g3ef67936621_0_2171"/>
          <p:cNvSpPr txBox="1">
            <a:spLocks noGrp="1"/>
          </p:cNvSpPr>
          <p:nvPr>
            <p:ph type="body" idx="1"/>
          </p:nvPr>
        </p:nvSpPr>
        <p:spPr>
          <a:xfrm>
            <a:off x="4933875" y="672800"/>
            <a:ext cx="3863400" cy="36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>
            <a:endParaRPr/>
          </a:p>
        </p:txBody>
      </p:sp>
      <p:sp>
        <p:nvSpPr>
          <p:cNvPr id="32" name="Google Shape;32;g3ef67936621_0_2171"/>
          <p:cNvSpPr txBox="1">
            <a:spLocks noGrp="1"/>
          </p:cNvSpPr>
          <p:nvPr>
            <p:ph type="body" idx="2"/>
          </p:nvPr>
        </p:nvSpPr>
        <p:spPr>
          <a:xfrm>
            <a:off x="339450" y="989325"/>
            <a:ext cx="3873600" cy="34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f67936621_0_21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" name="Google Shape;35;g3ef67936621_0_2140"/>
          <p:cNvSpPr txBox="1">
            <a:spLocks noGrp="1"/>
          </p:cNvSpPr>
          <p:nvPr>
            <p:ph type="title"/>
          </p:nvPr>
        </p:nvSpPr>
        <p:spPr>
          <a:xfrm>
            <a:off x="813300" y="2150850"/>
            <a:ext cx="75174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ef67936621_0_2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g3ef67936621_0_2147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g3ef67936621_0_2147"/>
          <p:cNvSpPr txBox="1">
            <a:spLocks noGrp="1"/>
          </p:cNvSpPr>
          <p:nvPr>
            <p:ph type="body" idx="2"/>
          </p:nvPr>
        </p:nvSpPr>
        <p:spPr>
          <a:xfrm>
            <a:off x="48324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ef67936621_0_2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ef67936621_0_21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g3ef67936621_0_21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ef67936621_0_21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g3ef67936621_0_215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g3ef67936621_0_2155"/>
          <p:cNvSpPr txBox="1">
            <a:spLocks noGrp="1"/>
          </p:cNvSpPr>
          <p:nvPr>
            <p:ph type="body" idx="1"/>
          </p:nvPr>
        </p:nvSpPr>
        <p:spPr>
          <a:xfrm>
            <a:off x="311700" y="105053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ef67936621_0_2159"/>
          <p:cNvSpPr txBox="1">
            <a:spLocks noGrp="1"/>
          </p:cNvSpPr>
          <p:nvPr>
            <p:ph type="title"/>
          </p:nvPr>
        </p:nvSpPr>
        <p:spPr>
          <a:xfrm>
            <a:off x="1388100" y="480725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0" name="Google Shape;50;g3ef67936621_0_21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g3ef67936621_0_2129" descr="University of Washington &quot;W&quot; logo in purple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g3ef67936621_0_2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g3ef67936621_0_212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" sz="12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Functions (II)</a:t>
            </a: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9;g3ef67936621_0_212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g3ef67936621_0_212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g3ef912e4b8e_0_1279" descr="University of Washington &quot;W&quot; logo in purple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533619" y="50956"/>
            <a:ext cx="548700" cy="54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g3ef912e4b8e_0_127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5" name="Google Shape;105;g3ef912e4b8e_0_1279"/>
          <p:cNvSpPr txBox="1"/>
          <p:nvPr/>
        </p:nvSpPr>
        <p:spPr>
          <a:xfrm>
            <a:off x="2640300" y="4703625"/>
            <a:ext cx="38634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CSE 160: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Functions (II)</a:t>
            </a:r>
            <a:endParaRPr sz="12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ef912e4b8e_0_127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■"/>
              <a:def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g3ef912e4b8e_0_127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160/26su/homework/a1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urses.cs.washington.edu/courses/cse160/26su/homework/a2/" TargetMode="External"/><Relationship Id="rId4" Type="http://schemas.openxmlformats.org/officeDocument/2006/relationships/hyperlink" Target="https://www.gradescope.com/courses/1326397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s.uw.edu/160/resources/code_quality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rttl.uw.edu/2026-summer-cse-160-a/hub/user-redirect/lab/tree/COURSE_MATERIALS/lectures/lec06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ef6940a823_0_319"/>
          <p:cNvSpPr txBox="1">
            <a:spLocks noGrp="1"/>
          </p:cNvSpPr>
          <p:nvPr>
            <p:ph type="subTitle" idx="1"/>
          </p:nvPr>
        </p:nvSpPr>
        <p:spPr>
          <a:xfrm>
            <a:off x="2344275" y="2626049"/>
            <a:ext cx="57294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"/>
              <a:t>Summer 2026</a:t>
            </a:r>
            <a:endParaRPr/>
          </a:p>
        </p:txBody>
      </p:sp>
      <p:sp>
        <p:nvSpPr>
          <p:cNvPr id="204" name="Google Shape;204;g3ef6940a823_0_319"/>
          <p:cNvSpPr txBox="1">
            <a:spLocks noGrp="1"/>
          </p:cNvSpPr>
          <p:nvPr>
            <p:ph type="ctrTitle"/>
          </p:nvPr>
        </p:nvSpPr>
        <p:spPr>
          <a:xfrm>
            <a:off x="1070175" y="1671819"/>
            <a:ext cx="7003500" cy="8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Functions (II)</a:t>
            </a:r>
            <a:endParaRPr/>
          </a:p>
        </p:txBody>
      </p:sp>
      <p:sp>
        <p:nvSpPr>
          <p:cNvPr id="205" name="Google Shape;205;g3ef6940a823_0_319"/>
          <p:cNvSpPr/>
          <p:nvPr/>
        </p:nvSpPr>
        <p:spPr>
          <a:xfrm>
            <a:off x="138846" y="4717784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sz="1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3ef6940a823_0_319"/>
          <p:cNvSpPr txBox="1"/>
          <p:nvPr/>
        </p:nvSpPr>
        <p:spPr>
          <a:xfrm>
            <a:off x="849528" y="4666069"/>
            <a:ext cx="8589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sz="1400" b="1" i="0" u="none" strike="noStrike" cap="none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3ef6940a823_0_3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208" name="Google Shape;208;g3ef6940a823_0_319"/>
          <p:cNvSpPr txBox="1"/>
          <p:nvPr/>
        </p:nvSpPr>
        <p:spPr>
          <a:xfrm>
            <a:off x="7787175" y="3530275"/>
            <a:ext cx="12858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 i="0" u="none" strike="noStrike" cap="none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1800" b="1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9" name="Google Shape;209;g3ef6940a823_0_3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0173" y="414976"/>
            <a:ext cx="1495600" cy="1128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g3ef6940a823_0_319" title="slido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52586" y="3904476"/>
            <a:ext cx="1154976" cy="112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4" name="Google Shape;334;g3ef912e4b8e_0_773"/>
          <p:cNvGrpSpPr/>
          <p:nvPr/>
        </p:nvGrpSpPr>
        <p:grpSpPr>
          <a:xfrm>
            <a:off x="6359875" y="1799700"/>
            <a:ext cx="1863625" cy="2009100"/>
            <a:chOff x="6359875" y="1799700"/>
            <a:chExt cx="1863625" cy="2009100"/>
          </a:xfrm>
        </p:grpSpPr>
        <p:sp>
          <p:nvSpPr>
            <p:cNvPr id="335" name="Google Shape;335;g3ef912e4b8e_0_773"/>
            <p:cNvSpPr/>
            <p:nvPr/>
          </p:nvSpPr>
          <p:spPr>
            <a:xfrm>
              <a:off x="6670100" y="1799700"/>
              <a:ext cx="1553400" cy="20091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6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g3ef912e4b8e_0_773"/>
            <p:cNvSpPr/>
            <p:nvPr/>
          </p:nvSpPr>
          <p:spPr>
            <a:xfrm>
              <a:off x="6359875" y="2731650"/>
              <a:ext cx="239400" cy="155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7" name="Google Shape;337;g3ef912e4b8e_0_773"/>
          <p:cNvSpPr/>
          <p:nvPr/>
        </p:nvSpPr>
        <p:spPr>
          <a:xfrm>
            <a:off x="2854950" y="3985058"/>
            <a:ext cx="3434100" cy="494700"/>
          </a:xfrm>
          <a:prstGeom prst="roundRect">
            <a:avLst>
              <a:gd name="adj" fmla="val 16667"/>
            </a:avLst>
          </a:prstGeom>
          <a:solidFill>
            <a:srgbClr val="FDF6E7"/>
          </a:solidFill>
          <a:ln w="28575" cap="flat" cmpd="sng">
            <a:solidFill>
              <a:srgbClr val="DAB1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rv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my_function(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38" name="Google Shape;338;g3ef912e4b8e_0_77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339" name="Google Shape;339;g3ef912e4b8e_0_77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Evaluating a Function Call: </a:t>
            </a:r>
            <a:r>
              <a:rPr lang="en" i="1"/>
              <a:t>Step 3</a:t>
            </a:r>
            <a:endParaRPr i="1"/>
          </a:p>
        </p:txBody>
      </p:sp>
      <p:sp>
        <p:nvSpPr>
          <p:cNvPr id="340" name="Google Shape;340;g3ef912e4b8e_0_773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/>
              <a:t>What happens when we call a function?</a:t>
            </a:r>
            <a:endParaRPr sz="2400" b="1" i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341" name="Google Shape;341;g3ef912e4b8e_0_773"/>
          <p:cNvSpPr/>
          <p:nvPr/>
        </p:nvSpPr>
        <p:spPr>
          <a:xfrm>
            <a:off x="2854950" y="1804808"/>
            <a:ext cx="3434100" cy="2009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(a, b):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b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%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800" b="1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- a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d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42" name="Google Shape;342;g3ef912e4b8e_0_773"/>
          <p:cNvGrpSpPr/>
          <p:nvPr/>
        </p:nvGrpSpPr>
        <p:grpSpPr>
          <a:xfrm>
            <a:off x="6898996" y="2006893"/>
            <a:ext cx="1095603" cy="448204"/>
            <a:chOff x="6898996" y="1906271"/>
            <a:chExt cx="1095603" cy="448204"/>
          </a:xfrm>
        </p:grpSpPr>
        <p:sp>
          <p:nvSpPr>
            <p:cNvPr id="343" name="Google Shape;343;g3ef912e4b8e_0_773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44" name="Google Shape;344;g3ef912e4b8e_0_773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a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45" name="Google Shape;345;g3ef912e4b8e_0_773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6" name="Google Shape;346;g3ef912e4b8e_0_773"/>
          <p:cNvGrpSpPr/>
          <p:nvPr/>
        </p:nvGrpSpPr>
        <p:grpSpPr>
          <a:xfrm>
            <a:off x="6898996" y="2582318"/>
            <a:ext cx="1095609" cy="448204"/>
            <a:chOff x="6898996" y="2481696"/>
            <a:chExt cx="1095609" cy="448204"/>
          </a:xfrm>
        </p:grpSpPr>
        <p:sp>
          <p:nvSpPr>
            <p:cNvPr id="347" name="Google Shape;347;g3ef912e4b8e_0_773"/>
            <p:cNvSpPr/>
            <p:nvPr/>
          </p:nvSpPr>
          <p:spPr>
            <a:xfrm>
              <a:off x="6899005" y="2481700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48" name="Google Shape;348;g3ef912e4b8e_0_773"/>
            <p:cNvSpPr/>
            <p:nvPr/>
          </p:nvSpPr>
          <p:spPr>
            <a:xfrm>
              <a:off x="6898996" y="2481696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b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49" name="Google Shape;349;g3ef912e4b8e_0_773"/>
            <p:cNvSpPr txBox="1"/>
            <p:nvPr/>
          </p:nvSpPr>
          <p:spPr>
            <a:xfrm>
              <a:off x="7487125" y="2509000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0" name="Google Shape;350;g3ef912e4b8e_0_773"/>
          <p:cNvSpPr/>
          <p:nvPr/>
        </p:nvSpPr>
        <p:spPr>
          <a:xfrm>
            <a:off x="3334500" y="2257519"/>
            <a:ext cx="1542900" cy="303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1" name="Google Shape;351;g3ef912e4b8e_0_773"/>
          <p:cNvGrpSpPr/>
          <p:nvPr/>
        </p:nvGrpSpPr>
        <p:grpSpPr>
          <a:xfrm>
            <a:off x="6898996" y="3157743"/>
            <a:ext cx="1095609" cy="448204"/>
            <a:chOff x="6898996" y="2481696"/>
            <a:chExt cx="1095609" cy="448204"/>
          </a:xfrm>
        </p:grpSpPr>
        <p:sp>
          <p:nvSpPr>
            <p:cNvPr id="352" name="Google Shape;352;g3ef912e4b8e_0_773"/>
            <p:cNvSpPr/>
            <p:nvPr/>
          </p:nvSpPr>
          <p:spPr>
            <a:xfrm>
              <a:off x="6899005" y="2481700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53" name="Google Shape;353;g3ef912e4b8e_0_773"/>
            <p:cNvSpPr/>
            <p:nvPr/>
          </p:nvSpPr>
          <p:spPr>
            <a:xfrm>
              <a:off x="6898996" y="2481696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c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54" name="Google Shape;354;g3ef912e4b8e_0_773"/>
            <p:cNvSpPr txBox="1"/>
            <p:nvPr/>
          </p:nvSpPr>
          <p:spPr>
            <a:xfrm>
              <a:off x="7487125" y="2509000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5" name="Google Shape;355;g3ef912e4b8e_0_773"/>
          <p:cNvSpPr/>
          <p:nvPr/>
        </p:nvSpPr>
        <p:spPr>
          <a:xfrm>
            <a:off x="5012094" y="2257514"/>
            <a:ext cx="383100" cy="303900"/>
          </a:xfrm>
          <a:prstGeom prst="roundRect">
            <a:avLst>
              <a:gd name="adj" fmla="val 16667"/>
            </a:avLst>
          </a:prstGeom>
          <a:solidFill>
            <a:srgbClr val="5F47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b="1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56" name="Google Shape;356;g3ef912e4b8e_0_773"/>
          <p:cNvSpPr txBox="1"/>
          <p:nvPr/>
        </p:nvSpPr>
        <p:spPr>
          <a:xfrm>
            <a:off x="311700" y="1707825"/>
            <a:ext cx="2475000" cy="3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arguments</a:t>
            </a:r>
            <a:b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Assign argument values to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parameters</a:t>
            </a:r>
            <a:b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function body</a:t>
            </a:r>
            <a:endParaRPr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1" name="Google Shape;361;g3ef912e4b8e_0_799"/>
          <p:cNvGrpSpPr/>
          <p:nvPr/>
        </p:nvGrpSpPr>
        <p:grpSpPr>
          <a:xfrm>
            <a:off x="6359875" y="1799700"/>
            <a:ext cx="1863625" cy="2009100"/>
            <a:chOff x="6359875" y="1799700"/>
            <a:chExt cx="1863625" cy="2009100"/>
          </a:xfrm>
        </p:grpSpPr>
        <p:sp>
          <p:nvSpPr>
            <p:cNvPr id="362" name="Google Shape;362;g3ef912e4b8e_0_799"/>
            <p:cNvSpPr/>
            <p:nvPr/>
          </p:nvSpPr>
          <p:spPr>
            <a:xfrm>
              <a:off x="6670100" y="1799700"/>
              <a:ext cx="1553400" cy="20091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6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g3ef912e4b8e_0_799"/>
            <p:cNvSpPr/>
            <p:nvPr/>
          </p:nvSpPr>
          <p:spPr>
            <a:xfrm>
              <a:off x="6359875" y="2731650"/>
              <a:ext cx="239400" cy="155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4" name="Google Shape;364;g3ef912e4b8e_0_799"/>
          <p:cNvSpPr/>
          <p:nvPr/>
        </p:nvSpPr>
        <p:spPr>
          <a:xfrm>
            <a:off x="2854950" y="3985058"/>
            <a:ext cx="3434100" cy="494700"/>
          </a:xfrm>
          <a:prstGeom prst="roundRect">
            <a:avLst>
              <a:gd name="adj" fmla="val 16667"/>
            </a:avLst>
          </a:prstGeom>
          <a:solidFill>
            <a:srgbClr val="FDF6E7"/>
          </a:solidFill>
          <a:ln w="28575" cap="flat" cmpd="sng">
            <a:solidFill>
              <a:srgbClr val="DAB1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rv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my_function(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65" name="Google Shape;365;g3ef912e4b8e_0_79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366" name="Google Shape;366;g3ef912e4b8e_0_79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Evaluating a Function Call: </a:t>
            </a:r>
            <a:r>
              <a:rPr lang="en" i="1"/>
              <a:t>Step 4</a:t>
            </a:r>
            <a:endParaRPr i="1"/>
          </a:p>
        </p:txBody>
      </p:sp>
      <p:sp>
        <p:nvSpPr>
          <p:cNvPr id="367" name="Google Shape;367;g3ef912e4b8e_0_799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/>
              <a:t>What happens when we call a function?</a:t>
            </a:r>
            <a:endParaRPr sz="2400" b="1" i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368" name="Google Shape;368;g3ef912e4b8e_0_799"/>
          <p:cNvSpPr/>
          <p:nvPr/>
        </p:nvSpPr>
        <p:spPr>
          <a:xfrm>
            <a:off x="2854950" y="1804808"/>
            <a:ext cx="3434100" cy="2009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(a, b):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b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%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800" b="1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- a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d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69" name="Google Shape;369;g3ef912e4b8e_0_799"/>
          <p:cNvGrpSpPr/>
          <p:nvPr/>
        </p:nvGrpSpPr>
        <p:grpSpPr>
          <a:xfrm>
            <a:off x="6898996" y="2006893"/>
            <a:ext cx="1095603" cy="448204"/>
            <a:chOff x="6898996" y="1906271"/>
            <a:chExt cx="1095603" cy="448204"/>
          </a:xfrm>
        </p:grpSpPr>
        <p:sp>
          <p:nvSpPr>
            <p:cNvPr id="370" name="Google Shape;370;g3ef912e4b8e_0_799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71" name="Google Shape;371;g3ef912e4b8e_0_799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a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72" name="Google Shape;372;g3ef912e4b8e_0_799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3" name="Google Shape;373;g3ef912e4b8e_0_799"/>
          <p:cNvGrpSpPr/>
          <p:nvPr/>
        </p:nvGrpSpPr>
        <p:grpSpPr>
          <a:xfrm>
            <a:off x="6898996" y="2582318"/>
            <a:ext cx="1095609" cy="448204"/>
            <a:chOff x="6898996" y="2481696"/>
            <a:chExt cx="1095609" cy="448204"/>
          </a:xfrm>
        </p:grpSpPr>
        <p:sp>
          <p:nvSpPr>
            <p:cNvPr id="374" name="Google Shape;374;g3ef912e4b8e_0_799"/>
            <p:cNvSpPr/>
            <p:nvPr/>
          </p:nvSpPr>
          <p:spPr>
            <a:xfrm>
              <a:off x="6899005" y="2481700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75" name="Google Shape;375;g3ef912e4b8e_0_799"/>
            <p:cNvSpPr/>
            <p:nvPr/>
          </p:nvSpPr>
          <p:spPr>
            <a:xfrm>
              <a:off x="6898996" y="2481696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b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76" name="Google Shape;376;g3ef912e4b8e_0_799"/>
            <p:cNvSpPr txBox="1"/>
            <p:nvPr/>
          </p:nvSpPr>
          <p:spPr>
            <a:xfrm>
              <a:off x="7487125" y="2509000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7" name="Google Shape;377;g3ef912e4b8e_0_799"/>
          <p:cNvSpPr/>
          <p:nvPr/>
        </p:nvSpPr>
        <p:spPr>
          <a:xfrm>
            <a:off x="4816975" y="2806350"/>
            <a:ext cx="816600" cy="303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8" name="Google Shape;378;g3ef912e4b8e_0_799"/>
          <p:cNvGrpSpPr/>
          <p:nvPr/>
        </p:nvGrpSpPr>
        <p:grpSpPr>
          <a:xfrm>
            <a:off x="6898996" y="3157743"/>
            <a:ext cx="1095609" cy="448204"/>
            <a:chOff x="6898996" y="2481696"/>
            <a:chExt cx="1095609" cy="448204"/>
          </a:xfrm>
        </p:grpSpPr>
        <p:sp>
          <p:nvSpPr>
            <p:cNvPr id="379" name="Google Shape;379;g3ef912e4b8e_0_799"/>
            <p:cNvSpPr/>
            <p:nvPr/>
          </p:nvSpPr>
          <p:spPr>
            <a:xfrm>
              <a:off x="6899005" y="2481700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80" name="Google Shape;380;g3ef912e4b8e_0_799"/>
            <p:cNvSpPr/>
            <p:nvPr/>
          </p:nvSpPr>
          <p:spPr>
            <a:xfrm>
              <a:off x="6898996" y="2481696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c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81" name="Google Shape;381;g3ef912e4b8e_0_799"/>
            <p:cNvSpPr txBox="1"/>
            <p:nvPr/>
          </p:nvSpPr>
          <p:spPr>
            <a:xfrm>
              <a:off x="7487125" y="2509000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2" name="Google Shape;382;g3ef912e4b8e_0_799"/>
          <p:cNvSpPr/>
          <p:nvPr/>
        </p:nvSpPr>
        <p:spPr>
          <a:xfrm>
            <a:off x="5716269" y="2806339"/>
            <a:ext cx="383100" cy="3039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b="1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83" name="Google Shape;383;g3ef912e4b8e_0_799"/>
          <p:cNvSpPr txBox="1"/>
          <p:nvPr/>
        </p:nvSpPr>
        <p:spPr>
          <a:xfrm>
            <a:off x="311700" y="1707825"/>
            <a:ext cx="2475000" cy="3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arguments</a:t>
            </a:r>
            <a:b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Assign argument values to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parameters</a:t>
            </a:r>
            <a:b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function body</a:t>
            </a:r>
            <a:b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a </a:t>
            </a: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return statement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evaluate the expression, skip to step 6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8" name="Google Shape;388;g3ef912e4b8e_0_825"/>
          <p:cNvGrpSpPr/>
          <p:nvPr/>
        </p:nvGrpSpPr>
        <p:grpSpPr>
          <a:xfrm>
            <a:off x="6359875" y="1799700"/>
            <a:ext cx="1863625" cy="2009100"/>
            <a:chOff x="6359875" y="1799700"/>
            <a:chExt cx="1863625" cy="2009100"/>
          </a:xfrm>
        </p:grpSpPr>
        <p:sp>
          <p:nvSpPr>
            <p:cNvPr id="389" name="Google Shape;389;g3ef912e4b8e_0_825"/>
            <p:cNvSpPr/>
            <p:nvPr/>
          </p:nvSpPr>
          <p:spPr>
            <a:xfrm>
              <a:off x="6670100" y="1799700"/>
              <a:ext cx="1553400" cy="20091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6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g3ef912e4b8e_0_825"/>
            <p:cNvSpPr/>
            <p:nvPr/>
          </p:nvSpPr>
          <p:spPr>
            <a:xfrm>
              <a:off x="6359875" y="2731650"/>
              <a:ext cx="239400" cy="155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1" name="Google Shape;391;g3ef912e4b8e_0_825"/>
          <p:cNvSpPr/>
          <p:nvPr/>
        </p:nvSpPr>
        <p:spPr>
          <a:xfrm>
            <a:off x="2854950" y="3985058"/>
            <a:ext cx="3434100" cy="494700"/>
          </a:xfrm>
          <a:prstGeom prst="roundRect">
            <a:avLst>
              <a:gd name="adj" fmla="val 16667"/>
            </a:avLst>
          </a:prstGeom>
          <a:solidFill>
            <a:srgbClr val="FDF6E7"/>
          </a:solidFill>
          <a:ln w="28575" cap="flat" cmpd="sng">
            <a:solidFill>
              <a:srgbClr val="DAB1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rv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my_function(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92" name="Google Shape;392;g3ef912e4b8e_0_8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393" name="Google Shape;393;g3ef912e4b8e_0_82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Evaluating a Function Call: </a:t>
            </a:r>
            <a:r>
              <a:rPr lang="en" i="1"/>
              <a:t>Step 5</a:t>
            </a:r>
            <a:endParaRPr i="1"/>
          </a:p>
        </p:txBody>
      </p:sp>
      <p:sp>
        <p:nvSpPr>
          <p:cNvPr id="394" name="Google Shape;394;g3ef912e4b8e_0_82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/>
              <a:t>What happens when we call a function?</a:t>
            </a:r>
            <a:endParaRPr sz="2400" b="1" i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395" name="Google Shape;395;g3ef912e4b8e_0_825"/>
          <p:cNvSpPr/>
          <p:nvPr/>
        </p:nvSpPr>
        <p:spPr>
          <a:xfrm>
            <a:off x="2854950" y="1804808"/>
            <a:ext cx="3434100" cy="2009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(a, b):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b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%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800" b="1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- a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d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396" name="Google Shape;396;g3ef912e4b8e_0_825"/>
          <p:cNvGrpSpPr/>
          <p:nvPr/>
        </p:nvGrpSpPr>
        <p:grpSpPr>
          <a:xfrm>
            <a:off x="6898996" y="2006893"/>
            <a:ext cx="1095603" cy="448204"/>
            <a:chOff x="6898996" y="1906271"/>
            <a:chExt cx="1095603" cy="448204"/>
          </a:xfrm>
        </p:grpSpPr>
        <p:sp>
          <p:nvSpPr>
            <p:cNvPr id="397" name="Google Shape;397;g3ef912e4b8e_0_825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98" name="Google Shape;398;g3ef912e4b8e_0_825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a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99" name="Google Shape;399;g3ef912e4b8e_0_825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0" name="Google Shape;400;g3ef912e4b8e_0_825"/>
          <p:cNvGrpSpPr/>
          <p:nvPr/>
        </p:nvGrpSpPr>
        <p:grpSpPr>
          <a:xfrm>
            <a:off x="6898996" y="2582318"/>
            <a:ext cx="1095609" cy="448204"/>
            <a:chOff x="6898996" y="2481696"/>
            <a:chExt cx="1095609" cy="448204"/>
          </a:xfrm>
        </p:grpSpPr>
        <p:sp>
          <p:nvSpPr>
            <p:cNvPr id="401" name="Google Shape;401;g3ef912e4b8e_0_825"/>
            <p:cNvSpPr/>
            <p:nvPr/>
          </p:nvSpPr>
          <p:spPr>
            <a:xfrm>
              <a:off x="6899005" y="2481700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02" name="Google Shape;402;g3ef912e4b8e_0_825"/>
            <p:cNvSpPr/>
            <p:nvPr/>
          </p:nvSpPr>
          <p:spPr>
            <a:xfrm>
              <a:off x="6898996" y="2481696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b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03" name="Google Shape;403;g3ef912e4b8e_0_825"/>
            <p:cNvSpPr txBox="1"/>
            <p:nvPr/>
          </p:nvSpPr>
          <p:spPr>
            <a:xfrm>
              <a:off x="7487125" y="2509000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4" name="Google Shape;404;g3ef912e4b8e_0_825"/>
          <p:cNvSpPr/>
          <p:nvPr/>
        </p:nvSpPr>
        <p:spPr>
          <a:xfrm>
            <a:off x="4816975" y="2806350"/>
            <a:ext cx="816600" cy="303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5" name="Google Shape;405;g3ef912e4b8e_0_825"/>
          <p:cNvGrpSpPr/>
          <p:nvPr/>
        </p:nvGrpSpPr>
        <p:grpSpPr>
          <a:xfrm>
            <a:off x="6898996" y="3157743"/>
            <a:ext cx="1095609" cy="448204"/>
            <a:chOff x="6898996" y="2481696"/>
            <a:chExt cx="1095609" cy="448204"/>
          </a:xfrm>
        </p:grpSpPr>
        <p:sp>
          <p:nvSpPr>
            <p:cNvPr id="406" name="Google Shape;406;g3ef912e4b8e_0_825"/>
            <p:cNvSpPr/>
            <p:nvPr/>
          </p:nvSpPr>
          <p:spPr>
            <a:xfrm>
              <a:off x="6899005" y="2481700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07" name="Google Shape;407;g3ef912e4b8e_0_825"/>
            <p:cNvSpPr/>
            <p:nvPr/>
          </p:nvSpPr>
          <p:spPr>
            <a:xfrm>
              <a:off x="6898996" y="2481696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c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08" name="Google Shape;408;g3ef912e4b8e_0_825"/>
            <p:cNvSpPr txBox="1"/>
            <p:nvPr/>
          </p:nvSpPr>
          <p:spPr>
            <a:xfrm>
              <a:off x="7487125" y="2509000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9" name="Google Shape;409;g3ef912e4b8e_0_825"/>
          <p:cNvSpPr/>
          <p:nvPr/>
        </p:nvSpPr>
        <p:spPr>
          <a:xfrm>
            <a:off x="5716269" y="2806339"/>
            <a:ext cx="383100" cy="3039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b="1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10" name="Google Shape;410;g3ef912e4b8e_0_825"/>
          <p:cNvSpPr txBox="1"/>
          <p:nvPr/>
        </p:nvSpPr>
        <p:spPr>
          <a:xfrm>
            <a:off x="311700" y="1707825"/>
            <a:ext cx="2475000" cy="3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arguments</a:t>
            </a:r>
            <a:b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Assign argument values to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parameters</a:t>
            </a:r>
            <a:b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function body</a:t>
            </a:r>
            <a:b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At a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return statement</a:t>
            </a: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evaluate the expression, skip to step 6</a:t>
            </a:r>
            <a:b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encountered, return value is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endParaRPr sz="12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3ef912e4b8e_0_851"/>
          <p:cNvSpPr/>
          <p:nvPr/>
        </p:nvSpPr>
        <p:spPr>
          <a:xfrm>
            <a:off x="2854950" y="3985058"/>
            <a:ext cx="3434100" cy="494700"/>
          </a:xfrm>
          <a:prstGeom prst="roundRect">
            <a:avLst>
              <a:gd name="adj" fmla="val 16667"/>
            </a:avLst>
          </a:prstGeom>
          <a:solidFill>
            <a:srgbClr val="FDF6E7"/>
          </a:solidFill>
          <a:ln w="28575" cap="flat" cmpd="sng">
            <a:solidFill>
              <a:srgbClr val="DAB1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rv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my_function(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16" name="Google Shape;416;g3ef912e4b8e_0_851"/>
          <p:cNvSpPr/>
          <p:nvPr/>
        </p:nvSpPr>
        <p:spPr>
          <a:xfrm>
            <a:off x="3593375" y="4090806"/>
            <a:ext cx="2475000" cy="3039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b="1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17" name="Google Shape;417;g3ef912e4b8e_0_8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418" name="Google Shape;418;g3ef912e4b8e_0_85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Evaluating a Function Call: </a:t>
            </a:r>
            <a:r>
              <a:rPr lang="en" i="1"/>
              <a:t>Step 6</a:t>
            </a:r>
            <a:endParaRPr i="1"/>
          </a:p>
        </p:txBody>
      </p:sp>
      <p:sp>
        <p:nvSpPr>
          <p:cNvPr id="419" name="Google Shape;419;g3ef912e4b8e_0_851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/>
              <a:t>What happens when we call a function?</a:t>
            </a:r>
            <a:endParaRPr sz="2400" b="1" i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420" name="Google Shape;420;g3ef912e4b8e_0_851"/>
          <p:cNvSpPr/>
          <p:nvPr/>
        </p:nvSpPr>
        <p:spPr>
          <a:xfrm>
            <a:off x="2854950" y="1804808"/>
            <a:ext cx="3434100" cy="2009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(a, b):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b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%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800" b="1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- a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d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21" name="Google Shape;421;g3ef912e4b8e_0_851"/>
          <p:cNvSpPr txBox="1"/>
          <p:nvPr/>
        </p:nvSpPr>
        <p:spPr>
          <a:xfrm>
            <a:off x="311700" y="1707825"/>
            <a:ext cx="2475000" cy="3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arguments</a:t>
            </a:r>
            <a:b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Assign argument values to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parameters</a:t>
            </a:r>
            <a:b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function body</a:t>
            </a:r>
            <a:b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At a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return statement</a:t>
            </a: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evaluate the expression, skip to step 6</a:t>
            </a:r>
            <a:b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No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encountered, return value is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endParaRPr sz="1200" b="1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Exit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function call </a:t>
            </a:r>
            <a:r>
              <a:rPr lang="en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evaluates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return value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g3ef912e4b8e_0_851"/>
          <p:cNvSpPr/>
          <p:nvPr/>
        </p:nvSpPr>
        <p:spPr>
          <a:xfrm>
            <a:off x="5716269" y="2806339"/>
            <a:ext cx="383100" cy="3039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b="1">
              <a:solidFill>
                <a:schemeClr val="lt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423" name="Google Shape;423;g3ef912e4b8e_0_851"/>
          <p:cNvGrpSpPr/>
          <p:nvPr/>
        </p:nvGrpSpPr>
        <p:grpSpPr>
          <a:xfrm>
            <a:off x="6359875" y="2585250"/>
            <a:ext cx="2276574" cy="448200"/>
            <a:chOff x="6359875" y="2585250"/>
            <a:chExt cx="2276574" cy="448200"/>
          </a:xfrm>
        </p:grpSpPr>
        <p:sp>
          <p:nvSpPr>
            <p:cNvPr id="424" name="Google Shape;424;g3ef912e4b8e_0_851"/>
            <p:cNvSpPr/>
            <p:nvPr/>
          </p:nvSpPr>
          <p:spPr>
            <a:xfrm>
              <a:off x="6359875" y="2731650"/>
              <a:ext cx="239400" cy="155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g3ef912e4b8e_0_851"/>
            <p:cNvSpPr/>
            <p:nvPr/>
          </p:nvSpPr>
          <p:spPr>
            <a:xfrm>
              <a:off x="6752149" y="2585250"/>
              <a:ext cx="188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26" name="Google Shape;426;g3ef912e4b8e_0_851"/>
            <p:cNvSpPr/>
            <p:nvPr/>
          </p:nvSpPr>
          <p:spPr>
            <a:xfrm>
              <a:off x="6752150" y="2585250"/>
              <a:ext cx="14082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5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Return Val.</a:t>
              </a:r>
              <a:endParaRPr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27" name="Google Shape;427;g3ef912e4b8e_0_851"/>
            <p:cNvSpPr txBox="1"/>
            <p:nvPr/>
          </p:nvSpPr>
          <p:spPr>
            <a:xfrm>
              <a:off x="8196963" y="2612550"/>
              <a:ext cx="3834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8" name="Google Shape;428;g3ef912e4b8e_0_851"/>
          <p:cNvSpPr/>
          <p:nvPr/>
        </p:nvSpPr>
        <p:spPr>
          <a:xfrm>
            <a:off x="3593375" y="4090806"/>
            <a:ext cx="2475000" cy="303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29" name="Google Shape;429;g3ef912e4b8e_0_851"/>
          <p:cNvGrpSpPr/>
          <p:nvPr/>
        </p:nvGrpSpPr>
        <p:grpSpPr>
          <a:xfrm>
            <a:off x="6898996" y="3988093"/>
            <a:ext cx="1095603" cy="448204"/>
            <a:chOff x="6898996" y="1906271"/>
            <a:chExt cx="1095603" cy="448204"/>
          </a:xfrm>
        </p:grpSpPr>
        <p:sp>
          <p:nvSpPr>
            <p:cNvPr id="430" name="Google Shape;430;g3ef912e4b8e_0_851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31" name="Google Shape;431;g3ef912e4b8e_0_851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rv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32" name="Google Shape;432;g3ef912e4b8e_0_851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g3ef912e4b8e_0_872"/>
          <p:cNvSpPr/>
          <p:nvPr/>
        </p:nvSpPr>
        <p:spPr>
          <a:xfrm>
            <a:off x="2854950" y="3985058"/>
            <a:ext cx="3434100" cy="494700"/>
          </a:xfrm>
          <a:prstGeom prst="roundRect">
            <a:avLst>
              <a:gd name="adj" fmla="val 16667"/>
            </a:avLst>
          </a:prstGeom>
          <a:solidFill>
            <a:srgbClr val="FDF6E7"/>
          </a:solidFill>
          <a:ln w="28575" cap="flat" cmpd="sng">
            <a:solidFill>
              <a:srgbClr val="DAB1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rv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my_function(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38" name="Google Shape;438;g3ef912e4b8e_0_87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439" name="Google Shape;439;g3ef912e4b8e_0_87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Evaluating a Function Call: </a:t>
            </a:r>
            <a:r>
              <a:rPr lang="en" i="1"/>
              <a:t>Summary</a:t>
            </a:r>
            <a:endParaRPr i="1"/>
          </a:p>
        </p:txBody>
      </p:sp>
      <p:sp>
        <p:nvSpPr>
          <p:cNvPr id="440" name="Google Shape;440;g3ef912e4b8e_0_87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/>
              <a:t>What happens when we call a function?</a:t>
            </a:r>
            <a:endParaRPr sz="2400" b="1" i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441" name="Google Shape;441;g3ef912e4b8e_0_872"/>
          <p:cNvSpPr/>
          <p:nvPr/>
        </p:nvSpPr>
        <p:spPr>
          <a:xfrm>
            <a:off x="2854950" y="1804808"/>
            <a:ext cx="3434100" cy="2009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(a, b):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b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%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800" b="1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- a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d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42" name="Google Shape;442;g3ef912e4b8e_0_872"/>
          <p:cNvSpPr txBox="1"/>
          <p:nvPr/>
        </p:nvSpPr>
        <p:spPr>
          <a:xfrm>
            <a:off x="311700" y="1707825"/>
            <a:ext cx="2475000" cy="3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arguments</a:t>
            </a:r>
            <a:b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Assign argument values to </a:t>
            </a: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parameters</a:t>
            </a:r>
            <a:br>
              <a:rPr lang="en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function body</a:t>
            </a:r>
            <a:b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a </a:t>
            </a: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return statement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evaluate the expression, skip to step 6</a:t>
            </a:r>
            <a:b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encountered, return value is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endParaRPr sz="12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Exit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function call </a:t>
            </a:r>
            <a:r>
              <a:rPr lang="en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evaluates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return value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g3ef912e4b8e_0_872"/>
          <p:cNvSpPr/>
          <p:nvPr/>
        </p:nvSpPr>
        <p:spPr>
          <a:xfrm>
            <a:off x="4939625" y="4080450"/>
            <a:ext cx="983700" cy="303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g3ef912e4b8e_0_872"/>
          <p:cNvSpPr/>
          <p:nvPr/>
        </p:nvSpPr>
        <p:spPr>
          <a:xfrm>
            <a:off x="5174850" y="1975350"/>
            <a:ext cx="593100" cy="303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g3ef912e4b8e_0_872"/>
          <p:cNvSpPr txBox="1"/>
          <p:nvPr/>
        </p:nvSpPr>
        <p:spPr>
          <a:xfrm>
            <a:off x="6430850" y="1930500"/>
            <a:ext cx="1491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parameters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g3ef912e4b8e_0_872"/>
          <p:cNvSpPr txBox="1"/>
          <p:nvPr/>
        </p:nvSpPr>
        <p:spPr>
          <a:xfrm>
            <a:off x="6430850" y="4035600"/>
            <a:ext cx="1491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arguments</a:t>
            </a:r>
            <a:endParaRPr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7" name="Google Shape;447;g3ef912e4b8e_0_872"/>
          <p:cNvCxnSpPr>
            <a:stCxn id="445" idx="1"/>
            <a:endCxn id="444" idx="3"/>
          </p:cNvCxnSpPr>
          <p:nvPr/>
        </p:nvCxnSpPr>
        <p:spPr>
          <a:xfrm rot="10800000">
            <a:off x="5767850" y="2127300"/>
            <a:ext cx="6630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48" name="Google Shape;448;g3ef912e4b8e_0_872"/>
          <p:cNvCxnSpPr>
            <a:stCxn id="446" idx="1"/>
            <a:endCxn id="443" idx="3"/>
          </p:cNvCxnSpPr>
          <p:nvPr/>
        </p:nvCxnSpPr>
        <p:spPr>
          <a:xfrm rot="10800000">
            <a:off x="5923250" y="4232400"/>
            <a:ext cx="507600" cy="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49" name="Google Shape;449;g3ef912e4b8e_0_872"/>
          <p:cNvSpPr/>
          <p:nvPr/>
        </p:nvSpPr>
        <p:spPr>
          <a:xfrm>
            <a:off x="3859700" y="2793425"/>
            <a:ext cx="1784100" cy="303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g3ef912e4b8e_0_872"/>
          <p:cNvSpPr/>
          <p:nvPr/>
        </p:nvSpPr>
        <p:spPr>
          <a:xfrm>
            <a:off x="3390750" y="3363747"/>
            <a:ext cx="1784100" cy="3039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g3ef912e4b8e_0_872"/>
          <p:cNvSpPr txBox="1"/>
          <p:nvPr/>
        </p:nvSpPr>
        <p:spPr>
          <a:xfrm>
            <a:off x="6430850" y="2748575"/>
            <a:ext cx="16671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return statements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2" name="Google Shape;452;g3ef912e4b8e_0_872"/>
          <p:cNvCxnSpPr>
            <a:stCxn id="451" idx="1"/>
            <a:endCxn id="449" idx="3"/>
          </p:cNvCxnSpPr>
          <p:nvPr/>
        </p:nvCxnSpPr>
        <p:spPr>
          <a:xfrm rot="10800000">
            <a:off x="5643650" y="2945375"/>
            <a:ext cx="7872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3" name="Google Shape;453;g3ef912e4b8e_0_872"/>
          <p:cNvCxnSpPr>
            <a:stCxn id="451" idx="1"/>
            <a:endCxn id="450" idx="3"/>
          </p:cNvCxnSpPr>
          <p:nvPr/>
        </p:nvCxnSpPr>
        <p:spPr>
          <a:xfrm flipH="1">
            <a:off x="5174750" y="2945375"/>
            <a:ext cx="1256100" cy="57030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triangle" w="med" len="med"/>
          </a:ln>
        </p:spPr>
      </p:cxnSp>
      <p:grpSp>
        <p:nvGrpSpPr>
          <p:cNvPr id="454" name="Google Shape;454;g3ef912e4b8e_0_872"/>
          <p:cNvGrpSpPr/>
          <p:nvPr/>
        </p:nvGrpSpPr>
        <p:grpSpPr>
          <a:xfrm>
            <a:off x="5436800" y="3290838"/>
            <a:ext cx="3520800" cy="596100"/>
            <a:chOff x="5436800" y="3290838"/>
            <a:chExt cx="3520800" cy="596100"/>
          </a:xfrm>
        </p:grpSpPr>
        <p:sp>
          <p:nvSpPr>
            <p:cNvPr id="455" name="Google Shape;455;g3ef912e4b8e_0_872"/>
            <p:cNvSpPr/>
            <p:nvPr/>
          </p:nvSpPr>
          <p:spPr>
            <a:xfrm>
              <a:off x="6741500" y="3290838"/>
              <a:ext cx="2216100" cy="5961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What happens if Python reaches this return statement?</a:t>
              </a:r>
              <a:endParaRPr sz="12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456" name="Google Shape;456;g3ef912e4b8e_0_872"/>
            <p:cNvCxnSpPr/>
            <p:nvPr/>
          </p:nvCxnSpPr>
          <p:spPr>
            <a:xfrm rot="10800000">
              <a:off x="5436800" y="3583188"/>
              <a:ext cx="1304700" cy="5700"/>
            </a:xfrm>
            <a:prstGeom prst="straightConnector1">
              <a:avLst/>
            </a:prstGeom>
            <a:noFill/>
            <a:ln w="19050" cap="flat" cmpd="sng">
              <a:solidFill>
                <a:schemeClr val="accent5"/>
              </a:solidFill>
              <a:prstDash val="dash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ef912e4b8e_0_895"/>
          <p:cNvSpPr/>
          <p:nvPr/>
        </p:nvSpPr>
        <p:spPr>
          <a:xfrm>
            <a:off x="894950" y="3157500"/>
            <a:ext cx="3778800" cy="520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mystery(mystery(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62" name="Google Shape;462;g3ef912e4b8e_0_895"/>
          <p:cNvSpPr/>
          <p:nvPr/>
        </p:nvSpPr>
        <p:spPr>
          <a:xfrm>
            <a:off x="2081475" y="3272850"/>
            <a:ext cx="1801800" cy="310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g3ef912e4b8e_0_895"/>
          <p:cNvSpPr/>
          <p:nvPr/>
        </p:nvSpPr>
        <p:spPr>
          <a:xfrm>
            <a:off x="2081475" y="3272850"/>
            <a:ext cx="1801800" cy="310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g3ef912e4b8e_0_895"/>
          <p:cNvSpPr txBox="1"/>
          <p:nvPr/>
        </p:nvSpPr>
        <p:spPr>
          <a:xfrm>
            <a:off x="894950" y="3859833"/>
            <a:ext cx="3982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mystery(             ,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8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65" name="Google Shape;465;g3ef912e4b8e_0_89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466" name="Google Shape;466;g3ef912e4b8e_0_89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Function Example 1:</a:t>
            </a:r>
            <a:r>
              <a:rPr lang="en"/>
              <a:t> Mystery</a:t>
            </a:r>
            <a:endParaRPr/>
          </a:p>
        </p:txBody>
      </p:sp>
      <p:sp>
        <p:nvSpPr>
          <p:cNvPr id="467" name="Google Shape;467;g3ef912e4b8e_0_895"/>
          <p:cNvSpPr/>
          <p:nvPr/>
        </p:nvSpPr>
        <p:spPr>
          <a:xfrm>
            <a:off x="1339850" y="1734875"/>
            <a:ext cx="2889000" cy="1025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mystery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(a, b):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b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68" name="Google Shape;468;g3ef912e4b8e_0_895"/>
          <p:cNvSpPr txBox="1"/>
          <p:nvPr/>
        </p:nvSpPr>
        <p:spPr>
          <a:xfrm>
            <a:off x="5524031" y="1370650"/>
            <a:ext cx="2651100" cy="5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What gets printed?</a:t>
            </a:r>
            <a:endParaRPr sz="2400" b="1" i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g3ef912e4b8e_0_895"/>
          <p:cNvSpPr/>
          <p:nvPr/>
        </p:nvSpPr>
        <p:spPr>
          <a:xfrm>
            <a:off x="5731181" y="2063225"/>
            <a:ext cx="2236800" cy="520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Nothing! </a:t>
            </a:r>
            <a:r>
              <a:rPr lang="en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(No </a:t>
            </a:r>
            <a:r>
              <a:rPr lang="en" sz="16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g3ef912e4b8e_0_895"/>
          <p:cNvSpPr txBox="1"/>
          <p:nvPr/>
        </p:nvSpPr>
        <p:spPr>
          <a:xfrm>
            <a:off x="5438225" y="2836175"/>
            <a:ext cx="2822700" cy="5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What gets returned?</a:t>
            </a:r>
            <a:endParaRPr sz="2400" b="1" i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g3ef912e4b8e_0_895"/>
          <p:cNvSpPr/>
          <p:nvPr/>
        </p:nvSpPr>
        <p:spPr>
          <a:xfrm>
            <a:off x="6442779" y="3581725"/>
            <a:ext cx="813600" cy="520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36</a:t>
            </a:r>
            <a:endParaRPr sz="1800">
              <a:solidFill>
                <a:schemeClr val="accent5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72" name="Google Shape;472;g3ef912e4b8e_0_895"/>
          <p:cNvSpPr/>
          <p:nvPr/>
        </p:nvSpPr>
        <p:spPr>
          <a:xfrm>
            <a:off x="4077169" y="3262500"/>
            <a:ext cx="292800" cy="310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3" name="Google Shape;473;g3ef912e4b8e_0_895"/>
          <p:cNvGrpSpPr/>
          <p:nvPr/>
        </p:nvGrpSpPr>
        <p:grpSpPr>
          <a:xfrm>
            <a:off x="2128050" y="3764425"/>
            <a:ext cx="1755300" cy="491700"/>
            <a:chOff x="2128050" y="3764425"/>
            <a:chExt cx="1755300" cy="491700"/>
          </a:xfrm>
        </p:grpSpPr>
        <p:sp>
          <p:nvSpPr>
            <p:cNvPr id="474" name="Google Shape;474;g3ef912e4b8e_0_895"/>
            <p:cNvSpPr txBox="1"/>
            <p:nvPr/>
          </p:nvSpPr>
          <p:spPr>
            <a:xfrm>
              <a:off x="2695050" y="3862525"/>
              <a:ext cx="6213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5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12</a:t>
              </a:r>
              <a:endParaRPr sz="18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75" name="Google Shape;475;g3ef912e4b8e_0_895"/>
            <p:cNvSpPr/>
            <p:nvPr/>
          </p:nvSpPr>
          <p:spPr>
            <a:xfrm rot="5400000">
              <a:off x="2956650" y="2935825"/>
              <a:ext cx="98100" cy="1755300"/>
            </a:xfrm>
            <a:prstGeom prst="rightBrace">
              <a:avLst>
                <a:gd name="adj1" fmla="val 50000"/>
                <a:gd name="adj2" fmla="val 50000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76" name="Google Shape;476;g3ef912e4b8e_0_895"/>
          <p:cNvGrpSpPr/>
          <p:nvPr/>
        </p:nvGrpSpPr>
        <p:grpSpPr>
          <a:xfrm>
            <a:off x="994075" y="4321525"/>
            <a:ext cx="3375900" cy="536389"/>
            <a:chOff x="994075" y="4321525"/>
            <a:chExt cx="3375900" cy="536389"/>
          </a:xfrm>
        </p:grpSpPr>
        <p:sp>
          <p:nvSpPr>
            <p:cNvPr id="477" name="Google Shape;477;g3ef912e4b8e_0_895"/>
            <p:cNvSpPr/>
            <p:nvPr/>
          </p:nvSpPr>
          <p:spPr>
            <a:xfrm rot="5400000">
              <a:off x="2632975" y="2682625"/>
              <a:ext cx="98100" cy="3375900"/>
            </a:xfrm>
            <a:prstGeom prst="rightBrace">
              <a:avLst>
                <a:gd name="adj1" fmla="val 50000"/>
                <a:gd name="adj2" fmla="val 50000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g3ef912e4b8e_0_895"/>
            <p:cNvSpPr txBox="1"/>
            <p:nvPr/>
          </p:nvSpPr>
          <p:spPr>
            <a:xfrm>
              <a:off x="2371375" y="4464314"/>
              <a:ext cx="6213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5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36</a:t>
              </a:r>
              <a:endParaRPr sz="18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3ef912e4b8e_0_916"/>
          <p:cNvSpPr/>
          <p:nvPr/>
        </p:nvSpPr>
        <p:spPr>
          <a:xfrm>
            <a:off x="1605217" y="3157500"/>
            <a:ext cx="2386200" cy="520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(food())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84" name="Google Shape;484;g3ef912e4b8e_0_9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485" name="Google Shape;485;g3ef912e4b8e_0_91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Function Example 2:</a:t>
            </a:r>
            <a:r>
              <a:rPr lang="en"/>
              <a:t> 📝</a:t>
            </a:r>
            <a:endParaRPr/>
          </a:p>
        </p:txBody>
      </p:sp>
      <p:sp>
        <p:nvSpPr>
          <p:cNvPr id="486" name="Google Shape;486;g3ef912e4b8e_0_916"/>
          <p:cNvSpPr/>
          <p:nvPr/>
        </p:nvSpPr>
        <p:spPr>
          <a:xfrm>
            <a:off x="1269350" y="1734875"/>
            <a:ext cx="3030000" cy="1025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food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"Tacos :)"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87" name="Google Shape;487;g3ef912e4b8e_0_916"/>
          <p:cNvSpPr txBox="1"/>
          <p:nvPr/>
        </p:nvSpPr>
        <p:spPr>
          <a:xfrm>
            <a:off x="5524031" y="1370650"/>
            <a:ext cx="2651100" cy="5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What gets printed?</a:t>
            </a:r>
            <a:endParaRPr sz="2400" b="1" i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g3ef912e4b8e_0_916"/>
          <p:cNvSpPr/>
          <p:nvPr/>
        </p:nvSpPr>
        <p:spPr>
          <a:xfrm>
            <a:off x="5731175" y="2063225"/>
            <a:ext cx="2236800" cy="773100"/>
          </a:xfrm>
          <a:prstGeom prst="roundRect">
            <a:avLst>
              <a:gd name="adj" fmla="val 12809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Tacos :)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None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g3ef912e4b8e_0_916"/>
          <p:cNvSpPr txBox="1"/>
          <p:nvPr/>
        </p:nvSpPr>
        <p:spPr>
          <a:xfrm>
            <a:off x="5438225" y="3035628"/>
            <a:ext cx="2822700" cy="5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What gets returned?</a:t>
            </a:r>
            <a:endParaRPr sz="2400" b="1" i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g3ef912e4b8e_0_916"/>
          <p:cNvSpPr/>
          <p:nvPr/>
        </p:nvSpPr>
        <p:spPr>
          <a:xfrm>
            <a:off x="6374074" y="3781178"/>
            <a:ext cx="951000" cy="520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None</a:t>
            </a:r>
            <a:endParaRPr sz="1800">
              <a:solidFill>
                <a:schemeClr val="accent5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491" name="Google Shape;491;g3ef912e4b8e_0_916"/>
          <p:cNvGrpSpPr/>
          <p:nvPr/>
        </p:nvGrpSpPr>
        <p:grpSpPr>
          <a:xfrm>
            <a:off x="2744225" y="3764425"/>
            <a:ext cx="797402" cy="432288"/>
            <a:chOff x="2744225" y="3764425"/>
            <a:chExt cx="797402" cy="432288"/>
          </a:xfrm>
        </p:grpSpPr>
        <p:sp>
          <p:nvSpPr>
            <p:cNvPr id="492" name="Google Shape;492;g3ef912e4b8e_0_916"/>
            <p:cNvSpPr txBox="1"/>
            <p:nvPr/>
          </p:nvSpPr>
          <p:spPr>
            <a:xfrm>
              <a:off x="2744227" y="3803113"/>
              <a:ext cx="7974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accent5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None</a:t>
              </a:r>
              <a:endParaRPr sz="18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493" name="Google Shape;493;g3ef912e4b8e_0_916"/>
            <p:cNvSpPr/>
            <p:nvPr/>
          </p:nvSpPr>
          <p:spPr>
            <a:xfrm rot="5400000">
              <a:off x="3098975" y="3409675"/>
              <a:ext cx="87900" cy="797400"/>
            </a:xfrm>
            <a:prstGeom prst="rightBrace">
              <a:avLst>
                <a:gd name="adj1" fmla="val 50000"/>
                <a:gd name="adj2" fmla="val 50000"/>
              </a:avLst>
            </a:prstGeom>
            <a:noFill/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94" name="Google Shape;494;g3ef912e4b8e_0_916"/>
          <p:cNvSpPr txBox="1"/>
          <p:nvPr/>
        </p:nvSpPr>
        <p:spPr>
          <a:xfrm>
            <a:off x="1284350" y="3810485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print(     )</a:t>
            </a:r>
            <a:endParaRPr sz="18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95" name="Google Shape;495;g3ef912e4b8e_0_916"/>
          <p:cNvSpPr/>
          <p:nvPr/>
        </p:nvSpPr>
        <p:spPr>
          <a:xfrm>
            <a:off x="2692450" y="3272850"/>
            <a:ext cx="890700" cy="310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g3ef912e4b8e_0_916"/>
          <p:cNvSpPr/>
          <p:nvPr/>
        </p:nvSpPr>
        <p:spPr>
          <a:xfrm>
            <a:off x="4967825" y="288675"/>
            <a:ext cx="3054900" cy="693900"/>
          </a:xfrm>
          <a:prstGeom prst="roundRect">
            <a:avLst>
              <a:gd name="adj" fmla="val 16667"/>
            </a:avLst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2400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!= </a:t>
            </a:r>
            <a:r>
              <a:rPr lang="en" sz="2400" b="1" i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endParaRPr sz="2400" b="1" i="1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3ef912e4b8e_0_933"/>
          <p:cNvSpPr/>
          <p:nvPr/>
        </p:nvSpPr>
        <p:spPr>
          <a:xfrm>
            <a:off x="1605217" y="3386100"/>
            <a:ext cx="2386200" cy="5208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func(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True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02" name="Google Shape;502;g3ef912e4b8e_0_9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503" name="Google Shape;503;g3ef912e4b8e_0_93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Function Example 3:</a:t>
            </a:r>
            <a:r>
              <a:rPr lang="en"/>
              <a:t> Variable-ception</a:t>
            </a:r>
            <a:endParaRPr/>
          </a:p>
        </p:txBody>
      </p:sp>
      <p:sp>
        <p:nvSpPr>
          <p:cNvPr id="504" name="Google Shape;504;g3ef912e4b8e_0_933"/>
          <p:cNvSpPr/>
          <p:nvPr/>
        </p:nvSpPr>
        <p:spPr>
          <a:xfrm>
            <a:off x="1269350" y="1523050"/>
            <a:ext cx="3030000" cy="14655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 =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False</a:t>
            </a: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05" name="Google Shape;505;g3ef912e4b8e_0_933"/>
          <p:cNvSpPr txBox="1"/>
          <p:nvPr/>
        </p:nvSpPr>
        <p:spPr>
          <a:xfrm>
            <a:off x="5524031" y="1370650"/>
            <a:ext cx="2651100" cy="5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What gets printed?</a:t>
            </a:r>
            <a:endParaRPr sz="2400" b="1" i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g3ef912e4b8e_0_933"/>
          <p:cNvSpPr/>
          <p:nvPr/>
        </p:nvSpPr>
        <p:spPr>
          <a:xfrm>
            <a:off x="5731175" y="2063225"/>
            <a:ext cx="2236800" cy="773100"/>
          </a:xfrm>
          <a:prstGeom prst="roundRect">
            <a:avLst>
              <a:gd name="adj" fmla="val 12809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True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g3ef912e4b8e_0_942"/>
          <p:cNvSpPr/>
          <p:nvPr/>
        </p:nvSpPr>
        <p:spPr>
          <a:xfrm>
            <a:off x="1605225" y="3386100"/>
            <a:ext cx="2386200" cy="890700"/>
          </a:xfrm>
          <a:prstGeom prst="roundRect">
            <a:avLst>
              <a:gd name="adj" fmla="val 12776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func(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True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12" name="Google Shape;512;g3ef912e4b8e_0_9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513" name="Google Shape;513;g3ef912e4b8e_0_94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Function Example 3:</a:t>
            </a:r>
            <a:r>
              <a:rPr lang="en"/>
              <a:t> Variable-ception (x2)</a:t>
            </a:r>
            <a:endParaRPr/>
          </a:p>
        </p:txBody>
      </p:sp>
      <p:sp>
        <p:nvSpPr>
          <p:cNvPr id="514" name="Google Shape;514;g3ef912e4b8e_0_942"/>
          <p:cNvSpPr/>
          <p:nvPr/>
        </p:nvSpPr>
        <p:spPr>
          <a:xfrm>
            <a:off x="1269350" y="1523050"/>
            <a:ext cx="3030000" cy="14655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 =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False</a:t>
            </a: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15" name="Google Shape;515;g3ef912e4b8e_0_942"/>
          <p:cNvSpPr txBox="1"/>
          <p:nvPr/>
        </p:nvSpPr>
        <p:spPr>
          <a:xfrm>
            <a:off x="5524031" y="1370650"/>
            <a:ext cx="2651100" cy="5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What gets printed?</a:t>
            </a:r>
            <a:endParaRPr sz="2400" b="1" i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g3ef912e4b8e_0_942"/>
          <p:cNvSpPr/>
          <p:nvPr/>
        </p:nvSpPr>
        <p:spPr>
          <a:xfrm>
            <a:off x="5731175" y="2063225"/>
            <a:ext cx="2236800" cy="773100"/>
          </a:xfrm>
          <a:prstGeom prst="roundRect">
            <a:avLst>
              <a:gd name="adj" fmla="val 12809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True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False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1" name="Google Shape;521;g3ef912e4b8e_0_952"/>
          <p:cNvGrpSpPr/>
          <p:nvPr/>
        </p:nvGrpSpPr>
        <p:grpSpPr>
          <a:xfrm>
            <a:off x="5892350" y="241306"/>
            <a:ext cx="2940000" cy="1246369"/>
            <a:chOff x="5892350" y="241306"/>
            <a:chExt cx="2940000" cy="1246369"/>
          </a:xfrm>
        </p:grpSpPr>
        <p:sp>
          <p:nvSpPr>
            <p:cNvPr id="522" name="Google Shape;522;g3ef912e4b8e_0_952"/>
            <p:cNvSpPr/>
            <p:nvPr/>
          </p:nvSpPr>
          <p:spPr>
            <a:xfrm>
              <a:off x="5892350" y="624275"/>
              <a:ext cx="2940000" cy="8634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g3ef912e4b8e_0_952"/>
            <p:cNvSpPr txBox="1"/>
            <p:nvPr/>
          </p:nvSpPr>
          <p:spPr>
            <a:xfrm>
              <a:off x="6243950" y="241306"/>
              <a:ext cx="2236800" cy="28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my_function</a:t>
              </a:r>
              <a:r>
                <a:rPr lang="en" b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 Local Scope</a:t>
              </a:r>
              <a:endParaRPr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4" name="Google Shape;524;g3ef912e4b8e_0_952"/>
          <p:cNvGrpSpPr/>
          <p:nvPr/>
        </p:nvGrpSpPr>
        <p:grpSpPr>
          <a:xfrm>
            <a:off x="5892350" y="3902425"/>
            <a:ext cx="2940000" cy="1223975"/>
            <a:chOff x="5892350" y="3902425"/>
            <a:chExt cx="2940000" cy="1223975"/>
          </a:xfrm>
        </p:grpSpPr>
        <p:sp>
          <p:nvSpPr>
            <p:cNvPr id="525" name="Google Shape;525;g3ef912e4b8e_0_952"/>
            <p:cNvSpPr/>
            <p:nvPr/>
          </p:nvSpPr>
          <p:spPr>
            <a:xfrm>
              <a:off x="5892350" y="3902425"/>
              <a:ext cx="2940000" cy="8634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g3ef912e4b8e_0_952"/>
            <p:cNvSpPr txBox="1"/>
            <p:nvPr/>
          </p:nvSpPr>
          <p:spPr>
            <a:xfrm>
              <a:off x="6243950" y="4732800"/>
              <a:ext cx="22368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Global Scope</a:t>
              </a:r>
              <a:endParaRPr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7" name="Google Shape;527;g3ef912e4b8e_0_9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sp>
        <p:nvSpPr>
          <p:cNvPr id="528" name="Google Shape;528;g3ef912e4b8e_0_952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57672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lang="en" b="1">
                <a:solidFill>
                  <a:schemeClr val="accent2"/>
                </a:solidFill>
              </a:rPr>
              <a:t>scope</a:t>
            </a:r>
            <a:r>
              <a:rPr lang="en"/>
              <a:t> of a variable is the area of code in which the variable is defined (has a value).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In Python, there are two scopes: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b="1">
                <a:solidFill>
                  <a:schemeClr val="accent4"/>
                </a:solidFill>
              </a:rPr>
              <a:t>Local Scope</a:t>
            </a:r>
            <a:r>
              <a:rPr lang="en"/>
              <a:t> — Variables (including parameters) defined inside a function body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Value of variable is accessible only within the function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>
                <a:solidFill>
                  <a:schemeClr val="accent3"/>
                </a:solidFill>
              </a:rPr>
              <a:t>Global Scope</a:t>
            </a:r>
            <a:r>
              <a:rPr lang="en"/>
              <a:t> — Everything else  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Value of variable is accessible anywhere in the program (including inside functions)</a:t>
            </a:r>
            <a:endParaRPr/>
          </a:p>
        </p:txBody>
      </p:sp>
      <p:sp>
        <p:nvSpPr>
          <p:cNvPr id="529" name="Google Shape;529;g3ef912e4b8e_0_952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Variable Scope</a:t>
            </a:r>
            <a:endParaRPr/>
          </a:p>
        </p:txBody>
      </p:sp>
      <p:sp>
        <p:nvSpPr>
          <p:cNvPr id="530" name="Google Shape;530;g3ef912e4b8e_0_952"/>
          <p:cNvSpPr/>
          <p:nvPr/>
        </p:nvSpPr>
        <p:spPr>
          <a:xfrm>
            <a:off x="5892350" y="1598400"/>
            <a:ext cx="2940000" cy="2192400"/>
          </a:xfrm>
          <a:prstGeom prst="roundRect">
            <a:avLst>
              <a:gd name="adj" fmla="val 6141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</a:t>
            </a: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 =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8264A6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a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5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b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False</a:t>
            </a: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my_function(a)</a:t>
            </a: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531" name="Google Shape;531;g3ef912e4b8e_0_952"/>
          <p:cNvGrpSpPr/>
          <p:nvPr/>
        </p:nvGrpSpPr>
        <p:grpSpPr>
          <a:xfrm>
            <a:off x="6100459" y="831856"/>
            <a:ext cx="1095603" cy="448204"/>
            <a:chOff x="6898996" y="1906271"/>
            <a:chExt cx="1095603" cy="448204"/>
          </a:xfrm>
        </p:grpSpPr>
        <p:sp>
          <p:nvSpPr>
            <p:cNvPr id="532" name="Google Shape;532;g3ef912e4b8e_0_952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33" name="Google Shape;533;g3ef912e4b8e_0_952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34" name="Google Shape;534;g3ef912e4b8e_0_952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5" name="Google Shape;535;g3ef912e4b8e_0_952"/>
          <p:cNvGrpSpPr/>
          <p:nvPr/>
        </p:nvGrpSpPr>
        <p:grpSpPr>
          <a:xfrm>
            <a:off x="7528634" y="831878"/>
            <a:ext cx="1095603" cy="448204"/>
            <a:chOff x="6898996" y="1906271"/>
            <a:chExt cx="1095603" cy="448204"/>
          </a:xfrm>
        </p:grpSpPr>
        <p:sp>
          <p:nvSpPr>
            <p:cNvPr id="536" name="Google Shape;536;g3ef912e4b8e_0_952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37" name="Google Shape;537;g3ef912e4b8e_0_952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a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38" name="Google Shape;538;g3ef912e4b8e_0_952"/>
            <p:cNvSpPr txBox="1"/>
            <p:nvPr/>
          </p:nvSpPr>
          <p:spPr>
            <a:xfrm>
              <a:off x="7414649" y="1933568"/>
              <a:ext cx="5487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9" name="Google Shape;539;g3ef912e4b8e_0_952"/>
          <p:cNvGrpSpPr/>
          <p:nvPr/>
        </p:nvGrpSpPr>
        <p:grpSpPr>
          <a:xfrm>
            <a:off x="6100459" y="4110006"/>
            <a:ext cx="1095603" cy="448204"/>
            <a:chOff x="6898996" y="1906271"/>
            <a:chExt cx="1095603" cy="448204"/>
          </a:xfrm>
        </p:grpSpPr>
        <p:sp>
          <p:nvSpPr>
            <p:cNvPr id="540" name="Google Shape;540;g3ef912e4b8e_0_952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41" name="Google Shape;541;g3ef912e4b8e_0_952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a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42" name="Google Shape;542;g3ef912e4b8e_0_952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3" name="Google Shape;543;g3ef912e4b8e_0_952"/>
          <p:cNvGrpSpPr/>
          <p:nvPr/>
        </p:nvGrpSpPr>
        <p:grpSpPr>
          <a:xfrm>
            <a:off x="7528634" y="4110028"/>
            <a:ext cx="1095603" cy="448204"/>
            <a:chOff x="6898996" y="1906271"/>
            <a:chExt cx="1095603" cy="448204"/>
          </a:xfrm>
        </p:grpSpPr>
        <p:sp>
          <p:nvSpPr>
            <p:cNvPr id="544" name="Google Shape;544;g3ef912e4b8e_0_952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45" name="Google Shape;545;g3ef912e4b8e_0_952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b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46" name="Google Shape;546;g3ef912e4b8e_0_952"/>
            <p:cNvSpPr txBox="1"/>
            <p:nvPr/>
          </p:nvSpPr>
          <p:spPr>
            <a:xfrm>
              <a:off x="7414649" y="1933568"/>
              <a:ext cx="5487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False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ef6940a823_0_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16" name="Google Shape;216;g3ef6940a823_0_0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709600" cy="354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 dirty="0">
                <a:solidFill>
                  <a:schemeClr val="hlink"/>
                </a:solidFill>
                <a:hlinkClick r:id="rId3"/>
              </a:rPr>
              <a:t>Homework Assignment 1</a:t>
            </a:r>
            <a:r>
              <a:rPr lang="en" b="1" dirty="0"/>
              <a:t> </a:t>
            </a:r>
            <a:r>
              <a:rPr lang="en" dirty="0"/>
              <a:t>due tonight at 11:59 PM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 dirty="0">
                <a:solidFill>
                  <a:schemeClr val="hlink"/>
                </a:solidFill>
                <a:hlinkClick r:id="rId4"/>
              </a:rPr>
              <a:t>Programming Practice 1</a:t>
            </a:r>
            <a:r>
              <a:rPr lang="en" dirty="0"/>
              <a:t> due tonight at 11:59 PM</a:t>
            </a:r>
            <a:endParaRPr dirty="0"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u="sng" dirty="0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Homework Assignment 2</a:t>
            </a:r>
            <a:r>
              <a:rPr lang="en" b="1" dirty="0"/>
              <a:t> </a:t>
            </a:r>
            <a:r>
              <a:rPr lang="en" dirty="0"/>
              <a:t>due Monday, July 13</a:t>
            </a:r>
            <a:r>
              <a:rPr lang="en" baseline="30000" dirty="0"/>
              <a:t>th</a:t>
            </a:r>
            <a:r>
              <a:rPr lang="en" dirty="0"/>
              <a:t> at 11:59 PM</a:t>
            </a: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b="1" dirty="0">
                <a:hlinkClick r:id="rId4"/>
              </a:rPr>
              <a:t>Programming Practice 2 </a:t>
            </a:r>
            <a:r>
              <a:rPr lang="en" dirty="0"/>
              <a:t>due Sunday, July 12</a:t>
            </a:r>
            <a:r>
              <a:rPr lang="en" baseline="30000" dirty="0"/>
              <a:t>th</a:t>
            </a:r>
            <a:r>
              <a:rPr lang="en" dirty="0"/>
              <a:t> at 11:59pm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217" name="Google Shape;217;g3ef6940a823_0_0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Announcements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3ef912e4b8e_0_98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552" name="Google Shape;552;g3ef912e4b8e_0_981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Revisiting</a:t>
            </a:r>
            <a:r>
              <a:rPr lang="en">
                <a:solidFill>
                  <a:schemeClr val="accent3"/>
                </a:solidFill>
              </a:rPr>
              <a:t> Function Example 3</a:t>
            </a:r>
            <a:endParaRPr/>
          </a:p>
        </p:txBody>
      </p:sp>
      <p:sp>
        <p:nvSpPr>
          <p:cNvPr id="553" name="Google Shape;553;g3ef912e4b8e_0_981"/>
          <p:cNvSpPr/>
          <p:nvPr/>
        </p:nvSpPr>
        <p:spPr>
          <a:xfrm>
            <a:off x="3057000" y="2023825"/>
            <a:ext cx="3030000" cy="14655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 = 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False</a:t>
            </a: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54" name="Google Shape;554;g3ef912e4b8e_0_981"/>
          <p:cNvSpPr/>
          <p:nvPr/>
        </p:nvSpPr>
        <p:spPr>
          <a:xfrm>
            <a:off x="3378900" y="3721175"/>
            <a:ext cx="2386200" cy="890700"/>
          </a:xfrm>
          <a:prstGeom prst="roundRect">
            <a:avLst>
              <a:gd name="adj" fmla="val 12776"/>
            </a:avLst>
          </a:prstGeom>
          <a:solidFill>
            <a:schemeClr val="lt2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func(</a:t>
            </a: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True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555" name="Google Shape;555;g3ef912e4b8e_0_981"/>
          <p:cNvGrpSpPr/>
          <p:nvPr/>
        </p:nvGrpSpPr>
        <p:grpSpPr>
          <a:xfrm>
            <a:off x="861188" y="2272876"/>
            <a:ext cx="1594656" cy="1223975"/>
            <a:chOff x="5892350" y="3902425"/>
            <a:chExt cx="2940000" cy="1223975"/>
          </a:xfrm>
        </p:grpSpPr>
        <p:sp>
          <p:nvSpPr>
            <p:cNvPr id="556" name="Google Shape;556;g3ef912e4b8e_0_981"/>
            <p:cNvSpPr/>
            <p:nvPr/>
          </p:nvSpPr>
          <p:spPr>
            <a:xfrm>
              <a:off x="5892350" y="3902425"/>
              <a:ext cx="2940000" cy="8634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g3ef912e4b8e_0_981"/>
            <p:cNvSpPr txBox="1"/>
            <p:nvPr/>
          </p:nvSpPr>
          <p:spPr>
            <a:xfrm>
              <a:off x="6243950" y="4732800"/>
              <a:ext cx="22368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Global Scope</a:t>
              </a:r>
              <a:endParaRPr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8" name="Google Shape;558;g3ef912e4b8e_0_981"/>
          <p:cNvGrpSpPr/>
          <p:nvPr/>
        </p:nvGrpSpPr>
        <p:grpSpPr>
          <a:xfrm>
            <a:off x="1110734" y="2480703"/>
            <a:ext cx="1095603" cy="448204"/>
            <a:chOff x="6898996" y="1906271"/>
            <a:chExt cx="1095603" cy="448204"/>
          </a:xfrm>
        </p:grpSpPr>
        <p:sp>
          <p:nvSpPr>
            <p:cNvPr id="559" name="Google Shape;559;g3ef912e4b8e_0_981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60" name="Google Shape;560;g3ef912e4b8e_0_981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61" name="Google Shape;561;g3ef912e4b8e_0_981"/>
            <p:cNvSpPr txBox="1"/>
            <p:nvPr/>
          </p:nvSpPr>
          <p:spPr>
            <a:xfrm>
              <a:off x="7404293" y="1933569"/>
              <a:ext cx="5487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False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2" name="Google Shape;562;g3ef912e4b8e_0_981"/>
          <p:cNvGrpSpPr/>
          <p:nvPr/>
        </p:nvGrpSpPr>
        <p:grpSpPr>
          <a:xfrm>
            <a:off x="6688138" y="2272876"/>
            <a:ext cx="1594668" cy="1223974"/>
            <a:chOff x="5892350" y="3902425"/>
            <a:chExt cx="2940022" cy="1223974"/>
          </a:xfrm>
        </p:grpSpPr>
        <p:sp>
          <p:nvSpPr>
            <p:cNvPr id="563" name="Google Shape;563;g3ef912e4b8e_0_981"/>
            <p:cNvSpPr/>
            <p:nvPr/>
          </p:nvSpPr>
          <p:spPr>
            <a:xfrm>
              <a:off x="5892350" y="3902425"/>
              <a:ext cx="2940000" cy="8634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g3ef912e4b8e_0_981"/>
            <p:cNvSpPr txBox="1"/>
            <p:nvPr/>
          </p:nvSpPr>
          <p:spPr>
            <a:xfrm>
              <a:off x="5892372" y="4732799"/>
              <a:ext cx="29400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func</a:t>
              </a:r>
              <a:r>
                <a:rPr lang="en" b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 Local Scope</a:t>
              </a:r>
              <a:endParaRPr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5" name="Google Shape;565;g3ef912e4b8e_0_981"/>
          <p:cNvGrpSpPr/>
          <p:nvPr/>
        </p:nvGrpSpPr>
        <p:grpSpPr>
          <a:xfrm>
            <a:off x="6937684" y="2480703"/>
            <a:ext cx="1095603" cy="448204"/>
            <a:chOff x="6898996" y="1906271"/>
            <a:chExt cx="1095603" cy="448204"/>
          </a:xfrm>
        </p:grpSpPr>
        <p:sp>
          <p:nvSpPr>
            <p:cNvPr id="566" name="Google Shape;566;g3ef912e4b8e_0_981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67" name="Google Shape;567;g3ef912e4b8e_0_981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568" name="Google Shape;568;g3ef912e4b8e_0_981"/>
            <p:cNvSpPr txBox="1"/>
            <p:nvPr/>
          </p:nvSpPr>
          <p:spPr>
            <a:xfrm>
              <a:off x="7412737" y="1933569"/>
              <a:ext cx="5487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True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69" name="Google Shape;569;g3ef912e4b8e_0_981"/>
          <p:cNvCxnSpPr>
            <a:endCxn id="563" idx="1"/>
          </p:cNvCxnSpPr>
          <p:nvPr/>
        </p:nvCxnSpPr>
        <p:spPr>
          <a:xfrm rot="10800000" flipH="1">
            <a:off x="4877638" y="2704576"/>
            <a:ext cx="1810500" cy="4848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70" name="Google Shape;570;g3ef912e4b8e_0_981"/>
          <p:cNvSpPr/>
          <p:nvPr/>
        </p:nvSpPr>
        <p:spPr>
          <a:xfrm>
            <a:off x="3453600" y="1065525"/>
            <a:ext cx="2236800" cy="773100"/>
          </a:xfrm>
          <a:prstGeom prst="roundRect">
            <a:avLst>
              <a:gd name="adj" fmla="val 12809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True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g3ef912e4b8e_0_981"/>
          <p:cNvSpPr/>
          <p:nvPr/>
        </p:nvSpPr>
        <p:spPr>
          <a:xfrm>
            <a:off x="2651014" y="2216100"/>
            <a:ext cx="341700" cy="264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g3ef912e4b8e_0_981"/>
          <p:cNvSpPr/>
          <p:nvPr/>
        </p:nvSpPr>
        <p:spPr>
          <a:xfrm>
            <a:off x="2651014" y="2780775"/>
            <a:ext cx="341700" cy="264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g3ef912e4b8e_0_981"/>
          <p:cNvSpPr/>
          <p:nvPr/>
        </p:nvSpPr>
        <p:spPr>
          <a:xfrm>
            <a:off x="2917342" y="3885897"/>
            <a:ext cx="341700" cy="264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g3ef912e4b8e_0_981"/>
          <p:cNvSpPr/>
          <p:nvPr/>
        </p:nvSpPr>
        <p:spPr>
          <a:xfrm>
            <a:off x="2917342" y="4214350"/>
            <a:ext cx="341700" cy="264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g3ef912e4b8e_0_981"/>
          <p:cNvSpPr/>
          <p:nvPr/>
        </p:nvSpPr>
        <p:spPr>
          <a:xfrm>
            <a:off x="2651017" y="3085575"/>
            <a:ext cx="341700" cy="264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76" name="Google Shape;576;g3ef912e4b8e_0_981"/>
          <p:cNvCxnSpPr>
            <a:endCxn id="557" idx="2"/>
          </p:cNvCxnSpPr>
          <p:nvPr/>
        </p:nvCxnSpPr>
        <p:spPr>
          <a:xfrm rot="10800000">
            <a:off x="1658516" y="3496852"/>
            <a:ext cx="992100" cy="863400"/>
          </a:xfrm>
          <a:prstGeom prst="bentConnector2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77" name="Google Shape;577;g3ef912e4b8e_0_981"/>
          <p:cNvSpPr/>
          <p:nvPr/>
        </p:nvSpPr>
        <p:spPr>
          <a:xfrm>
            <a:off x="3453600" y="1065525"/>
            <a:ext cx="2236800" cy="773100"/>
          </a:xfrm>
          <a:prstGeom prst="roundRect">
            <a:avLst>
              <a:gd name="adj" fmla="val 12809"/>
            </a:avLst>
          </a:prstGeom>
          <a:solidFill>
            <a:schemeClr val="lt1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True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False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g3ef912e4b8e_0_10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sp>
        <p:nvSpPr>
          <p:cNvPr id="583" name="Google Shape;583;g3ef912e4b8e_0_1011"/>
          <p:cNvSpPr txBox="1">
            <a:spLocks noGrp="1"/>
          </p:cNvSpPr>
          <p:nvPr>
            <p:ph type="body" idx="1"/>
          </p:nvPr>
        </p:nvSpPr>
        <p:spPr>
          <a:xfrm>
            <a:off x="458250" y="1709275"/>
            <a:ext cx="1807200" cy="305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71500" lvl="0" indent="-4572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1</a:t>
            </a:r>
            <a:br>
              <a:rPr lang="en"/>
            </a:br>
            <a:endParaRPr/>
          </a:p>
          <a:p>
            <a:pPr marL="571500" lvl="0" indent="-4572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2</a:t>
            </a:r>
            <a:br>
              <a:rPr lang="en"/>
            </a:br>
            <a:br>
              <a:rPr lang="en"/>
            </a:br>
            <a:r>
              <a:rPr lang="en"/>
              <a:t>8</a:t>
            </a:r>
            <a:br>
              <a:rPr lang="en"/>
            </a:br>
            <a:br>
              <a:rPr lang="en"/>
            </a:br>
            <a:r>
              <a:rPr lang="en"/>
              <a:t>9</a:t>
            </a:r>
            <a:br>
              <a:rPr lang="en"/>
            </a:br>
            <a:endParaRPr/>
          </a:p>
          <a:p>
            <a:pPr marL="571500" lvl="0" indent="-4572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[</a:t>
            </a:r>
            <a:r>
              <a:rPr lang="en" i="1"/>
              <a:t>Error</a:t>
            </a:r>
            <a:r>
              <a:rPr lang="en"/>
              <a:t>]</a:t>
            </a:r>
            <a:endParaRPr/>
          </a:p>
        </p:txBody>
      </p:sp>
      <p:sp>
        <p:nvSpPr>
          <p:cNvPr id="584" name="Google Shape;584;g3ef912e4b8e_0_1011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 Pair Share</a:t>
            </a:r>
            <a:endParaRPr/>
          </a:p>
        </p:txBody>
      </p:sp>
      <p:sp>
        <p:nvSpPr>
          <p:cNvPr id="585" name="Google Shape;585;g3ef912e4b8e_0_1011"/>
          <p:cNvSpPr txBox="1">
            <a:spLocks noGrp="1"/>
          </p:cNvSpPr>
          <p:nvPr>
            <p:ph type="body" idx="2"/>
          </p:nvPr>
        </p:nvSpPr>
        <p:spPr>
          <a:xfrm>
            <a:off x="403644" y="843464"/>
            <a:ext cx="3419700" cy="7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What gets </a:t>
            </a:r>
            <a:r>
              <a:rPr lang="en" b="1"/>
              <a:t>printed</a:t>
            </a:r>
            <a:r>
              <a:rPr lang="en"/>
              <a:t> when this program is run?</a:t>
            </a:r>
            <a:endParaRPr/>
          </a:p>
        </p:txBody>
      </p:sp>
      <p:sp>
        <p:nvSpPr>
          <p:cNvPr id="586" name="Google Shape;586;g3ef912e4b8e_0_1011"/>
          <p:cNvSpPr/>
          <p:nvPr/>
        </p:nvSpPr>
        <p:spPr>
          <a:xfrm>
            <a:off x="509393" y="1709283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g3ef912e4b8e_0_1011"/>
          <p:cNvSpPr/>
          <p:nvPr/>
        </p:nvSpPr>
        <p:spPr>
          <a:xfrm>
            <a:off x="509393" y="2343835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g3ef912e4b8e_0_1011"/>
          <p:cNvSpPr/>
          <p:nvPr/>
        </p:nvSpPr>
        <p:spPr>
          <a:xfrm>
            <a:off x="509393" y="2978371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g3ef912e4b8e_0_1011"/>
          <p:cNvSpPr/>
          <p:nvPr/>
        </p:nvSpPr>
        <p:spPr>
          <a:xfrm>
            <a:off x="509393" y="3612933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g3ef912e4b8e_0_1011"/>
          <p:cNvSpPr/>
          <p:nvPr/>
        </p:nvSpPr>
        <p:spPr>
          <a:xfrm>
            <a:off x="509393" y="4247483"/>
            <a:ext cx="406200" cy="3936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91" name="Google Shape;591;g3ef912e4b8e_0_1011" title="lec03-q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11313" y="1945948"/>
            <a:ext cx="1490424" cy="1490424"/>
          </a:xfrm>
          <a:prstGeom prst="rect">
            <a:avLst/>
          </a:prstGeom>
          <a:noFill/>
          <a:ln>
            <a:noFill/>
          </a:ln>
        </p:spPr>
      </p:pic>
      <p:sp>
        <p:nvSpPr>
          <p:cNvPr id="592" name="Google Shape;592;g3ef912e4b8e_0_1011"/>
          <p:cNvSpPr/>
          <p:nvPr/>
        </p:nvSpPr>
        <p:spPr>
          <a:xfrm>
            <a:off x="2413156" y="3639257"/>
            <a:ext cx="664500" cy="296400"/>
          </a:xfrm>
          <a:prstGeom prst="roundRect">
            <a:avLst>
              <a:gd name="adj" fmla="val 18636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Sli.do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g3ef912e4b8e_0_1011"/>
          <p:cNvSpPr txBox="1"/>
          <p:nvPr/>
        </p:nvSpPr>
        <p:spPr>
          <a:xfrm>
            <a:off x="3123847" y="3587548"/>
            <a:ext cx="819300" cy="3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#cse160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g3ef912e4b8e_0_1011"/>
          <p:cNvSpPr/>
          <p:nvPr/>
        </p:nvSpPr>
        <p:spPr>
          <a:xfrm>
            <a:off x="5295675" y="296850"/>
            <a:ext cx="2968200" cy="45498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3ef912e4b8e_0_10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600" name="Google Shape;600;g3ef912e4b8e_0_102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Slippery </a:t>
            </a:r>
            <a:r>
              <a:rPr lang="en" strike="sngStrike"/>
              <a:t>Slope</a:t>
            </a:r>
            <a:r>
              <a:rPr lang="en"/>
              <a:t> Scope</a:t>
            </a:r>
            <a:endParaRPr/>
          </a:p>
        </p:txBody>
      </p:sp>
      <p:sp>
        <p:nvSpPr>
          <p:cNvPr id="601" name="Google Shape;601;g3ef912e4b8e_0_1027"/>
          <p:cNvSpPr/>
          <p:nvPr/>
        </p:nvSpPr>
        <p:spPr>
          <a:xfrm>
            <a:off x="3278550" y="1028725"/>
            <a:ext cx="2586900" cy="3710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02" name="Google Shape;602;g3ef912e4b8e_0_1027"/>
          <p:cNvSpPr/>
          <p:nvPr/>
        </p:nvSpPr>
        <p:spPr>
          <a:xfrm>
            <a:off x="841825" y="4549625"/>
            <a:ext cx="1480800" cy="4350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Execution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g3ef912e4b8e_0_1027"/>
          <p:cNvSpPr/>
          <p:nvPr/>
        </p:nvSpPr>
        <p:spPr>
          <a:xfrm>
            <a:off x="6821375" y="4549625"/>
            <a:ext cx="1194000" cy="4350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g3ef912e4b8e_0_1027"/>
          <p:cNvSpPr txBox="1"/>
          <p:nvPr/>
        </p:nvSpPr>
        <p:spPr>
          <a:xfrm>
            <a:off x="2850795" y="1020392"/>
            <a:ext cx="3846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g3ef912e4b8e_0_103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  <p:sp>
        <p:nvSpPr>
          <p:cNvPr id="610" name="Google Shape;610;g3ef912e4b8e_0_103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Slippery </a:t>
            </a:r>
            <a:r>
              <a:rPr lang="en" strike="sngStrike"/>
              <a:t>Slope</a:t>
            </a:r>
            <a:r>
              <a:rPr lang="en"/>
              <a:t> Scope (1)</a:t>
            </a:r>
            <a:endParaRPr/>
          </a:p>
        </p:txBody>
      </p:sp>
      <p:sp>
        <p:nvSpPr>
          <p:cNvPr id="611" name="Google Shape;611;g3ef912e4b8e_0_1036"/>
          <p:cNvSpPr/>
          <p:nvPr/>
        </p:nvSpPr>
        <p:spPr>
          <a:xfrm>
            <a:off x="3278550" y="1028725"/>
            <a:ext cx="2586900" cy="3710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12" name="Google Shape;612;g3ef912e4b8e_0_1036"/>
          <p:cNvSpPr/>
          <p:nvPr/>
        </p:nvSpPr>
        <p:spPr>
          <a:xfrm>
            <a:off x="841825" y="4549625"/>
            <a:ext cx="1480800" cy="4350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Execution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g3ef912e4b8e_0_1036"/>
          <p:cNvSpPr/>
          <p:nvPr/>
        </p:nvSpPr>
        <p:spPr>
          <a:xfrm>
            <a:off x="6821375" y="4549625"/>
            <a:ext cx="1194000" cy="4350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g3ef912e4b8e_0_1036"/>
          <p:cNvSpPr txBox="1"/>
          <p:nvPr/>
        </p:nvSpPr>
        <p:spPr>
          <a:xfrm>
            <a:off x="76578" y="1008025"/>
            <a:ext cx="2874300" cy="3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[1, 2]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defined in </a:t>
            </a:r>
            <a:r>
              <a:rPr lang="en" sz="13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sz="13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g3ef912e4b8e_0_1036"/>
          <p:cNvSpPr txBox="1"/>
          <p:nvPr/>
        </p:nvSpPr>
        <p:spPr>
          <a:xfrm>
            <a:off x="2850795" y="1020392"/>
            <a:ext cx="3846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616" name="Google Shape;616;g3ef912e4b8e_0_1036"/>
          <p:cNvGrpSpPr/>
          <p:nvPr/>
        </p:nvGrpSpPr>
        <p:grpSpPr>
          <a:xfrm>
            <a:off x="6151650" y="236450"/>
            <a:ext cx="2733000" cy="1257000"/>
            <a:chOff x="6151650" y="236450"/>
            <a:chExt cx="2733000" cy="1257000"/>
          </a:xfrm>
        </p:grpSpPr>
        <p:sp>
          <p:nvSpPr>
            <p:cNvPr id="617" name="Google Shape;617;g3ef912e4b8e_0_1036"/>
            <p:cNvSpPr/>
            <p:nvPr/>
          </p:nvSpPr>
          <p:spPr>
            <a:xfrm>
              <a:off x="6151650" y="630050"/>
              <a:ext cx="2733000" cy="8634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3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g3ef912e4b8e_0_1036"/>
            <p:cNvSpPr txBox="1"/>
            <p:nvPr/>
          </p:nvSpPr>
          <p:spPr>
            <a:xfrm>
              <a:off x="6399750" y="236450"/>
              <a:ext cx="22368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Global Scope</a:t>
              </a:r>
              <a:endParaRPr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9" name="Google Shape;619;g3ef912e4b8e_0_1036"/>
          <p:cNvGrpSpPr/>
          <p:nvPr/>
        </p:nvGrpSpPr>
        <p:grpSpPr>
          <a:xfrm>
            <a:off x="6345309" y="837656"/>
            <a:ext cx="1095603" cy="448204"/>
            <a:chOff x="6898996" y="1906271"/>
            <a:chExt cx="1095603" cy="448204"/>
          </a:xfrm>
        </p:grpSpPr>
        <p:sp>
          <p:nvSpPr>
            <p:cNvPr id="620" name="Google Shape;620;g3ef912e4b8e_0_1036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21" name="Google Shape;621;g3ef912e4b8e_0_1036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22" name="Google Shape;622;g3ef912e4b8e_0_1036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3" name="Google Shape;623;g3ef912e4b8e_0_1036"/>
          <p:cNvGrpSpPr/>
          <p:nvPr/>
        </p:nvGrpSpPr>
        <p:grpSpPr>
          <a:xfrm>
            <a:off x="7595409" y="837656"/>
            <a:ext cx="1095603" cy="448204"/>
            <a:chOff x="6898996" y="1906271"/>
            <a:chExt cx="1095603" cy="448204"/>
          </a:xfrm>
        </p:grpSpPr>
        <p:sp>
          <p:nvSpPr>
            <p:cNvPr id="624" name="Google Shape;624;g3ef912e4b8e_0_1036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25" name="Google Shape;625;g3ef912e4b8e_0_1036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y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26" name="Google Shape;626;g3ef912e4b8e_0_1036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1" name="Google Shape;631;g3ef912e4b8e_0_1057"/>
          <p:cNvGrpSpPr/>
          <p:nvPr/>
        </p:nvGrpSpPr>
        <p:grpSpPr>
          <a:xfrm>
            <a:off x="6151650" y="2944289"/>
            <a:ext cx="2733000" cy="1264922"/>
            <a:chOff x="6151650" y="2944289"/>
            <a:chExt cx="2733000" cy="1264922"/>
          </a:xfrm>
        </p:grpSpPr>
        <p:sp>
          <p:nvSpPr>
            <p:cNvPr id="632" name="Google Shape;632;g3ef912e4b8e_0_1057"/>
            <p:cNvSpPr/>
            <p:nvPr/>
          </p:nvSpPr>
          <p:spPr>
            <a:xfrm>
              <a:off x="6151650" y="3345811"/>
              <a:ext cx="2733000" cy="8634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g3ef912e4b8e_0_1057"/>
            <p:cNvSpPr txBox="1"/>
            <p:nvPr/>
          </p:nvSpPr>
          <p:spPr>
            <a:xfrm>
              <a:off x="6399750" y="2944289"/>
              <a:ext cx="22368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5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func2</a:t>
              </a:r>
              <a:r>
                <a:rPr lang="en" b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 Local Scope</a:t>
              </a:r>
              <a:endParaRPr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4" name="Google Shape;634;g3ef912e4b8e_0_105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635" name="Google Shape;635;g3ef912e4b8e_0_105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Slippery </a:t>
            </a:r>
            <a:r>
              <a:rPr lang="en" strike="sngStrike"/>
              <a:t>Slope</a:t>
            </a:r>
            <a:r>
              <a:rPr lang="en"/>
              <a:t> Scope (2)</a:t>
            </a:r>
            <a:endParaRPr/>
          </a:p>
        </p:txBody>
      </p:sp>
      <p:sp>
        <p:nvSpPr>
          <p:cNvPr id="636" name="Google Shape;636;g3ef912e4b8e_0_1057"/>
          <p:cNvSpPr/>
          <p:nvPr/>
        </p:nvSpPr>
        <p:spPr>
          <a:xfrm>
            <a:off x="3278550" y="1028725"/>
            <a:ext cx="2586900" cy="3710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637" name="Google Shape;637;g3ef912e4b8e_0_1057"/>
          <p:cNvGrpSpPr/>
          <p:nvPr/>
        </p:nvGrpSpPr>
        <p:grpSpPr>
          <a:xfrm>
            <a:off x="6970359" y="3561306"/>
            <a:ext cx="1095603" cy="448204"/>
            <a:chOff x="6898996" y="1906271"/>
            <a:chExt cx="1095603" cy="448204"/>
          </a:xfrm>
        </p:grpSpPr>
        <p:sp>
          <p:nvSpPr>
            <p:cNvPr id="638" name="Google Shape;638;g3ef912e4b8e_0_105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39" name="Google Shape;639;g3ef912e4b8e_0_1057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40" name="Google Shape;640;g3ef912e4b8e_0_1057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41" name="Google Shape;641;g3ef912e4b8e_0_1057"/>
          <p:cNvSpPr/>
          <p:nvPr/>
        </p:nvSpPr>
        <p:spPr>
          <a:xfrm>
            <a:off x="841825" y="4549625"/>
            <a:ext cx="1480800" cy="4350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Execution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g3ef912e4b8e_0_1057"/>
          <p:cNvSpPr/>
          <p:nvPr/>
        </p:nvSpPr>
        <p:spPr>
          <a:xfrm>
            <a:off x="6821375" y="4549625"/>
            <a:ext cx="1194000" cy="4350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g3ef912e4b8e_0_1057"/>
          <p:cNvSpPr txBox="1"/>
          <p:nvPr/>
        </p:nvSpPr>
        <p:spPr>
          <a:xfrm>
            <a:off x="76578" y="1008025"/>
            <a:ext cx="2874300" cy="3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[1, 2]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defined in </a:t>
            </a: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[12] Call </a:t>
            </a: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3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g3ef912e4b8e_0_1057"/>
          <p:cNvSpPr txBox="1"/>
          <p:nvPr/>
        </p:nvSpPr>
        <p:spPr>
          <a:xfrm>
            <a:off x="2850795" y="1020392"/>
            <a:ext cx="3846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45" name="Google Shape;645;g3ef912e4b8e_0_1057"/>
          <p:cNvSpPr/>
          <p:nvPr/>
        </p:nvSpPr>
        <p:spPr>
          <a:xfrm>
            <a:off x="6151650" y="630050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6" name="Google Shape;646;g3ef912e4b8e_0_1057"/>
          <p:cNvSpPr txBox="1"/>
          <p:nvPr/>
        </p:nvSpPr>
        <p:spPr>
          <a:xfrm>
            <a:off x="6399750" y="236450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47" name="Google Shape;647;g3ef912e4b8e_0_1057"/>
          <p:cNvGrpSpPr/>
          <p:nvPr/>
        </p:nvGrpSpPr>
        <p:grpSpPr>
          <a:xfrm>
            <a:off x="6345309" y="837656"/>
            <a:ext cx="1095603" cy="448204"/>
            <a:chOff x="6898996" y="1906271"/>
            <a:chExt cx="1095603" cy="448204"/>
          </a:xfrm>
        </p:grpSpPr>
        <p:sp>
          <p:nvSpPr>
            <p:cNvPr id="648" name="Google Shape;648;g3ef912e4b8e_0_105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49" name="Google Shape;649;g3ef912e4b8e_0_1057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50" name="Google Shape;650;g3ef912e4b8e_0_1057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1" name="Google Shape;651;g3ef912e4b8e_0_1057"/>
          <p:cNvGrpSpPr/>
          <p:nvPr/>
        </p:nvGrpSpPr>
        <p:grpSpPr>
          <a:xfrm>
            <a:off x="7595409" y="837656"/>
            <a:ext cx="1095603" cy="448204"/>
            <a:chOff x="6898996" y="1906271"/>
            <a:chExt cx="1095603" cy="448204"/>
          </a:xfrm>
        </p:grpSpPr>
        <p:sp>
          <p:nvSpPr>
            <p:cNvPr id="652" name="Google Shape;652;g3ef912e4b8e_0_105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53" name="Google Shape;653;g3ef912e4b8e_0_1057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y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54" name="Google Shape;654;g3ef912e4b8e_0_1057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g3ef912e4b8e_0_1084"/>
          <p:cNvSpPr/>
          <p:nvPr/>
        </p:nvSpPr>
        <p:spPr>
          <a:xfrm>
            <a:off x="6151650" y="3345811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5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0" name="Google Shape;660;g3ef912e4b8e_0_1084"/>
          <p:cNvGrpSpPr/>
          <p:nvPr/>
        </p:nvGrpSpPr>
        <p:grpSpPr>
          <a:xfrm>
            <a:off x="6970359" y="3561306"/>
            <a:ext cx="1095603" cy="448204"/>
            <a:chOff x="6898996" y="1906271"/>
            <a:chExt cx="1095603" cy="448204"/>
          </a:xfrm>
        </p:grpSpPr>
        <p:sp>
          <p:nvSpPr>
            <p:cNvPr id="661" name="Google Shape;661;g3ef912e4b8e_0_1084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62" name="Google Shape;662;g3ef912e4b8e_0_1084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63" name="Google Shape;663;g3ef912e4b8e_0_1084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4" name="Google Shape;664;g3ef912e4b8e_0_108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  <p:sp>
        <p:nvSpPr>
          <p:cNvPr id="665" name="Google Shape;665;g3ef912e4b8e_0_108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Slippery </a:t>
            </a:r>
            <a:r>
              <a:rPr lang="en" strike="sngStrike"/>
              <a:t>Slope</a:t>
            </a:r>
            <a:r>
              <a:rPr lang="en"/>
              <a:t> Scope (3)</a:t>
            </a:r>
            <a:endParaRPr/>
          </a:p>
        </p:txBody>
      </p:sp>
      <p:sp>
        <p:nvSpPr>
          <p:cNvPr id="666" name="Google Shape;666;g3ef912e4b8e_0_1084"/>
          <p:cNvSpPr/>
          <p:nvPr/>
        </p:nvSpPr>
        <p:spPr>
          <a:xfrm>
            <a:off x="3278550" y="1028725"/>
            <a:ext cx="2586900" cy="3710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67" name="Google Shape;667;g3ef912e4b8e_0_1084"/>
          <p:cNvSpPr/>
          <p:nvPr/>
        </p:nvSpPr>
        <p:spPr>
          <a:xfrm>
            <a:off x="841825" y="4549625"/>
            <a:ext cx="1480800" cy="4350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Execution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g3ef912e4b8e_0_1084"/>
          <p:cNvSpPr/>
          <p:nvPr/>
        </p:nvSpPr>
        <p:spPr>
          <a:xfrm>
            <a:off x="6821375" y="4549625"/>
            <a:ext cx="1194000" cy="4350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g3ef912e4b8e_0_1084"/>
          <p:cNvSpPr txBox="1"/>
          <p:nvPr/>
        </p:nvSpPr>
        <p:spPr>
          <a:xfrm>
            <a:off x="76578" y="1008025"/>
            <a:ext cx="2874300" cy="3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[1, 2]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defined in </a:t>
            </a: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[12]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1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[8] </a:t>
            </a:r>
            <a:r>
              <a:rPr lang="en" sz="13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local scope) updated to 5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g3ef912e4b8e_0_1084"/>
          <p:cNvSpPr txBox="1"/>
          <p:nvPr/>
        </p:nvSpPr>
        <p:spPr>
          <a:xfrm>
            <a:off x="2850795" y="1020392"/>
            <a:ext cx="3846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71" name="Google Shape;671;g3ef912e4b8e_0_1084"/>
          <p:cNvSpPr/>
          <p:nvPr/>
        </p:nvSpPr>
        <p:spPr>
          <a:xfrm>
            <a:off x="6151650" y="630050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g3ef912e4b8e_0_1084"/>
          <p:cNvSpPr txBox="1"/>
          <p:nvPr/>
        </p:nvSpPr>
        <p:spPr>
          <a:xfrm>
            <a:off x="6399750" y="236450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73" name="Google Shape;673;g3ef912e4b8e_0_1084"/>
          <p:cNvGrpSpPr/>
          <p:nvPr/>
        </p:nvGrpSpPr>
        <p:grpSpPr>
          <a:xfrm>
            <a:off x="6345309" y="837656"/>
            <a:ext cx="1095603" cy="448204"/>
            <a:chOff x="6898996" y="1906271"/>
            <a:chExt cx="1095603" cy="448204"/>
          </a:xfrm>
        </p:grpSpPr>
        <p:sp>
          <p:nvSpPr>
            <p:cNvPr id="674" name="Google Shape;674;g3ef912e4b8e_0_1084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75" name="Google Shape;675;g3ef912e4b8e_0_1084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76" name="Google Shape;676;g3ef912e4b8e_0_1084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77" name="Google Shape;677;g3ef912e4b8e_0_1084"/>
          <p:cNvGrpSpPr/>
          <p:nvPr/>
        </p:nvGrpSpPr>
        <p:grpSpPr>
          <a:xfrm>
            <a:off x="7595409" y="837656"/>
            <a:ext cx="1095603" cy="448204"/>
            <a:chOff x="6898996" y="1906271"/>
            <a:chExt cx="1095603" cy="448204"/>
          </a:xfrm>
        </p:grpSpPr>
        <p:sp>
          <p:nvSpPr>
            <p:cNvPr id="678" name="Google Shape;678;g3ef912e4b8e_0_1084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79" name="Google Shape;679;g3ef912e4b8e_0_1084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y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80" name="Google Shape;680;g3ef912e4b8e_0_1084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1" name="Google Shape;681;g3ef912e4b8e_0_1084"/>
          <p:cNvSpPr txBox="1"/>
          <p:nvPr/>
        </p:nvSpPr>
        <p:spPr>
          <a:xfrm>
            <a:off x="6399750" y="2944289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Local Scope</a:t>
            </a:r>
            <a:endParaRPr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82" name="Google Shape;682;g3ef912e4b8e_0_1084"/>
          <p:cNvGrpSpPr/>
          <p:nvPr/>
        </p:nvGrpSpPr>
        <p:grpSpPr>
          <a:xfrm>
            <a:off x="6970359" y="3561306"/>
            <a:ext cx="1095603" cy="448204"/>
            <a:chOff x="6898996" y="1906271"/>
            <a:chExt cx="1095603" cy="448204"/>
          </a:xfrm>
        </p:grpSpPr>
        <p:sp>
          <p:nvSpPr>
            <p:cNvPr id="683" name="Google Shape;683;g3ef912e4b8e_0_1084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84" name="Google Shape;684;g3ef912e4b8e_0_1084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85" name="Google Shape;685;g3ef912e4b8e_0_1084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g3ef912e4b8e_0_1114"/>
          <p:cNvSpPr/>
          <p:nvPr/>
        </p:nvSpPr>
        <p:spPr>
          <a:xfrm>
            <a:off x="6151650" y="3345811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5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91" name="Google Shape;691;g3ef912e4b8e_0_1114"/>
          <p:cNvGrpSpPr/>
          <p:nvPr/>
        </p:nvGrpSpPr>
        <p:grpSpPr>
          <a:xfrm>
            <a:off x="6970359" y="3561306"/>
            <a:ext cx="1095603" cy="448204"/>
            <a:chOff x="6898996" y="1906271"/>
            <a:chExt cx="1095603" cy="448204"/>
          </a:xfrm>
        </p:grpSpPr>
        <p:sp>
          <p:nvSpPr>
            <p:cNvPr id="692" name="Google Shape;692;g3ef912e4b8e_0_1114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93" name="Google Shape;693;g3ef912e4b8e_0_1114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694" name="Google Shape;694;g3ef912e4b8e_0_1114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5" name="Google Shape;695;g3ef912e4b8e_0_11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  <p:sp>
        <p:nvSpPr>
          <p:cNvPr id="696" name="Google Shape;696;g3ef912e4b8e_0_111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Slippery </a:t>
            </a:r>
            <a:r>
              <a:rPr lang="en" strike="sngStrike"/>
              <a:t>Slope</a:t>
            </a:r>
            <a:r>
              <a:rPr lang="en"/>
              <a:t> Scope (4)</a:t>
            </a:r>
            <a:endParaRPr/>
          </a:p>
        </p:txBody>
      </p:sp>
      <p:sp>
        <p:nvSpPr>
          <p:cNvPr id="697" name="Google Shape;697;g3ef912e4b8e_0_1114"/>
          <p:cNvSpPr/>
          <p:nvPr/>
        </p:nvSpPr>
        <p:spPr>
          <a:xfrm>
            <a:off x="3278550" y="1028725"/>
            <a:ext cx="2586900" cy="3710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98" name="Google Shape;698;g3ef912e4b8e_0_1114"/>
          <p:cNvSpPr/>
          <p:nvPr/>
        </p:nvSpPr>
        <p:spPr>
          <a:xfrm>
            <a:off x="841825" y="4549625"/>
            <a:ext cx="1480800" cy="4350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Execution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9" name="Google Shape;699;g3ef912e4b8e_0_1114"/>
          <p:cNvSpPr/>
          <p:nvPr/>
        </p:nvSpPr>
        <p:spPr>
          <a:xfrm>
            <a:off x="6821375" y="4549625"/>
            <a:ext cx="1194000" cy="4350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Google Shape;700;g3ef912e4b8e_0_1114"/>
          <p:cNvSpPr txBox="1"/>
          <p:nvPr/>
        </p:nvSpPr>
        <p:spPr>
          <a:xfrm>
            <a:off x="76578" y="1008025"/>
            <a:ext cx="2874300" cy="3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[1, 2]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defined in </a:t>
            </a: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[12]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1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[8]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 updated to 5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[9] Call </a:t>
            </a:r>
            <a:r>
              <a:rPr lang="en" sz="12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 5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g3ef912e4b8e_0_1114"/>
          <p:cNvSpPr txBox="1"/>
          <p:nvPr/>
        </p:nvSpPr>
        <p:spPr>
          <a:xfrm>
            <a:off x="2850795" y="1020392"/>
            <a:ext cx="3846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02" name="Google Shape;702;g3ef912e4b8e_0_1114"/>
          <p:cNvSpPr/>
          <p:nvPr/>
        </p:nvSpPr>
        <p:spPr>
          <a:xfrm>
            <a:off x="6151650" y="630050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3" name="Google Shape;703;g3ef912e4b8e_0_1114"/>
          <p:cNvSpPr txBox="1"/>
          <p:nvPr/>
        </p:nvSpPr>
        <p:spPr>
          <a:xfrm>
            <a:off x="6399750" y="236450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04" name="Google Shape;704;g3ef912e4b8e_0_1114"/>
          <p:cNvGrpSpPr/>
          <p:nvPr/>
        </p:nvGrpSpPr>
        <p:grpSpPr>
          <a:xfrm>
            <a:off x="6345309" y="837656"/>
            <a:ext cx="1095603" cy="448204"/>
            <a:chOff x="6898996" y="1906271"/>
            <a:chExt cx="1095603" cy="448204"/>
          </a:xfrm>
        </p:grpSpPr>
        <p:sp>
          <p:nvSpPr>
            <p:cNvPr id="705" name="Google Shape;705;g3ef912e4b8e_0_1114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06" name="Google Shape;706;g3ef912e4b8e_0_1114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07" name="Google Shape;707;g3ef912e4b8e_0_1114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8" name="Google Shape;708;g3ef912e4b8e_0_1114"/>
          <p:cNvGrpSpPr/>
          <p:nvPr/>
        </p:nvGrpSpPr>
        <p:grpSpPr>
          <a:xfrm>
            <a:off x="7595409" y="837656"/>
            <a:ext cx="1095603" cy="448204"/>
            <a:chOff x="6898996" y="1906271"/>
            <a:chExt cx="1095603" cy="448204"/>
          </a:xfrm>
        </p:grpSpPr>
        <p:sp>
          <p:nvSpPr>
            <p:cNvPr id="709" name="Google Shape;709;g3ef912e4b8e_0_1114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10" name="Google Shape;710;g3ef912e4b8e_0_1114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y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11" name="Google Shape;711;g3ef912e4b8e_0_1114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12" name="Google Shape;712;g3ef912e4b8e_0_1114"/>
          <p:cNvGrpSpPr/>
          <p:nvPr/>
        </p:nvGrpSpPr>
        <p:grpSpPr>
          <a:xfrm>
            <a:off x="6151650" y="1590364"/>
            <a:ext cx="2733000" cy="1264922"/>
            <a:chOff x="6151650" y="1590364"/>
            <a:chExt cx="2733000" cy="1264922"/>
          </a:xfrm>
        </p:grpSpPr>
        <p:sp>
          <p:nvSpPr>
            <p:cNvPr id="713" name="Google Shape;713;g3ef912e4b8e_0_1114"/>
            <p:cNvSpPr/>
            <p:nvPr/>
          </p:nvSpPr>
          <p:spPr>
            <a:xfrm>
              <a:off x="6151650" y="1991886"/>
              <a:ext cx="2733000" cy="8634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g3ef912e4b8e_0_1114"/>
            <p:cNvSpPr txBox="1"/>
            <p:nvPr/>
          </p:nvSpPr>
          <p:spPr>
            <a:xfrm>
              <a:off x="6399750" y="1590364"/>
              <a:ext cx="22368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func1</a:t>
              </a:r>
              <a:r>
                <a:rPr lang="en" b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 Local Scope</a:t>
              </a:r>
              <a:endParaRPr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15" name="Google Shape;715;g3ef912e4b8e_0_1114"/>
          <p:cNvSpPr txBox="1"/>
          <p:nvPr/>
        </p:nvSpPr>
        <p:spPr>
          <a:xfrm>
            <a:off x="6399750" y="2944289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Local Scope</a:t>
            </a:r>
            <a:endParaRPr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16" name="Google Shape;716;g3ef912e4b8e_0_1114"/>
          <p:cNvGrpSpPr/>
          <p:nvPr/>
        </p:nvGrpSpPr>
        <p:grpSpPr>
          <a:xfrm>
            <a:off x="6345309" y="2195531"/>
            <a:ext cx="1095603" cy="448204"/>
            <a:chOff x="6898996" y="1906271"/>
            <a:chExt cx="1095603" cy="448204"/>
          </a:xfrm>
        </p:grpSpPr>
        <p:sp>
          <p:nvSpPr>
            <p:cNvPr id="717" name="Google Shape;717;g3ef912e4b8e_0_1114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18" name="Google Shape;718;g3ef912e4b8e_0_1114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19" name="Google Shape;719;g3ef912e4b8e_0_1114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g3ef912e4b8e_0_1147"/>
          <p:cNvSpPr/>
          <p:nvPr/>
        </p:nvSpPr>
        <p:spPr>
          <a:xfrm>
            <a:off x="6151650" y="3345811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5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25" name="Google Shape;725;g3ef912e4b8e_0_1147"/>
          <p:cNvGrpSpPr/>
          <p:nvPr/>
        </p:nvGrpSpPr>
        <p:grpSpPr>
          <a:xfrm>
            <a:off x="6970359" y="3561306"/>
            <a:ext cx="1095603" cy="448204"/>
            <a:chOff x="6898996" y="1906271"/>
            <a:chExt cx="1095603" cy="448204"/>
          </a:xfrm>
        </p:grpSpPr>
        <p:sp>
          <p:nvSpPr>
            <p:cNvPr id="726" name="Google Shape;726;g3ef912e4b8e_0_114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27" name="Google Shape;727;g3ef912e4b8e_0_1147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28" name="Google Shape;728;g3ef912e4b8e_0_1147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29" name="Google Shape;729;g3ef912e4b8e_0_11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  <p:sp>
        <p:nvSpPr>
          <p:cNvPr id="730" name="Google Shape;730;g3ef912e4b8e_0_11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Slippery </a:t>
            </a:r>
            <a:r>
              <a:rPr lang="en" strike="sngStrike"/>
              <a:t>Slope</a:t>
            </a:r>
            <a:r>
              <a:rPr lang="en"/>
              <a:t> Scope (5)</a:t>
            </a:r>
            <a:endParaRPr/>
          </a:p>
        </p:txBody>
      </p:sp>
      <p:sp>
        <p:nvSpPr>
          <p:cNvPr id="731" name="Google Shape;731;g3ef912e4b8e_0_1147"/>
          <p:cNvSpPr/>
          <p:nvPr/>
        </p:nvSpPr>
        <p:spPr>
          <a:xfrm>
            <a:off x="3278550" y="1028725"/>
            <a:ext cx="2586900" cy="3710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32" name="Google Shape;732;g3ef912e4b8e_0_1147"/>
          <p:cNvSpPr/>
          <p:nvPr/>
        </p:nvSpPr>
        <p:spPr>
          <a:xfrm>
            <a:off x="841825" y="4549625"/>
            <a:ext cx="1480800" cy="4350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Execution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3" name="Google Shape;733;g3ef912e4b8e_0_1147"/>
          <p:cNvSpPr/>
          <p:nvPr/>
        </p:nvSpPr>
        <p:spPr>
          <a:xfrm>
            <a:off x="6821375" y="4549625"/>
            <a:ext cx="1194000" cy="4350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4" name="Google Shape;734;g3ef912e4b8e_0_1147"/>
          <p:cNvSpPr txBox="1"/>
          <p:nvPr/>
        </p:nvSpPr>
        <p:spPr>
          <a:xfrm>
            <a:off x="76578" y="1008025"/>
            <a:ext cx="2874300" cy="3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[1, 2]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defined in </a:t>
            </a: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[12]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1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[8]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 updated to 5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[9]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= 5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[4, 5]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 (</a:t>
            </a:r>
            <a:r>
              <a:rPr lang="en" sz="12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local scope), return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6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g3ef912e4b8e_0_1147"/>
          <p:cNvSpPr txBox="1"/>
          <p:nvPr/>
        </p:nvSpPr>
        <p:spPr>
          <a:xfrm>
            <a:off x="2850795" y="1020392"/>
            <a:ext cx="3846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36" name="Google Shape;736;g3ef912e4b8e_0_1147"/>
          <p:cNvSpPr/>
          <p:nvPr/>
        </p:nvSpPr>
        <p:spPr>
          <a:xfrm>
            <a:off x="6151650" y="630050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g3ef912e4b8e_0_1147"/>
          <p:cNvSpPr txBox="1"/>
          <p:nvPr/>
        </p:nvSpPr>
        <p:spPr>
          <a:xfrm>
            <a:off x="6399750" y="236450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38" name="Google Shape;738;g3ef912e4b8e_0_1147"/>
          <p:cNvGrpSpPr/>
          <p:nvPr/>
        </p:nvGrpSpPr>
        <p:grpSpPr>
          <a:xfrm>
            <a:off x="6345309" y="837656"/>
            <a:ext cx="1095603" cy="448204"/>
            <a:chOff x="6898996" y="1906271"/>
            <a:chExt cx="1095603" cy="448204"/>
          </a:xfrm>
        </p:grpSpPr>
        <p:sp>
          <p:nvSpPr>
            <p:cNvPr id="739" name="Google Shape;739;g3ef912e4b8e_0_114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40" name="Google Shape;740;g3ef912e4b8e_0_1147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41" name="Google Shape;741;g3ef912e4b8e_0_1147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2" name="Google Shape;742;g3ef912e4b8e_0_1147"/>
          <p:cNvGrpSpPr/>
          <p:nvPr/>
        </p:nvGrpSpPr>
        <p:grpSpPr>
          <a:xfrm>
            <a:off x="7595409" y="837656"/>
            <a:ext cx="1095603" cy="448204"/>
            <a:chOff x="6898996" y="1906271"/>
            <a:chExt cx="1095603" cy="448204"/>
          </a:xfrm>
        </p:grpSpPr>
        <p:sp>
          <p:nvSpPr>
            <p:cNvPr id="743" name="Google Shape;743;g3ef912e4b8e_0_114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44" name="Google Shape;744;g3ef912e4b8e_0_1147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y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45" name="Google Shape;745;g3ef912e4b8e_0_1147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6" name="Google Shape;746;g3ef912e4b8e_0_1147"/>
          <p:cNvGrpSpPr/>
          <p:nvPr/>
        </p:nvGrpSpPr>
        <p:grpSpPr>
          <a:xfrm>
            <a:off x="6151650" y="1590364"/>
            <a:ext cx="2733000" cy="1264922"/>
            <a:chOff x="6151650" y="1590364"/>
            <a:chExt cx="2733000" cy="1264922"/>
          </a:xfrm>
        </p:grpSpPr>
        <p:sp>
          <p:nvSpPr>
            <p:cNvPr id="747" name="Google Shape;747;g3ef912e4b8e_0_1147"/>
            <p:cNvSpPr/>
            <p:nvPr/>
          </p:nvSpPr>
          <p:spPr>
            <a:xfrm>
              <a:off x="6151650" y="1991886"/>
              <a:ext cx="2733000" cy="8634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8" name="Google Shape;748;g3ef912e4b8e_0_1147"/>
            <p:cNvSpPr txBox="1"/>
            <p:nvPr/>
          </p:nvSpPr>
          <p:spPr>
            <a:xfrm>
              <a:off x="6399750" y="1590364"/>
              <a:ext cx="22368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func1</a:t>
              </a:r>
              <a:r>
                <a:rPr lang="en" b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 Local Scope</a:t>
              </a:r>
              <a:endParaRPr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49" name="Google Shape;749;g3ef912e4b8e_0_1147"/>
          <p:cNvSpPr txBox="1"/>
          <p:nvPr/>
        </p:nvSpPr>
        <p:spPr>
          <a:xfrm>
            <a:off x="6399750" y="2944289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Local Scope</a:t>
            </a:r>
            <a:endParaRPr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50" name="Google Shape;750;g3ef912e4b8e_0_1147"/>
          <p:cNvGrpSpPr/>
          <p:nvPr/>
        </p:nvGrpSpPr>
        <p:grpSpPr>
          <a:xfrm>
            <a:off x="6345309" y="2195531"/>
            <a:ext cx="1095603" cy="448204"/>
            <a:chOff x="6898996" y="1906271"/>
            <a:chExt cx="1095603" cy="448204"/>
          </a:xfrm>
        </p:grpSpPr>
        <p:sp>
          <p:nvSpPr>
            <p:cNvPr id="751" name="Google Shape;751;g3ef912e4b8e_0_114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52" name="Google Shape;752;g3ef912e4b8e_0_1147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53" name="Google Shape;753;g3ef912e4b8e_0_1147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54" name="Google Shape;754;g3ef912e4b8e_0_1147"/>
          <p:cNvGrpSpPr/>
          <p:nvPr/>
        </p:nvGrpSpPr>
        <p:grpSpPr>
          <a:xfrm>
            <a:off x="7595409" y="2195531"/>
            <a:ext cx="1095603" cy="448204"/>
            <a:chOff x="6898996" y="1906271"/>
            <a:chExt cx="1095603" cy="448204"/>
          </a:xfrm>
        </p:grpSpPr>
        <p:sp>
          <p:nvSpPr>
            <p:cNvPr id="755" name="Google Shape;755;g3ef912e4b8e_0_114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56" name="Google Shape;756;g3ef912e4b8e_0_1147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y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57" name="Google Shape;757;g3ef912e4b8e_0_1147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58" name="Google Shape;758;g3ef912e4b8e_0_1147"/>
          <p:cNvGrpSpPr/>
          <p:nvPr/>
        </p:nvGrpSpPr>
        <p:grpSpPr>
          <a:xfrm>
            <a:off x="6345084" y="2195548"/>
            <a:ext cx="2345140" cy="448205"/>
            <a:chOff x="6898996" y="1906275"/>
            <a:chExt cx="1095604" cy="448205"/>
          </a:xfrm>
        </p:grpSpPr>
        <p:sp>
          <p:nvSpPr>
            <p:cNvPr id="759" name="Google Shape;759;g3ef912e4b8e_0_114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60" name="Google Shape;760;g3ef912e4b8e_0_1147"/>
            <p:cNvSpPr/>
            <p:nvPr/>
          </p:nvSpPr>
          <p:spPr>
            <a:xfrm>
              <a:off x="6898996" y="1906280"/>
              <a:ext cx="7866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Return Val.</a:t>
              </a:r>
              <a:endParaRPr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61" name="Google Shape;761;g3ef912e4b8e_0_1147"/>
            <p:cNvSpPr txBox="1"/>
            <p:nvPr/>
          </p:nvSpPr>
          <p:spPr>
            <a:xfrm>
              <a:off x="7693946" y="1933577"/>
              <a:ext cx="275700" cy="3936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g3ef912e4b8e_0_1188"/>
          <p:cNvSpPr/>
          <p:nvPr/>
        </p:nvSpPr>
        <p:spPr>
          <a:xfrm>
            <a:off x="6151650" y="3345811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5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67" name="Google Shape;767;g3ef912e4b8e_0_1188"/>
          <p:cNvGrpSpPr/>
          <p:nvPr/>
        </p:nvGrpSpPr>
        <p:grpSpPr>
          <a:xfrm>
            <a:off x="6970359" y="3561306"/>
            <a:ext cx="1095603" cy="448204"/>
            <a:chOff x="6898996" y="1906271"/>
            <a:chExt cx="1095603" cy="448204"/>
          </a:xfrm>
        </p:grpSpPr>
        <p:sp>
          <p:nvSpPr>
            <p:cNvPr id="768" name="Google Shape;768;g3ef912e4b8e_0_1188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69" name="Google Shape;769;g3ef912e4b8e_0_1188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70" name="Google Shape;770;g3ef912e4b8e_0_1188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71" name="Google Shape;771;g3ef912e4b8e_0_1188"/>
          <p:cNvSpPr txBox="1"/>
          <p:nvPr/>
        </p:nvSpPr>
        <p:spPr>
          <a:xfrm>
            <a:off x="7545188" y="3588609"/>
            <a:ext cx="3729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2" name="Google Shape;772;g3ef912e4b8e_0_118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  <p:sp>
        <p:nvSpPr>
          <p:cNvPr id="773" name="Google Shape;773;g3ef912e4b8e_0_118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Slippery </a:t>
            </a:r>
            <a:r>
              <a:rPr lang="en" strike="sngStrike"/>
              <a:t>Slope</a:t>
            </a:r>
            <a:r>
              <a:rPr lang="en"/>
              <a:t> Scope (6)</a:t>
            </a:r>
            <a:endParaRPr/>
          </a:p>
        </p:txBody>
      </p:sp>
      <p:sp>
        <p:nvSpPr>
          <p:cNvPr id="774" name="Google Shape;774;g3ef912e4b8e_0_1188"/>
          <p:cNvSpPr/>
          <p:nvPr/>
        </p:nvSpPr>
        <p:spPr>
          <a:xfrm>
            <a:off x="3278550" y="1028725"/>
            <a:ext cx="2586900" cy="3710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75" name="Google Shape;775;g3ef912e4b8e_0_1188"/>
          <p:cNvSpPr/>
          <p:nvPr/>
        </p:nvSpPr>
        <p:spPr>
          <a:xfrm>
            <a:off x="841825" y="4549625"/>
            <a:ext cx="1480800" cy="4350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Execution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6" name="Google Shape;776;g3ef912e4b8e_0_1188"/>
          <p:cNvSpPr/>
          <p:nvPr/>
        </p:nvSpPr>
        <p:spPr>
          <a:xfrm>
            <a:off x="6821375" y="4549625"/>
            <a:ext cx="1194000" cy="4350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7" name="Google Shape;777;g3ef912e4b8e_0_1188"/>
          <p:cNvSpPr txBox="1"/>
          <p:nvPr/>
        </p:nvSpPr>
        <p:spPr>
          <a:xfrm>
            <a:off x="76578" y="1008025"/>
            <a:ext cx="2874300" cy="3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[1, 2]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defined in </a:t>
            </a: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[12]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1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[8]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 updated to 5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[9]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= 5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[4, 5]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1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scope), return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6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[9]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local scope) updated to 6 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8" name="Google Shape;778;g3ef912e4b8e_0_1188"/>
          <p:cNvSpPr txBox="1"/>
          <p:nvPr/>
        </p:nvSpPr>
        <p:spPr>
          <a:xfrm>
            <a:off x="2850795" y="1020392"/>
            <a:ext cx="3846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79" name="Google Shape;779;g3ef912e4b8e_0_1188"/>
          <p:cNvSpPr/>
          <p:nvPr/>
        </p:nvSpPr>
        <p:spPr>
          <a:xfrm>
            <a:off x="6151650" y="630050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0" name="Google Shape;780;g3ef912e4b8e_0_1188"/>
          <p:cNvSpPr txBox="1"/>
          <p:nvPr/>
        </p:nvSpPr>
        <p:spPr>
          <a:xfrm>
            <a:off x="6399750" y="236450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81" name="Google Shape;781;g3ef912e4b8e_0_1188"/>
          <p:cNvGrpSpPr/>
          <p:nvPr/>
        </p:nvGrpSpPr>
        <p:grpSpPr>
          <a:xfrm>
            <a:off x="6345309" y="837656"/>
            <a:ext cx="1095603" cy="448204"/>
            <a:chOff x="6898996" y="1906271"/>
            <a:chExt cx="1095603" cy="448204"/>
          </a:xfrm>
        </p:grpSpPr>
        <p:sp>
          <p:nvSpPr>
            <p:cNvPr id="782" name="Google Shape;782;g3ef912e4b8e_0_1188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83" name="Google Shape;783;g3ef912e4b8e_0_1188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84" name="Google Shape;784;g3ef912e4b8e_0_1188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85" name="Google Shape;785;g3ef912e4b8e_0_1188"/>
          <p:cNvGrpSpPr/>
          <p:nvPr/>
        </p:nvGrpSpPr>
        <p:grpSpPr>
          <a:xfrm>
            <a:off x="7595409" y="837656"/>
            <a:ext cx="1095603" cy="448204"/>
            <a:chOff x="6898996" y="1906271"/>
            <a:chExt cx="1095603" cy="448204"/>
          </a:xfrm>
        </p:grpSpPr>
        <p:sp>
          <p:nvSpPr>
            <p:cNvPr id="786" name="Google Shape;786;g3ef912e4b8e_0_1188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87" name="Google Shape;787;g3ef912e4b8e_0_1188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y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88" name="Google Shape;788;g3ef912e4b8e_0_1188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9" name="Google Shape;789;g3ef912e4b8e_0_1188"/>
          <p:cNvSpPr txBox="1"/>
          <p:nvPr/>
        </p:nvSpPr>
        <p:spPr>
          <a:xfrm>
            <a:off x="6399750" y="2944289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Local Scope</a:t>
            </a:r>
            <a:endParaRPr b="1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90" name="Google Shape;790;g3ef912e4b8e_0_1188"/>
          <p:cNvGrpSpPr/>
          <p:nvPr/>
        </p:nvGrpSpPr>
        <p:grpSpPr>
          <a:xfrm>
            <a:off x="6345084" y="2195548"/>
            <a:ext cx="2345140" cy="448205"/>
            <a:chOff x="6898996" y="1906275"/>
            <a:chExt cx="1095604" cy="448205"/>
          </a:xfrm>
        </p:grpSpPr>
        <p:sp>
          <p:nvSpPr>
            <p:cNvPr id="791" name="Google Shape;791;g3ef912e4b8e_0_1188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92" name="Google Shape;792;g3ef912e4b8e_0_1188"/>
            <p:cNvSpPr/>
            <p:nvPr/>
          </p:nvSpPr>
          <p:spPr>
            <a:xfrm>
              <a:off x="6898996" y="1906280"/>
              <a:ext cx="7866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Return Val.</a:t>
              </a:r>
              <a:endParaRPr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793" name="Google Shape;793;g3ef912e4b8e_0_1188"/>
            <p:cNvSpPr txBox="1"/>
            <p:nvPr/>
          </p:nvSpPr>
          <p:spPr>
            <a:xfrm>
              <a:off x="7693946" y="1933577"/>
              <a:ext cx="275700" cy="3936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8" name="Google Shape;798;g3ef912e4b8e_0_1219"/>
          <p:cNvGrpSpPr/>
          <p:nvPr/>
        </p:nvGrpSpPr>
        <p:grpSpPr>
          <a:xfrm>
            <a:off x="6970359" y="3561306"/>
            <a:ext cx="1095603" cy="448204"/>
            <a:chOff x="6898996" y="1906271"/>
            <a:chExt cx="1095603" cy="448204"/>
          </a:xfrm>
        </p:grpSpPr>
        <p:sp>
          <p:nvSpPr>
            <p:cNvPr id="799" name="Google Shape;799;g3ef912e4b8e_0_1219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00" name="Google Shape;800;g3ef912e4b8e_0_1219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01" name="Google Shape;801;g3ef912e4b8e_0_1219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02" name="Google Shape;802;g3ef912e4b8e_0_1219"/>
          <p:cNvSpPr txBox="1"/>
          <p:nvPr/>
        </p:nvSpPr>
        <p:spPr>
          <a:xfrm>
            <a:off x="7545188" y="3588609"/>
            <a:ext cx="3729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3" name="Google Shape;803;g3ef912e4b8e_0_1219"/>
          <p:cNvSpPr/>
          <p:nvPr/>
        </p:nvSpPr>
        <p:spPr>
          <a:xfrm>
            <a:off x="7585050" y="3638444"/>
            <a:ext cx="321000" cy="290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04" name="Google Shape;804;g3ef912e4b8e_0_1219"/>
          <p:cNvGrpSpPr/>
          <p:nvPr/>
        </p:nvGrpSpPr>
        <p:grpSpPr>
          <a:xfrm>
            <a:off x="6345584" y="3561298"/>
            <a:ext cx="2345140" cy="448205"/>
            <a:chOff x="6898996" y="1906275"/>
            <a:chExt cx="1095604" cy="448205"/>
          </a:xfrm>
        </p:grpSpPr>
        <p:sp>
          <p:nvSpPr>
            <p:cNvPr id="805" name="Google Shape;805;g3ef912e4b8e_0_1219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06" name="Google Shape;806;g3ef912e4b8e_0_1219"/>
            <p:cNvSpPr/>
            <p:nvPr/>
          </p:nvSpPr>
          <p:spPr>
            <a:xfrm>
              <a:off x="6898996" y="1906280"/>
              <a:ext cx="7866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5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Return Val.</a:t>
              </a:r>
              <a:endParaRPr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07" name="Google Shape;807;g3ef912e4b8e_0_1219"/>
            <p:cNvSpPr txBox="1"/>
            <p:nvPr/>
          </p:nvSpPr>
          <p:spPr>
            <a:xfrm>
              <a:off x="7693946" y="1933577"/>
              <a:ext cx="275700" cy="3936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8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8" name="Google Shape;808;g3ef912e4b8e_0_1219"/>
          <p:cNvGrpSpPr/>
          <p:nvPr/>
        </p:nvGrpSpPr>
        <p:grpSpPr>
          <a:xfrm>
            <a:off x="6151650" y="2944289"/>
            <a:ext cx="2733000" cy="1264922"/>
            <a:chOff x="6151650" y="2944289"/>
            <a:chExt cx="2733000" cy="1264922"/>
          </a:xfrm>
        </p:grpSpPr>
        <p:sp>
          <p:nvSpPr>
            <p:cNvPr id="809" name="Google Shape;809;g3ef912e4b8e_0_1219"/>
            <p:cNvSpPr/>
            <p:nvPr/>
          </p:nvSpPr>
          <p:spPr>
            <a:xfrm>
              <a:off x="6151650" y="3345811"/>
              <a:ext cx="2733000" cy="8634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0" name="Google Shape;810;g3ef912e4b8e_0_1219"/>
            <p:cNvSpPr txBox="1"/>
            <p:nvPr/>
          </p:nvSpPr>
          <p:spPr>
            <a:xfrm>
              <a:off x="6399750" y="2944289"/>
              <a:ext cx="22368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5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func2</a:t>
              </a:r>
              <a:r>
                <a:rPr lang="en" b="1">
                  <a:solidFill>
                    <a:schemeClr val="accent5"/>
                  </a:solidFill>
                  <a:latin typeface="Calibri"/>
                  <a:ea typeface="Calibri"/>
                  <a:cs typeface="Calibri"/>
                  <a:sym typeface="Calibri"/>
                </a:rPr>
                <a:t> Local Scope</a:t>
              </a:r>
              <a:endParaRPr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11" name="Google Shape;811;g3ef912e4b8e_0_12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  <p:sp>
        <p:nvSpPr>
          <p:cNvPr id="812" name="Google Shape;812;g3ef912e4b8e_0_1219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Slippery </a:t>
            </a:r>
            <a:r>
              <a:rPr lang="en" strike="sngStrike"/>
              <a:t>Slope</a:t>
            </a:r>
            <a:r>
              <a:rPr lang="en"/>
              <a:t> Scope (7)</a:t>
            </a:r>
            <a:endParaRPr/>
          </a:p>
        </p:txBody>
      </p:sp>
      <p:sp>
        <p:nvSpPr>
          <p:cNvPr id="813" name="Google Shape;813;g3ef912e4b8e_0_1219"/>
          <p:cNvSpPr/>
          <p:nvPr/>
        </p:nvSpPr>
        <p:spPr>
          <a:xfrm>
            <a:off x="3278550" y="1028725"/>
            <a:ext cx="2586900" cy="3710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14" name="Google Shape;814;g3ef912e4b8e_0_1219"/>
          <p:cNvSpPr/>
          <p:nvPr/>
        </p:nvSpPr>
        <p:spPr>
          <a:xfrm>
            <a:off x="841825" y="4549625"/>
            <a:ext cx="1480800" cy="4350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Execution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5" name="Google Shape;815;g3ef912e4b8e_0_1219"/>
          <p:cNvSpPr/>
          <p:nvPr/>
        </p:nvSpPr>
        <p:spPr>
          <a:xfrm>
            <a:off x="6821375" y="4549625"/>
            <a:ext cx="1194000" cy="4350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6" name="Google Shape;816;g3ef912e4b8e_0_1219"/>
          <p:cNvSpPr txBox="1"/>
          <p:nvPr/>
        </p:nvSpPr>
        <p:spPr>
          <a:xfrm>
            <a:off x="76578" y="1008025"/>
            <a:ext cx="2874300" cy="3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[1, 2]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defined in </a:t>
            </a: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[12]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1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[8]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 updated to 5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[9]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= 5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[4, 5]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1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scope), return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6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[9]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 updated to 6 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[10] return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300" b="1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local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+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3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b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→ 6 + 2 = 8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7" name="Google Shape;817;g3ef912e4b8e_0_1219"/>
          <p:cNvSpPr txBox="1"/>
          <p:nvPr/>
        </p:nvSpPr>
        <p:spPr>
          <a:xfrm>
            <a:off x="2850795" y="1020392"/>
            <a:ext cx="3846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18" name="Google Shape;818;g3ef912e4b8e_0_1219"/>
          <p:cNvSpPr/>
          <p:nvPr/>
        </p:nvSpPr>
        <p:spPr>
          <a:xfrm>
            <a:off x="6151650" y="630050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9" name="Google Shape;819;g3ef912e4b8e_0_1219"/>
          <p:cNvSpPr txBox="1"/>
          <p:nvPr/>
        </p:nvSpPr>
        <p:spPr>
          <a:xfrm>
            <a:off x="6399750" y="236450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20" name="Google Shape;820;g3ef912e4b8e_0_1219"/>
          <p:cNvGrpSpPr/>
          <p:nvPr/>
        </p:nvGrpSpPr>
        <p:grpSpPr>
          <a:xfrm>
            <a:off x="6345309" y="837656"/>
            <a:ext cx="1095603" cy="448204"/>
            <a:chOff x="6898996" y="1906271"/>
            <a:chExt cx="1095603" cy="448204"/>
          </a:xfrm>
        </p:grpSpPr>
        <p:sp>
          <p:nvSpPr>
            <p:cNvPr id="821" name="Google Shape;821;g3ef912e4b8e_0_1219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22" name="Google Shape;822;g3ef912e4b8e_0_1219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23" name="Google Shape;823;g3ef912e4b8e_0_1219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4" name="Google Shape;824;g3ef912e4b8e_0_1219"/>
          <p:cNvGrpSpPr/>
          <p:nvPr/>
        </p:nvGrpSpPr>
        <p:grpSpPr>
          <a:xfrm>
            <a:off x="7595409" y="837656"/>
            <a:ext cx="1095603" cy="448204"/>
            <a:chOff x="6898996" y="1906271"/>
            <a:chExt cx="1095603" cy="448204"/>
          </a:xfrm>
        </p:grpSpPr>
        <p:sp>
          <p:nvSpPr>
            <p:cNvPr id="825" name="Google Shape;825;g3ef912e4b8e_0_1219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26" name="Google Shape;826;g3ef912e4b8e_0_1219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y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27" name="Google Shape;827;g3ef912e4b8e_0_1219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28" name="Google Shape;828;g3ef912e4b8e_0_1219"/>
          <p:cNvSpPr/>
          <p:nvPr/>
        </p:nvSpPr>
        <p:spPr>
          <a:xfrm>
            <a:off x="8202400" y="916694"/>
            <a:ext cx="321000" cy="2901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f2e76410ab_0_4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23" name="Google Shape;223;g3f2e76410ab_0_445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184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Code is meant to be read and understood by humans(!)</a:t>
            </a:r>
            <a:r>
              <a:rPr lang="en"/>
              <a:t>, so maintaining good code style (or ‘</a:t>
            </a:r>
            <a:r>
              <a:rPr lang="en" b="1">
                <a:solidFill>
                  <a:schemeClr val="accent4"/>
                </a:solidFill>
              </a:rPr>
              <a:t>code quality</a:t>
            </a:r>
            <a:r>
              <a:rPr lang="en"/>
              <a:t>’) is an important part of programming.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lang="en" b="1" u="sng">
                <a:solidFill>
                  <a:schemeClr val="hlink"/>
                </a:solidFill>
                <a:hlinkClick r:id="rId3"/>
              </a:rPr>
              <a:t>CSE 160 Code Quality Guide</a:t>
            </a:r>
            <a:r>
              <a:rPr lang="en"/>
              <a:t> (i.e. expectations for code style) is on the website.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flake8</a:t>
            </a:r>
            <a:r>
              <a:rPr lang="en"/>
              <a:t> is a tool for automatically checking code style in Python files.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g3f2e76410ab_0_445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Quality</a:t>
            </a:r>
            <a:endParaRPr/>
          </a:p>
        </p:txBody>
      </p:sp>
      <p:sp>
        <p:nvSpPr>
          <p:cNvPr id="225" name="Google Shape;225;g3f2e76410ab_0_445"/>
          <p:cNvSpPr/>
          <p:nvPr/>
        </p:nvSpPr>
        <p:spPr>
          <a:xfrm>
            <a:off x="3884900" y="387675"/>
            <a:ext cx="4132800" cy="4959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cs.uw.edu/160/resources/code_quality/</a:t>
            </a:r>
            <a:endParaRPr sz="1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g3f2e76410ab_0_445"/>
          <p:cNvSpPr/>
          <p:nvPr/>
        </p:nvSpPr>
        <p:spPr>
          <a:xfrm>
            <a:off x="1833900" y="3060075"/>
            <a:ext cx="5476200" cy="547500"/>
          </a:xfrm>
          <a:prstGeom prst="roundRect">
            <a:avLst>
              <a:gd name="adj" fmla="val 16986"/>
            </a:avLst>
          </a:pr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Mono"/>
                <a:ea typeface="Roboto Mono"/>
                <a:cs typeface="Roboto Mono"/>
                <a:sym typeface="Roboto Mono"/>
              </a:rPr>
              <a:t>jovyan@jupyter-netid:~/…/$ </a:t>
            </a:r>
            <a:r>
              <a:rPr lang="en" b="1">
                <a:latin typeface="Roboto Mono"/>
                <a:ea typeface="Roboto Mono"/>
                <a:cs typeface="Roboto Mono"/>
                <a:sym typeface="Roboto Mono"/>
              </a:rPr>
              <a:t>flake8 python_file.py</a:t>
            </a:r>
            <a:endParaRPr b="1"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227" name="Google Shape;227;g3f2e76410ab_0_445"/>
          <p:cNvGrpSpPr/>
          <p:nvPr/>
        </p:nvGrpSpPr>
        <p:grpSpPr>
          <a:xfrm>
            <a:off x="4831513" y="2811975"/>
            <a:ext cx="4000787" cy="1043700"/>
            <a:chOff x="4831513" y="2811975"/>
            <a:chExt cx="4000787" cy="1043700"/>
          </a:xfrm>
        </p:grpSpPr>
        <p:sp>
          <p:nvSpPr>
            <p:cNvPr id="228" name="Google Shape;228;g3f2e76410ab_0_445"/>
            <p:cNvSpPr/>
            <p:nvPr/>
          </p:nvSpPr>
          <p:spPr>
            <a:xfrm>
              <a:off x="4831513" y="3137023"/>
              <a:ext cx="2370000" cy="3936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g3f2e76410ab_0_445"/>
            <p:cNvSpPr txBox="1"/>
            <p:nvPr/>
          </p:nvSpPr>
          <p:spPr>
            <a:xfrm>
              <a:off x="7518900" y="2811975"/>
              <a:ext cx="1313400" cy="1043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use this command to run the </a:t>
              </a:r>
              <a:r>
                <a:rPr lang="en" sz="1200" b="1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flake8</a:t>
              </a:r>
              <a:r>
                <a:rPr lang="en" b="1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 style checker!</a:t>
              </a:r>
              <a:endParaRPr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30" name="Google Shape;230;g3f2e76410ab_0_445" title="Screenshot 2026-01-15 at 10.58.27 AM.png"/>
          <p:cNvPicPr preferRelativeResize="0"/>
          <p:nvPr/>
        </p:nvPicPr>
        <p:blipFill rotWithShape="1">
          <a:blip r:embed="rId4">
            <a:alphaModFix/>
          </a:blip>
          <a:srcRect t="7123" b="9"/>
          <a:stretch/>
        </p:blipFill>
        <p:spPr>
          <a:xfrm>
            <a:off x="4494475" y="4122027"/>
            <a:ext cx="4587549" cy="2976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1" name="Google Shape;231;g3f2e76410ab_0_445"/>
          <p:cNvGrpSpPr/>
          <p:nvPr/>
        </p:nvGrpSpPr>
        <p:grpSpPr>
          <a:xfrm>
            <a:off x="123989" y="3520293"/>
            <a:ext cx="4184511" cy="1138582"/>
            <a:chOff x="123989" y="3520293"/>
            <a:chExt cx="4184511" cy="1138582"/>
          </a:xfrm>
        </p:grpSpPr>
        <p:sp>
          <p:nvSpPr>
            <p:cNvPr id="232" name="Google Shape;232;g3f2e76410ab_0_445"/>
            <p:cNvSpPr/>
            <p:nvPr/>
          </p:nvSpPr>
          <p:spPr>
            <a:xfrm>
              <a:off x="373700" y="3859975"/>
              <a:ext cx="3934800" cy="7989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r>
                <a:rPr lang="en" sz="1100" b="1">
                  <a:solidFill>
                    <a:schemeClr val="accent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=</a:t>
              </a:r>
              <a:r>
                <a:rPr lang="en" sz="1100">
                  <a:latin typeface="Roboto Mono"/>
                  <a:ea typeface="Roboto Mono"/>
                  <a:cs typeface="Roboto Mono"/>
                  <a:sym typeface="Roboto Mono"/>
                </a:rPr>
                <a:t>1</a:t>
              </a:r>
              <a:endParaRPr sz="1100"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chemeClr val="accent3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print</a:t>
              </a:r>
              <a:r>
                <a:rPr lang="en" sz="1100">
                  <a:latin typeface="Roboto Mono"/>
                  <a:ea typeface="Roboto Mono"/>
                  <a:cs typeface="Roboto Mono"/>
                  <a:sym typeface="Roboto Mono"/>
                </a:rPr>
                <a:t>(</a:t>
              </a:r>
              <a:r>
                <a:rPr lang="en" sz="1100">
                  <a:solidFill>
                    <a:schemeClr val="accent4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"There's an extra space on this line"</a:t>
              </a:r>
              <a:r>
                <a:rPr lang="en" sz="1100">
                  <a:latin typeface="Roboto Mono"/>
                  <a:ea typeface="Roboto Mono"/>
                  <a:cs typeface="Roboto Mono"/>
                  <a:sym typeface="Roboto Mono"/>
                </a:rPr>
                <a:t>) </a:t>
              </a:r>
              <a:endParaRPr sz="1100"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233" name="Google Shape;233;g3f2e76410ab_0_445"/>
            <p:cNvSpPr txBox="1"/>
            <p:nvPr/>
          </p:nvSpPr>
          <p:spPr>
            <a:xfrm>
              <a:off x="280703" y="3520293"/>
              <a:ext cx="1601400" cy="22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chemeClr val="accent5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flake8_demo.py</a:t>
              </a:r>
              <a:endParaRPr sz="1200"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234" name="Google Shape;234;g3f2e76410ab_0_445"/>
            <p:cNvSpPr txBox="1"/>
            <p:nvPr/>
          </p:nvSpPr>
          <p:spPr>
            <a:xfrm>
              <a:off x="123989" y="3926239"/>
              <a:ext cx="208500" cy="70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chemeClr val="dk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1</a:t>
              </a:r>
              <a:endParaRPr sz="11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chemeClr val="dk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2</a:t>
              </a:r>
              <a:endParaRPr sz="11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chemeClr val="dk2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3</a:t>
              </a:r>
              <a:endParaRPr sz="11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g3ef912e4b8e_0_12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  <p:sp>
        <p:nvSpPr>
          <p:cNvPr id="834" name="Google Shape;834;g3ef912e4b8e_0_1253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Slippery </a:t>
            </a:r>
            <a:r>
              <a:rPr lang="en" strike="sngStrike"/>
              <a:t>Slope</a:t>
            </a:r>
            <a:r>
              <a:rPr lang="en"/>
              <a:t> Scope (8)</a:t>
            </a:r>
            <a:endParaRPr/>
          </a:p>
        </p:txBody>
      </p:sp>
      <p:sp>
        <p:nvSpPr>
          <p:cNvPr id="835" name="Google Shape;835;g3ef912e4b8e_0_1253"/>
          <p:cNvSpPr/>
          <p:nvPr/>
        </p:nvSpPr>
        <p:spPr>
          <a:xfrm>
            <a:off x="3278550" y="1028725"/>
            <a:ext cx="2586900" cy="3710700"/>
          </a:xfrm>
          <a:prstGeom prst="roundRect">
            <a:avLst>
              <a:gd name="adj" fmla="val 4214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y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(x):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func1(x)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    </a:t>
            </a:r>
            <a:r>
              <a:rPr lang="en" sz="12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y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x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func2(x)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2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"x = "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+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2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str</a:t>
            </a:r>
            <a:r>
              <a:rPr lang="en" sz="12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(x))</a:t>
            </a:r>
            <a:endParaRPr sz="12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36" name="Google Shape;836;g3ef912e4b8e_0_1253"/>
          <p:cNvSpPr/>
          <p:nvPr/>
        </p:nvSpPr>
        <p:spPr>
          <a:xfrm>
            <a:off x="841825" y="4549625"/>
            <a:ext cx="1480800" cy="435000"/>
          </a:xfrm>
          <a:prstGeom prst="roundRect">
            <a:avLst>
              <a:gd name="adj" fmla="val 16667"/>
            </a:avLst>
          </a:prstGeom>
          <a:solidFill>
            <a:srgbClr val="41594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Code Execution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7" name="Google Shape;837;g3ef912e4b8e_0_1253"/>
          <p:cNvSpPr/>
          <p:nvPr/>
        </p:nvSpPr>
        <p:spPr>
          <a:xfrm>
            <a:off x="6821375" y="4549625"/>
            <a:ext cx="1194000" cy="4350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Variables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g3ef912e4b8e_0_1253"/>
          <p:cNvSpPr txBox="1"/>
          <p:nvPr/>
        </p:nvSpPr>
        <p:spPr>
          <a:xfrm>
            <a:off x="76578" y="1008025"/>
            <a:ext cx="2874300" cy="3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[1, 2]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defined in </a:t>
            </a: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sz="13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[12]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1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[8] </a:t>
            </a:r>
            <a:r>
              <a:rPr lang="en" sz="13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 updated to 5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[9] Call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, parameter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2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= 5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[4, 5]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1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func1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scope), return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= 6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[9]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func2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local scope) updated to 6 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[10] return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local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+ </a:t>
            </a:r>
            <a:r>
              <a:rPr lang="en" sz="1200" b="1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y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3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global</a:t>
            </a: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b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"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→ 6 + 2 = 8</a:t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[12] </a:t>
            </a:r>
            <a:r>
              <a:rPr lang="en" sz="12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x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300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r>
              <a:rPr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updated to 8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g3ef912e4b8e_0_1253"/>
          <p:cNvSpPr txBox="1"/>
          <p:nvPr/>
        </p:nvSpPr>
        <p:spPr>
          <a:xfrm>
            <a:off x="2850795" y="1020392"/>
            <a:ext cx="384600" cy="3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4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6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7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8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9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11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12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Mono"/>
                <a:ea typeface="Roboto Mono"/>
                <a:cs typeface="Roboto Mono"/>
                <a:sym typeface="Roboto Mono"/>
              </a:rPr>
              <a:t>13</a:t>
            </a:r>
            <a:endParaRPr sz="120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40" name="Google Shape;840;g3ef912e4b8e_0_1253"/>
          <p:cNvSpPr/>
          <p:nvPr/>
        </p:nvSpPr>
        <p:spPr>
          <a:xfrm>
            <a:off x="6151650" y="630050"/>
            <a:ext cx="2733000" cy="863400"/>
          </a:xfrm>
          <a:prstGeom prst="roundRect">
            <a:avLst>
              <a:gd name="adj" fmla="val 7731"/>
            </a:avLst>
          </a:prstGeom>
          <a:noFill/>
          <a:ln w="19050" cap="flat" cmpd="sng">
            <a:solidFill>
              <a:schemeClr val="accent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g3ef912e4b8e_0_1253"/>
          <p:cNvSpPr txBox="1"/>
          <p:nvPr/>
        </p:nvSpPr>
        <p:spPr>
          <a:xfrm>
            <a:off x="6399750" y="236450"/>
            <a:ext cx="2236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Global Scope</a:t>
            </a:r>
            <a:endParaRPr b="1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2" name="Google Shape;842;g3ef912e4b8e_0_1253"/>
          <p:cNvGrpSpPr/>
          <p:nvPr/>
        </p:nvGrpSpPr>
        <p:grpSpPr>
          <a:xfrm>
            <a:off x="6345309" y="837656"/>
            <a:ext cx="1095603" cy="448204"/>
            <a:chOff x="6898996" y="1906271"/>
            <a:chExt cx="1095603" cy="448204"/>
          </a:xfrm>
        </p:grpSpPr>
        <p:sp>
          <p:nvSpPr>
            <p:cNvPr id="843" name="Google Shape;843;g3ef912e4b8e_0_1253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44" name="Google Shape;844;g3ef912e4b8e_0_1253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x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45" name="Google Shape;845;g3ef912e4b8e_0_1253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46" name="Google Shape;846;g3ef912e4b8e_0_1253"/>
          <p:cNvGrpSpPr/>
          <p:nvPr/>
        </p:nvGrpSpPr>
        <p:grpSpPr>
          <a:xfrm>
            <a:off x="7595409" y="837656"/>
            <a:ext cx="1095603" cy="448204"/>
            <a:chOff x="6898996" y="1906271"/>
            <a:chExt cx="1095603" cy="448204"/>
          </a:xfrm>
        </p:grpSpPr>
        <p:sp>
          <p:nvSpPr>
            <p:cNvPr id="847" name="Google Shape;847;g3ef912e4b8e_0_1253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48" name="Google Shape;848;g3ef912e4b8e_0_1253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y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49" name="Google Shape;849;g3ef912e4b8e_0_1253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0" name="Google Shape;850;g3ef912e4b8e_0_1253"/>
          <p:cNvGrpSpPr/>
          <p:nvPr/>
        </p:nvGrpSpPr>
        <p:grpSpPr>
          <a:xfrm>
            <a:off x="6345584" y="3561298"/>
            <a:ext cx="2345140" cy="448205"/>
            <a:chOff x="6898996" y="1906275"/>
            <a:chExt cx="1095604" cy="448205"/>
          </a:xfrm>
        </p:grpSpPr>
        <p:sp>
          <p:nvSpPr>
            <p:cNvPr id="851" name="Google Shape;851;g3ef912e4b8e_0_1253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52" name="Google Shape;852;g3ef912e4b8e_0_1253"/>
            <p:cNvSpPr/>
            <p:nvPr/>
          </p:nvSpPr>
          <p:spPr>
            <a:xfrm>
              <a:off x="6898996" y="1906280"/>
              <a:ext cx="786600" cy="448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857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5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Return Val.</a:t>
              </a:r>
              <a:endParaRPr b="1">
                <a:solidFill>
                  <a:schemeClr val="accent5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853" name="Google Shape;853;g3ef912e4b8e_0_1253"/>
            <p:cNvSpPr txBox="1"/>
            <p:nvPr/>
          </p:nvSpPr>
          <p:spPr>
            <a:xfrm>
              <a:off x="7693946" y="1933577"/>
              <a:ext cx="275700" cy="3936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8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54" name="Google Shape;854;g3ef912e4b8e_0_1253"/>
          <p:cNvSpPr txBox="1"/>
          <p:nvPr/>
        </p:nvSpPr>
        <p:spPr>
          <a:xfrm>
            <a:off x="6930485" y="864959"/>
            <a:ext cx="372900" cy="393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g3ef912e4b8e_0_1253"/>
          <p:cNvSpPr txBox="1"/>
          <p:nvPr/>
        </p:nvSpPr>
        <p:spPr>
          <a:xfrm>
            <a:off x="6736350" y="1818025"/>
            <a:ext cx="1563600" cy="14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🎉</a:t>
            </a:r>
            <a:endParaRPr sz="8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f2e76410ab_0_2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40" name="Google Shape;240;g3f2e76410ab_0_216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354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Functions Recap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Evaluating a Function Call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Practice with Functions</a:t>
            </a:r>
            <a:endParaRPr sz="2400"/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/>
              <a:t>Variable Scope</a:t>
            </a:r>
            <a:endParaRPr sz="2400"/>
          </a:p>
        </p:txBody>
      </p:sp>
      <p:sp>
        <p:nvSpPr>
          <p:cNvPr id="241" name="Google Shape;241;g3f2e76410ab_0_21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Roadmap</a:t>
            </a:r>
            <a:endParaRPr/>
          </a:p>
        </p:txBody>
      </p:sp>
      <p:sp>
        <p:nvSpPr>
          <p:cNvPr id="242" name="Google Shape;242;g3f2e76410ab_0_216"/>
          <p:cNvSpPr/>
          <p:nvPr/>
        </p:nvSpPr>
        <p:spPr>
          <a:xfrm>
            <a:off x="5878300" y="2251500"/>
            <a:ext cx="2181000" cy="640500"/>
          </a:xfrm>
          <a:prstGeom prst="roundRect">
            <a:avLst>
              <a:gd name="adj" fmla="val 16667"/>
            </a:avLst>
          </a:prstGeom>
          <a:solidFill>
            <a:srgbClr val="3A4C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Jupyter Hub</a:t>
            </a: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3ef912e4b8e_0_68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248" name="Google Shape;248;g3ef912e4b8e_0_688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All About Functions</a:t>
            </a:r>
            <a:endParaRPr/>
          </a:p>
        </p:txBody>
      </p:sp>
      <p:sp>
        <p:nvSpPr>
          <p:cNvPr id="249" name="Google Shape;249;g3ef912e4b8e_0_688"/>
          <p:cNvSpPr/>
          <p:nvPr/>
        </p:nvSpPr>
        <p:spPr>
          <a:xfrm>
            <a:off x="1093350" y="1917975"/>
            <a:ext cx="6957300" cy="16218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rPr>
              <a:t>function_name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(param, second_param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...):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# function code</a:t>
            </a:r>
            <a:endParaRPr sz="1800">
              <a:solidFill>
                <a:srgbClr val="577656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expression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optional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print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(</a:t>
            </a:r>
            <a:r>
              <a:rPr lang="en" sz="18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"Hey"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)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# can’t run!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grpSp>
        <p:nvGrpSpPr>
          <p:cNvPr id="250" name="Google Shape;250;g3ef912e4b8e_0_688"/>
          <p:cNvGrpSpPr/>
          <p:nvPr/>
        </p:nvGrpSpPr>
        <p:grpSpPr>
          <a:xfrm>
            <a:off x="2128550" y="3392175"/>
            <a:ext cx="1602900" cy="651275"/>
            <a:chOff x="3770550" y="3873950"/>
            <a:chExt cx="1602900" cy="651275"/>
          </a:xfrm>
        </p:grpSpPr>
        <p:sp>
          <p:nvSpPr>
            <p:cNvPr id="251" name="Google Shape;251;g3ef912e4b8e_0_688"/>
            <p:cNvSpPr txBox="1"/>
            <p:nvPr/>
          </p:nvSpPr>
          <p:spPr>
            <a:xfrm>
              <a:off x="3770550" y="4131625"/>
              <a:ext cx="160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unreachable code!</a:t>
              </a:r>
              <a:endParaRPr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2" name="Google Shape;252;g3ef912e4b8e_0_688"/>
            <p:cNvCxnSpPr/>
            <p:nvPr/>
          </p:nvCxnSpPr>
          <p:spPr>
            <a:xfrm rot="10800000">
              <a:off x="4041050" y="3873950"/>
              <a:ext cx="0" cy="3441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  <p:sp>
        <p:nvSpPr>
          <p:cNvPr id="253" name="Google Shape;253;g3ef912e4b8e_0_688"/>
          <p:cNvSpPr/>
          <p:nvPr/>
        </p:nvSpPr>
        <p:spPr>
          <a:xfrm>
            <a:off x="1612525" y="3008659"/>
            <a:ext cx="3628200" cy="304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g3ef912e4b8e_0_688"/>
          <p:cNvSpPr/>
          <p:nvPr/>
        </p:nvSpPr>
        <p:spPr>
          <a:xfrm>
            <a:off x="1152292" y="2151429"/>
            <a:ext cx="5487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475D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g3ef912e4b8e_0_688"/>
          <p:cNvSpPr/>
          <p:nvPr/>
        </p:nvSpPr>
        <p:spPr>
          <a:xfrm>
            <a:off x="1776706" y="2151425"/>
            <a:ext cx="18219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475D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g3ef912e4b8e_0_688"/>
          <p:cNvSpPr/>
          <p:nvPr/>
        </p:nvSpPr>
        <p:spPr>
          <a:xfrm>
            <a:off x="3674297" y="2151432"/>
            <a:ext cx="3906300" cy="3210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rgbClr val="475D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g3ef912e4b8e_0_688"/>
          <p:cNvSpPr txBox="1"/>
          <p:nvPr/>
        </p:nvSpPr>
        <p:spPr>
          <a:xfrm>
            <a:off x="801299" y="1373575"/>
            <a:ext cx="1250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b="1">
                <a:solidFill>
                  <a:srgbClr val="475D9A"/>
                </a:solidFill>
                <a:latin typeface="Calibri"/>
                <a:ea typeface="Calibri"/>
                <a:cs typeface="Calibri"/>
                <a:sym typeface="Calibri"/>
              </a:rPr>
              <a:t> keyword</a:t>
            </a:r>
            <a:endParaRPr b="1">
              <a:solidFill>
                <a:srgbClr val="475D9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g3ef912e4b8e_0_688"/>
          <p:cNvSpPr txBox="1"/>
          <p:nvPr/>
        </p:nvSpPr>
        <p:spPr>
          <a:xfrm>
            <a:off x="1947250" y="1373569"/>
            <a:ext cx="1480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function name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9" name="Google Shape;259;g3ef912e4b8e_0_688"/>
          <p:cNvCxnSpPr/>
          <p:nvPr/>
        </p:nvCxnSpPr>
        <p:spPr>
          <a:xfrm>
            <a:off x="2622269" y="1799219"/>
            <a:ext cx="0" cy="3522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0" name="Google Shape;260;g3ef912e4b8e_0_688"/>
          <p:cNvCxnSpPr/>
          <p:nvPr/>
        </p:nvCxnSpPr>
        <p:spPr>
          <a:xfrm>
            <a:off x="1426644" y="1799219"/>
            <a:ext cx="0" cy="3522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1" name="Google Shape;261;g3ef912e4b8e_0_688"/>
          <p:cNvSpPr txBox="1"/>
          <p:nvPr/>
        </p:nvSpPr>
        <p:spPr>
          <a:xfrm>
            <a:off x="4588875" y="1373575"/>
            <a:ext cx="19464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parameters (optional)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2" name="Google Shape;262;g3ef912e4b8e_0_688"/>
          <p:cNvCxnSpPr/>
          <p:nvPr/>
        </p:nvCxnSpPr>
        <p:spPr>
          <a:xfrm>
            <a:off x="5562069" y="1799219"/>
            <a:ext cx="0" cy="3522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3" name="Google Shape;263;g3ef912e4b8e_0_688"/>
          <p:cNvCxnSpPr/>
          <p:nvPr/>
        </p:nvCxnSpPr>
        <p:spPr>
          <a:xfrm rot="10800000">
            <a:off x="6528700" y="2605500"/>
            <a:ext cx="511200" cy="114060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4" name="Google Shape;264;g3ef912e4b8e_0_688"/>
          <p:cNvSpPr txBox="1"/>
          <p:nvPr/>
        </p:nvSpPr>
        <p:spPr>
          <a:xfrm>
            <a:off x="6528675" y="3771050"/>
            <a:ext cx="21354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optional argument</a:t>
            </a:r>
            <a:endParaRPr b="1" i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 specified, parameter value will be 3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g3ef912e4b8e_0_688"/>
          <p:cNvSpPr/>
          <p:nvPr/>
        </p:nvSpPr>
        <p:spPr>
          <a:xfrm>
            <a:off x="906997" y="2511754"/>
            <a:ext cx="108300" cy="885000"/>
          </a:xfrm>
          <a:prstGeom prst="leftBrace">
            <a:avLst>
              <a:gd name="adj1" fmla="val 50000"/>
              <a:gd name="adj2" fmla="val 50000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g3ef912e4b8e_0_688"/>
          <p:cNvSpPr txBox="1"/>
          <p:nvPr/>
        </p:nvSpPr>
        <p:spPr>
          <a:xfrm>
            <a:off x="103650" y="2615482"/>
            <a:ext cx="842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function body</a:t>
            </a:r>
            <a:endParaRPr b="1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7" name="Google Shape;267;g3ef912e4b8e_0_688"/>
          <p:cNvCxnSpPr>
            <a:stCxn id="268" idx="0"/>
          </p:cNvCxnSpPr>
          <p:nvPr/>
        </p:nvCxnSpPr>
        <p:spPr>
          <a:xfrm rot="10800000">
            <a:off x="5506250" y="3048050"/>
            <a:ext cx="121200" cy="875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68" name="Google Shape;268;g3ef912e4b8e_0_688"/>
          <p:cNvSpPr txBox="1"/>
          <p:nvPr/>
        </p:nvSpPr>
        <p:spPr>
          <a:xfrm>
            <a:off x="4854200" y="3923450"/>
            <a:ext cx="15465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return statement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69" name="Google Shape;269;g3ef912e4b8e_0_688"/>
          <p:cNvGrpSpPr/>
          <p:nvPr/>
        </p:nvGrpSpPr>
        <p:grpSpPr>
          <a:xfrm>
            <a:off x="7764450" y="1154235"/>
            <a:ext cx="1158000" cy="1067765"/>
            <a:chOff x="7459650" y="2068060"/>
            <a:chExt cx="1158000" cy="1067765"/>
          </a:xfrm>
        </p:grpSpPr>
        <p:sp>
          <p:nvSpPr>
            <p:cNvPr id="270" name="Google Shape;270;g3ef912e4b8e_0_688"/>
            <p:cNvSpPr txBox="1"/>
            <p:nvPr/>
          </p:nvSpPr>
          <p:spPr>
            <a:xfrm>
              <a:off x="7459650" y="2068060"/>
              <a:ext cx="1158000" cy="64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i="1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don’t forget the colon!</a:t>
              </a:r>
              <a:endParaRPr b="1" i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71" name="Google Shape;271;g3ef912e4b8e_0_688"/>
            <p:cNvCxnSpPr/>
            <p:nvPr/>
          </p:nvCxnSpPr>
          <p:spPr>
            <a:xfrm flipH="1">
              <a:off x="7561050" y="2713125"/>
              <a:ext cx="255600" cy="4227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3ef912e4b8e_0_7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277" name="Google Shape;277;g3ef912e4b8e_0_716"/>
          <p:cNvSpPr txBox="1">
            <a:spLocks noGrp="1"/>
          </p:cNvSpPr>
          <p:nvPr>
            <p:ph type="title"/>
          </p:nvPr>
        </p:nvSpPr>
        <p:spPr>
          <a:xfrm>
            <a:off x="311700" y="281925"/>
            <a:ext cx="39291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Think Pair Share:</a:t>
            </a:r>
            <a:r>
              <a:rPr lang="en"/>
              <a:t> Even / Odd</a:t>
            </a:r>
            <a:endParaRPr/>
          </a:p>
        </p:txBody>
      </p:sp>
      <p:sp>
        <p:nvSpPr>
          <p:cNvPr id="278" name="Google Shape;278;g3ef912e4b8e_0_716"/>
          <p:cNvSpPr txBox="1">
            <a:spLocks noGrp="1"/>
          </p:cNvSpPr>
          <p:nvPr>
            <p:ph type="body" idx="2"/>
          </p:nvPr>
        </p:nvSpPr>
        <p:spPr>
          <a:xfrm>
            <a:off x="339450" y="1217925"/>
            <a:ext cx="3976500" cy="310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"""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Write a function named </a:t>
            </a: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is_even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.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Arguments: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num</a:t>
            </a: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: a number 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Returns: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True if `number` is even, False otherwise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</a:rPr>
              <a:t>"""</a:t>
            </a:r>
            <a:endParaRPr sz="1600">
              <a:solidFill>
                <a:schemeClr val="accent4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79" name="Google Shape;279;g3ef912e4b8e_0_716"/>
          <p:cNvSpPr/>
          <p:nvPr/>
        </p:nvSpPr>
        <p:spPr>
          <a:xfrm>
            <a:off x="5118100" y="2110050"/>
            <a:ext cx="3201900" cy="923400"/>
          </a:xfrm>
          <a:prstGeom prst="roundRect">
            <a:avLst>
              <a:gd name="adj" fmla="val 15218"/>
            </a:avLst>
          </a:prstGeom>
          <a:noFill/>
          <a:ln w="2857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" sz="16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modulo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" sz="1600" b="1">
                <a:solidFill>
                  <a:schemeClr val="accent2"/>
                </a:solidFill>
                <a:highlight>
                  <a:schemeClr val="lt2"/>
                </a:highlight>
                <a:latin typeface="Roboto Mono"/>
                <a:ea typeface="Roboto Mono"/>
                <a:cs typeface="Roboto Mono"/>
                <a:sym typeface="Roboto Mono"/>
              </a:rPr>
              <a:t>%</a:t>
            </a:r>
            <a:r>
              <a:rPr lang="en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operator calculates the remainder of a number divided by another number.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ef912e4b8e_0_7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285" name="Google Shape;285;g3ef912e4b8e_0_726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Evaluating a Function Call</a:t>
            </a:r>
            <a:endParaRPr/>
          </a:p>
        </p:txBody>
      </p:sp>
      <p:sp>
        <p:nvSpPr>
          <p:cNvPr id="286" name="Google Shape;286;g3ef912e4b8e_0_726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/>
              <a:t>What happens when we call a function?</a:t>
            </a:r>
            <a:endParaRPr sz="2400" b="1" i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287" name="Google Shape;287;g3ef912e4b8e_0_726"/>
          <p:cNvSpPr/>
          <p:nvPr/>
        </p:nvSpPr>
        <p:spPr>
          <a:xfrm>
            <a:off x="2854950" y="1804808"/>
            <a:ext cx="3434100" cy="2009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(a, b):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b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%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800" b="1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- a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d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88" name="Google Shape;288;g3ef912e4b8e_0_726"/>
          <p:cNvSpPr/>
          <p:nvPr/>
        </p:nvSpPr>
        <p:spPr>
          <a:xfrm>
            <a:off x="2854950" y="3985058"/>
            <a:ext cx="3434100" cy="494700"/>
          </a:xfrm>
          <a:prstGeom prst="roundRect">
            <a:avLst>
              <a:gd name="adj" fmla="val 16667"/>
            </a:avLst>
          </a:prstGeom>
          <a:solidFill>
            <a:srgbClr val="FDF6E7"/>
          </a:solidFill>
          <a:ln w="28575" cap="flat" cmpd="sng">
            <a:solidFill>
              <a:srgbClr val="DAB1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rv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my_function(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ef912e4b8e_0_734"/>
          <p:cNvSpPr/>
          <p:nvPr/>
        </p:nvSpPr>
        <p:spPr>
          <a:xfrm>
            <a:off x="2854950" y="3985058"/>
            <a:ext cx="3434100" cy="494700"/>
          </a:xfrm>
          <a:prstGeom prst="roundRect">
            <a:avLst>
              <a:gd name="adj" fmla="val 16667"/>
            </a:avLst>
          </a:prstGeom>
          <a:solidFill>
            <a:srgbClr val="FDF6E7"/>
          </a:solidFill>
          <a:ln w="28575" cap="flat" cmpd="sng">
            <a:solidFill>
              <a:srgbClr val="DAB1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rv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my_function(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294" name="Google Shape;294;g3ef912e4b8e_0_734"/>
          <p:cNvSpPr/>
          <p:nvPr/>
        </p:nvSpPr>
        <p:spPr>
          <a:xfrm>
            <a:off x="5737027" y="4100825"/>
            <a:ext cx="279600" cy="269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g3ef912e4b8e_0_734"/>
          <p:cNvSpPr/>
          <p:nvPr/>
        </p:nvSpPr>
        <p:spPr>
          <a:xfrm>
            <a:off x="4918908" y="4097694"/>
            <a:ext cx="704100" cy="269400"/>
          </a:xfrm>
          <a:prstGeom prst="roundRect">
            <a:avLst>
              <a:gd name="adj" fmla="val 16667"/>
            </a:avLst>
          </a:prstGeom>
          <a:solidFill>
            <a:srgbClr val="AB54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g3ef912e4b8e_0_7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297" name="Google Shape;297;g3ef912e4b8e_0_734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Evaluating a Function Call: </a:t>
            </a:r>
            <a:r>
              <a:rPr lang="en" i="1"/>
              <a:t>Step 1</a:t>
            </a:r>
            <a:endParaRPr i="1"/>
          </a:p>
        </p:txBody>
      </p:sp>
      <p:sp>
        <p:nvSpPr>
          <p:cNvPr id="298" name="Google Shape;298;g3ef912e4b8e_0_734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/>
              <a:t>What happens when we call a function?</a:t>
            </a:r>
            <a:endParaRPr sz="2400" b="1" i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299" name="Google Shape;299;g3ef912e4b8e_0_734"/>
          <p:cNvSpPr/>
          <p:nvPr/>
        </p:nvSpPr>
        <p:spPr>
          <a:xfrm>
            <a:off x="2854950" y="1804808"/>
            <a:ext cx="3434100" cy="2009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(a, b):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b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%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800" b="1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- a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d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00" name="Google Shape;300;g3ef912e4b8e_0_734"/>
          <p:cNvSpPr/>
          <p:nvPr/>
        </p:nvSpPr>
        <p:spPr>
          <a:xfrm>
            <a:off x="4918908" y="4100819"/>
            <a:ext cx="7041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g3ef912e4b8e_0_734"/>
          <p:cNvSpPr/>
          <p:nvPr/>
        </p:nvSpPr>
        <p:spPr>
          <a:xfrm>
            <a:off x="5737027" y="4097700"/>
            <a:ext cx="2796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g3ef912e4b8e_0_734"/>
          <p:cNvSpPr txBox="1"/>
          <p:nvPr/>
        </p:nvSpPr>
        <p:spPr>
          <a:xfrm>
            <a:off x="311700" y="1707825"/>
            <a:ext cx="2475000" cy="3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arguments</a:t>
            </a:r>
            <a:b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3ef912e4b8e_0_747"/>
          <p:cNvSpPr/>
          <p:nvPr/>
        </p:nvSpPr>
        <p:spPr>
          <a:xfrm>
            <a:off x="2854950" y="3985058"/>
            <a:ext cx="3434100" cy="494700"/>
          </a:xfrm>
          <a:prstGeom prst="roundRect">
            <a:avLst>
              <a:gd name="adj" fmla="val 16667"/>
            </a:avLst>
          </a:prstGeom>
          <a:solidFill>
            <a:srgbClr val="FDF6E7"/>
          </a:solidFill>
          <a:ln w="28575" cap="flat" cmpd="sng">
            <a:solidFill>
              <a:srgbClr val="DAB1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rv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my_function(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10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5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, </a:t>
            </a:r>
            <a:r>
              <a:rPr lang="en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3</a:t>
            </a:r>
            <a:r>
              <a:rPr lang="en">
                <a:solidFill>
                  <a:srgbClr val="434343"/>
                </a:solidFill>
                <a:latin typeface="Roboto Mono"/>
                <a:ea typeface="Roboto Mono"/>
                <a:cs typeface="Roboto Mono"/>
                <a:sym typeface="Roboto Mono"/>
              </a:rPr>
              <a:t>)</a:t>
            </a:r>
            <a:endParaRPr>
              <a:solidFill>
                <a:srgbClr val="43434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08" name="Google Shape;308;g3ef912e4b8e_0_747"/>
          <p:cNvSpPr/>
          <p:nvPr/>
        </p:nvSpPr>
        <p:spPr>
          <a:xfrm>
            <a:off x="5737027" y="4100825"/>
            <a:ext cx="279600" cy="2694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g3ef912e4b8e_0_747"/>
          <p:cNvSpPr/>
          <p:nvPr/>
        </p:nvSpPr>
        <p:spPr>
          <a:xfrm>
            <a:off x="4918908" y="4097694"/>
            <a:ext cx="704100" cy="269400"/>
          </a:xfrm>
          <a:prstGeom prst="roundRect">
            <a:avLst>
              <a:gd name="adj" fmla="val 16667"/>
            </a:avLst>
          </a:prstGeom>
          <a:solidFill>
            <a:srgbClr val="AB54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3ef912e4b8e_0_7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311" name="Google Shape;311;g3ef912e4b8e_0_747"/>
          <p:cNvSpPr txBox="1">
            <a:spLocks noGrp="1"/>
          </p:cNvSpPr>
          <p:nvPr>
            <p:ph type="title"/>
          </p:nvPr>
        </p:nvSpPr>
        <p:spPr>
          <a:xfrm>
            <a:off x="311700" y="281921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Evaluating a Function Call: </a:t>
            </a:r>
            <a:r>
              <a:rPr lang="en" i="1"/>
              <a:t>Step 2</a:t>
            </a:r>
            <a:endParaRPr i="1"/>
          </a:p>
        </p:txBody>
      </p:sp>
      <p:sp>
        <p:nvSpPr>
          <p:cNvPr id="312" name="Google Shape;312;g3ef912e4b8e_0_747"/>
          <p:cNvSpPr txBox="1">
            <a:spLocks noGrp="1"/>
          </p:cNvSpPr>
          <p:nvPr>
            <p:ph type="body" idx="1"/>
          </p:nvPr>
        </p:nvSpPr>
        <p:spPr>
          <a:xfrm>
            <a:off x="311700" y="1050525"/>
            <a:ext cx="8520600" cy="59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i="1"/>
              <a:t>What happens when we call a function?</a:t>
            </a:r>
            <a:endParaRPr sz="2400" b="1" i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400"/>
          </a:p>
        </p:txBody>
      </p:sp>
      <p:sp>
        <p:nvSpPr>
          <p:cNvPr id="313" name="Google Shape;313;g3ef912e4b8e_0_747"/>
          <p:cNvSpPr/>
          <p:nvPr/>
        </p:nvSpPr>
        <p:spPr>
          <a:xfrm>
            <a:off x="2854950" y="1804808"/>
            <a:ext cx="3434100" cy="2009100"/>
          </a:xfrm>
          <a:prstGeom prst="roundRect">
            <a:avLst>
              <a:gd name="adj" fmla="val 9563"/>
            </a:avLst>
          </a:prstGeom>
          <a:solidFill>
            <a:srgbClr val="FDF6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8264A6"/>
                </a:solidFill>
                <a:latin typeface="Roboto Mono"/>
                <a:ea typeface="Roboto Mono"/>
                <a:cs typeface="Roboto Mono"/>
                <a:sym typeface="Roboto Mono"/>
              </a:rPr>
              <a:t>def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rgbClr val="475D9A"/>
                </a:solidFill>
                <a:latin typeface="Roboto Mono"/>
                <a:ea typeface="Roboto Mono"/>
                <a:cs typeface="Roboto Mono"/>
                <a:sym typeface="Roboto Mono"/>
              </a:rPr>
              <a:t>my_function</a:t>
            </a:r>
            <a:r>
              <a:rPr lang="en" sz="1800">
                <a:solidFill>
                  <a:srgbClr val="233A44"/>
                </a:solidFill>
                <a:latin typeface="Roboto Mono"/>
                <a:ea typeface="Roboto Mono"/>
                <a:cs typeface="Roboto Mono"/>
                <a:sym typeface="Roboto Mono"/>
              </a:rPr>
              <a:t>(a, b):</a:t>
            </a:r>
            <a:endParaRPr sz="1800">
              <a:solidFill>
                <a:srgbClr val="233A44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a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*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b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%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800" b="1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rgbClr val="577656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 - a</a:t>
            </a:r>
            <a:endParaRPr sz="18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	d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=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1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 2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 b="1">
                <a:solidFill>
                  <a:schemeClr val="accent2"/>
                </a:solidFill>
                <a:latin typeface="Roboto Mono"/>
                <a:ea typeface="Roboto Mono"/>
                <a:cs typeface="Roboto Mono"/>
                <a:sym typeface="Roboto Mono"/>
              </a:rPr>
              <a:t>/</a:t>
            </a:r>
            <a:r>
              <a:rPr lang="en" sz="18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800">
                <a:solidFill>
                  <a:schemeClr val="accent3"/>
                </a:solidFill>
                <a:latin typeface="Roboto Mono"/>
                <a:ea typeface="Roboto Mono"/>
                <a:cs typeface="Roboto Mono"/>
                <a:sym typeface="Roboto Mono"/>
              </a:rPr>
              <a:t>0</a:t>
            </a:r>
            <a:endParaRPr sz="1800">
              <a:solidFill>
                <a:schemeClr val="accent3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14" name="Google Shape;314;g3ef912e4b8e_0_747"/>
          <p:cNvSpPr/>
          <p:nvPr/>
        </p:nvSpPr>
        <p:spPr>
          <a:xfrm>
            <a:off x="4918908" y="4100819"/>
            <a:ext cx="7041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g3ef912e4b8e_0_747"/>
          <p:cNvSpPr/>
          <p:nvPr/>
        </p:nvSpPr>
        <p:spPr>
          <a:xfrm>
            <a:off x="5737027" y="4097700"/>
            <a:ext cx="2796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g3ef912e4b8e_0_747"/>
          <p:cNvSpPr/>
          <p:nvPr/>
        </p:nvSpPr>
        <p:spPr>
          <a:xfrm>
            <a:off x="5131155" y="1995681"/>
            <a:ext cx="2796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g3ef912e4b8e_0_747"/>
          <p:cNvSpPr/>
          <p:nvPr/>
        </p:nvSpPr>
        <p:spPr>
          <a:xfrm>
            <a:off x="5532069" y="1995681"/>
            <a:ext cx="279600" cy="2694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8" name="Google Shape;318;g3ef912e4b8e_0_747"/>
          <p:cNvGrpSpPr/>
          <p:nvPr/>
        </p:nvGrpSpPr>
        <p:grpSpPr>
          <a:xfrm>
            <a:off x="6898996" y="2006893"/>
            <a:ext cx="1095603" cy="448204"/>
            <a:chOff x="6898996" y="1906271"/>
            <a:chExt cx="1095603" cy="448204"/>
          </a:xfrm>
        </p:grpSpPr>
        <p:sp>
          <p:nvSpPr>
            <p:cNvPr id="319" name="Google Shape;319;g3ef912e4b8e_0_747"/>
            <p:cNvSpPr/>
            <p:nvPr/>
          </p:nvSpPr>
          <p:spPr>
            <a:xfrm>
              <a:off x="6899000" y="1906275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20" name="Google Shape;320;g3ef912e4b8e_0_747"/>
            <p:cNvSpPr/>
            <p:nvPr/>
          </p:nvSpPr>
          <p:spPr>
            <a:xfrm>
              <a:off x="6898996" y="1906271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a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21" name="Google Shape;321;g3ef912e4b8e_0_747"/>
            <p:cNvSpPr txBox="1"/>
            <p:nvPr/>
          </p:nvSpPr>
          <p:spPr>
            <a:xfrm>
              <a:off x="7487125" y="1933575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2" name="Google Shape;322;g3ef912e4b8e_0_747"/>
          <p:cNvGrpSpPr/>
          <p:nvPr/>
        </p:nvGrpSpPr>
        <p:grpSpPr>
          <a:xfrm>
            <a:off x="6898996" y="2582318"/>
            <a:ext cx="1095609" cy="448204"/>
            <a:chOff x="6898996" y="2481696"/>
            <a:chExt cx="1095609" cy="448204"/>
          </a:xfrm>
        </p:grpSpPr>
        <p:sp>
          <p:nvSpPr>
            <p:cNvPr id="323" name="Google Shape;323;g3ef912e4b8e_0_747"/>
            <p:cNvSpPr/>
            <p:nvPr/>
          </p:nvSpPr>
          <p:spPr>
            <a:xfrm>
              <a:off x="6899005" y="2481700"/>
              <a:ext cx="10956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24" name="Google Shape;324;g3ef912e4b8e_0_747"/>
            <p:cNvSpPr/>
            <p:nvPr/>
          </p:nvSpPr>
          <p:spPr>
            <a:xfrm>
              <a:off x="6898996" y="2481696"/>
              <a:ext cx="474300" cy="448200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accent1"/>
                  </a:solidFill>
                  <a:latin typeface="Roboto Mono"/>
                  <a:ea typeface="Roboto Mono"/>
                  <a:cs typeface="Roboto Mono"/>
                  <a:sym typeface="Roboto Mono"/>
                </a:rPr>
                <a:t>b</a:t>
              </a:r>
              <a:endParaRPr b="1">
                <a:solidFill>
                  <a:schemeClr val="accent1"/>
                </a:solidFill>
                <a:latin typeface="Roboto Mono"/>
                <a:ea typeface="Roboto Mono"/>
                <a:cs typeface="Roboto Mono"/>
                <a:sym typeface="Roboto Mono"/>
              </a:endParaRPr>
            </a:p>
          </p:txBody>
        </p:sp>
        <p:sp>
          <p:nvSpPr>
            <p:cNvPr id="325" name="Google Shape;325;g3ef912e4b8e_0_747"/>
            <p:cNvSpPr txBox="1"/>
            <p:nvPr/>
          </p:nvSpPr>
          <p:spPr>
            <a:xfrm>
              <a:off x="7487125" y="2509000"/>
              <a:ext cx="37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6" name="Google Shape;326;g3ef912e4b8e_0_747"/>
          <p:cNvGrpSpPr/>
          <p:nvPr/>
        </p:nvGrpSpPr>
        <p:grpSpPr>
          <a:xfrm>
            <a:off x="6359875" y="1799700"/>
            <a:ext cx="1863625" cy="2009100"/>
            <a:chOff x="6359875" y="1799700"/>
            <a:chExt cx="1863625" cy="2009100"/>
          </a:xfrm>
        </p:grpSpPr>
        <p:sp>
          <p:nvSpPr>
            <p:cNvPr id="327" name="Google Shape;327;g3ef912e4b8e_0_747"/>
            <p:cNvSpPr/>
            <p:nvPr/>
          </p:nvSpPr>
          <p:spPr>
            <a:xfrm>
              <a:off x="6670100" y="1799700"/>
              <a:ext cx="1553400" cy="2009100"/>
            </a:xfrm>
            <a:prstGeom prst="roundRect">
              <a:avLst>
                <a:gd name="adj" fmla="val 7731"/>
              </a:avLst>
            </a:prstGeom>
            <a:noFill/>
            <a:ln w="19050" cap="flat" cmpd="sng">
              <a:solidFill>
                <a:schemeClr val="accent6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g3ef912e4b8e_0_747"/>
            <p:cNvSpPr/>
            <p:nvPr/>
          </p:nvSpPr>
          <p:spPr>
            <a:xfrm>
              <a:off x="6359875" y="2731650"/>
              <a:ext cx="239400" cy="155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9" name="Google Shape;329;g3ef912e4b8e_0_747"/>
          <p:cNvSpPr txBox="1"/>
          <p:nvPr/>
        </p:nvSpPr>
        <p:spPr>
          <a:xfrm>
            <a:off x="311700" y="1707825"/>
            <a:ext cx="2475000" cy="3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Evaluate </a:t>
            </a:r>
            <a:r>
              <a:rPr lang="en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arguments</a:t>
            </a:r>
            <a:br>
              <a:rPr lang="en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800" b="1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AutoNum type="arabicPeriod"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Assign argument values to </a:t>
            </a:r>
            <a: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parameters</a:t>
            </a:r>
            <a:br>
              <a:rPr lang="en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W Simple Lecture Slides">
  <a:themeElements>
    <a:clrScheme name="Simple Light">
      <a:dk1>
        <a:srgbClr val="434343"/>
      </a:dk1>
      <a:lt1>
        <a:srgbClr val="FFFFFF"/>
      </a:lt1>
      <a:dk2>
        <a:srgbClr val="767676"/>
      </a:dk2>
      <a:lt2>
        <a:srgbClr val="FDF6E7"/>
      </a:lt2>
      <a:accent1>
        <a:srgbClr val="475D9A"/>
      </a:accent1>
      <a:accent2>
        <a:srgbClr val="8264A6"/>
      </a:accent2>
      <a:accent3>
        <a:srgbClr val="577656"/>
      </a:accent3>
      <a:accent4>
        <a:srgbClr val="AB5457"/>
      </a:accent4>
      <a:accent5>
        <a:srgbClr val="C48554"/>
      </a:accent5>
      <a:accent6>
        <a:srgbClr val="DAB153"/>
      </a:accent6>
      <a:hlink>
        <a:srgbClr val="475D9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2776</Words>
  <Application>Microsoft Office PowerPoint</Application>
  <PresentationFormat>On-screen Show (16:9)</PresentationFormat>
  <Paragraphs>734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Calibri</vt:lpstr>
      <vt:lpstr>Arial</vt:lpstr>
      <vt:lpstr>Roboto Mono</vt:lpstr>
      <vt:lpstr>UW Simple Lecture Slides</vt:lpstr>
      <vt:lpstr>UW Simple Lecture Slides</vt:lpstr>
      <vt:lpstr>Functions (II)</vt:lpstr>
      <vt:lpstr>Announcements</vt:lpstr>
      <vt:lpstr>Code Quality</vt:lpstr>
      <vt:lpstr>Today’s Roadmap</vt:lpstr>
      <vt:lpstr>All About Functions</vt:lpstr>
      <vt:lpstr>Think Pair Share: Even / Odd</vt:lpstr>
      <vt:lpstr>Evaluating a Function Call</vt:lpstr>
      <vt:lpstr>Evaluating a Function Call: Step 1</vt:lpstr>
      <vt:lpstr>Evaluating a Function Call: Step 2</vt:lpstr>
      <vt:lpstr>Evaluating a Function Call: Step 3</vt:lpstr>
      <vt:lpstr>Evaluating a Function Call: Step 4</vt:lpstr>
      <vt:lpstr>Evaluating a Function Call: Step 5</vt:lpstr>
      <vt:lpstr>Evaluating a Function Call: Step 6</vt:lpstr>
      <vt:lpstr>Evaluating a Function Call: Summary</vt:lpstr>
      <vt:lpstr>Function Example 1: Mystery</vt:lpstr>
      <vt:lpstr>Function Example 2: 📝</vt:lpstr>
      <vt:lpstr>Function Example 3: Variable-ception</vt:lpstr>
      <vt:lpstr>Function Example 3: Variable-ception (x2)</vt:lpstr>
      <vt:lpstr>Variable Scope</vt:lpstr>
      <vt:lpstr>Revisiting Function Example 3</vt:lpstr>
      <vt:lpstr>Think Pair Share</vt:lpstr>
      <vt:lpstr>Slippery Slope Scope</vt:lpstr>
      <vt:lpstr>Slippery Slope Scope (1)</vt:lpstr>
      <vt:lpstr>Slippery Slope Scope (2)</vt:lpstr>
      <vt:lpstr>Slippery Slope Scope (3)</vt:lpstr>
      <vt:lpstr>Slippery Slope Scope (4)</vt:lpstr>
      <vt:lpstr>Slippery Slope Scope (5)</vt:lpstr>
      <vt:lpstr>Slippery Slope Scope (6)</vt:lpstr>
      <vt:lpstr>Slippery Slope Scope (7)</vt:lpstr>
      <vt:lpstr>Slippery Slope Scope (8)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Adrian Salguero</cp:lastModifiedBy>
  <cp:revision>2</cp:revision>
  <dcterms:modified xsi:type="dcterms:W3CDTF">2026-07-06T16:20:49Z</dcterms:modified>
</cp:coreProperties>
</file>